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ags/tag20.xml" ContentType="application/vnd.openxmlformats-officedocument.presentationml.tags+xml"/>
  <Override PartName="/ppt/tags/tag21.xml" ContentType="application/vnd.openxmlformats-officedocument.presentationml.tags+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0" r:id="rId1"/>
  </p:sldMasterIdLst>
  <p:notesMasterIdLst>
    <p:notesMasterId r:id="rId105"/>
  </p:notesMasterIdLst>
  <p:sldIdLst>
    <p:sldId id="256" r:id="rId2"/>
    <p:sldId id="3790" r:id="rId3"/>
    <p:sldId id="3789" r:id="rId4"/>
    <p:sldId id="460" r:id="rId5"/>
    <p:sldId id="362" r:id="rId6"/>
    <p:sldId id="284" r:id="rId7"/>
    <p:sldId id="329" r:id="rId8"/>
    <p:sldId id="415" r:id="rId9"/>
    <p:sldId id="361" r:id="rId10"/>
    <p:sldId id="461" r:id="rId11"/>
    <p:sldId id="359" r:id="rId12"/>
    <p:sldId id="408" r:id="rId13"/>
    <p:sldId id="414" r:id="rId14"/>
    <p:sldId id="3792" r:id="rId15"/>
    <p:sldId id="357" r:id="rId16"/>
    <p:sldId id="393" r:id="rId17"/>
    <p:sldId id="395" r:id="rId18"/>
    <p:sldId id="410" r:id="rId19"/>
    <p:sldId id="413" r:id="rId20"/>
    <p:sldId id="332" r:id="rId21"/>
    <p:sldId id="412" r:id="rId22"/>
    <p:sldId id="328" r:id="rId23"/>
    <p:sldId id="301" r:id="rId24"/>
    <p:sldId id="370" r:id="rId25"/>
    <p:sldId id="371" r:id="rId26"/>
    <p:sldId id="365" r:id="rId27"/>
    <p:sldId id="367" r:id="rId28"/>
    <p:sldId id="372" r:id="rId29"/>
    <p:sldId id="373" r:id="rId30"/>
    <p:sldId id="380" r:id="rId31"/>
    <p:sldId id="366" r:id="rId32"/>
    <p:sldId id="374" r:id="rId33"/>
    <p:sldId id="381" r:id="rId34"/>
    <p:sldId id="368" r:id="rId35"/>
    <p:sldId id="375" r:id="rId36"/>
    <p:sldId id="376" r:id="rId37"/>
    <p:sldId id="344" r:id="rId38"/>
    <p:sldId id="377" r:id="rId39"/>
    <p:sldId id="382" r:id="rId40"/>
    <p:sldId id="462" r:id="rId41"/>
    <p:sldId id="463" r:id="rId42"/>
    <p:sldId id="360" r:id="rId43"/>
    <p:sldId id="378" r:id="rId44"/>
    <p:sldId id="464" r:id="rId45"/>
    <p:sldId id="411" r:id="rId46"/>
    <p:sldId id="369" r:id="rId47"/>
    <p:sldId id="384" r:id="rId48"/>
    <p:sldId id="392" r:id="rId49"/>
    <p:sldId id="290" r:id="rId50"/>
    <p:sldId id="363" r:id="rId51"/>
    <p:sldId id="385" r:id="rId52"/>
    <p:sldId id="396" r:id="rId53"/>
    <p:sldId id="319" r:id="rId54"/>
    <p:sldId id="397" r:id="rId55"/>
    <p:sldId id="394" r:id="rId56"/>
    <p:sldId id="398" r:id="rId57"/>
    <p:sldId id="399" r:id="rId58"/>
    <p:sldId id="400" r:id="rId59"/>
    <p:sldId id="401" r:id="rId60"/>
    <p:sldId id="418" r:id="rId61"/>
    <p:sldId id="388" r:id="rId62"/>
    <p:sldId id="271" r:id="rId63"/>
    <p:sldId id="389" r:id="rId64"/>
    <p:sldId id="293" r:id="rId65"/>
    <p:sldId id="269" r:id="rId66"/>
    <p:sldId id="3793" r:id="rId67"/>
    <p:sldId id="390" r:id="rId68"/>
    <p:sldId id="391" r:id="rId69"/>
    <p:sldId id="402" r:id="rId70"/>
    <p:sldId id="403" r:id="rId71"/>
    <p:sldId id="458" r:id="rId72"/>
    <p:sldId id="419" r:id="rId73"/>
    <p:sldId id="333" r:id="rId74"/>
    <p:sldId id="267" r:id="rId75"/>
    <p:sldId id="307" r:id="rId76"/>
    <p:sldId id="349" r:id="rId77"/>
    <p:sldId id="404" r:id="rId78"/>
    <p:sldId id="405" r:id="rId79"/>
    <p:sldId id="406" r:id="rId80"/>
    <p:sldId id="407" r:id="rId81"/>
    <p:sldId id="312" r:id="rId82"/>
    <p:sldId id="355" r:id="rId83"/>
    <p:sldId id="3791" r:id="rId84"/>
    <p:sldId id="459" r:id="rId85"/>
    <p:sldId id="420" r:id="rId86"/>
    <p:sldId id="456" r:id="rId87"/>
    <p:sldId id="455" r:id="rId88"/>
    <p:sldId id="260" r:id="rId89"/>
    <p:sldId id="277" r:id="rId90"/>
    <p:sldId id="292" r:id="rId91"/>
    <p:sldId id="303" r:id="rId92"/>
    <p:sldId id="268" r:id="rId93"/>
    <p:sldId id="296" r:id="rId94"/>
    <p:sldId id="279" r:id="rId95"/>
    <p:sldId id="305" r:id="rId96"/>
    <p:sldId id="306" r:id="rId97"/>
    <p:sldId id="273" r:id="rId98"/>
    <p:sldId id="274" r:id="rId99"/>
    <p:sldId id="275" r:id="rId100"/>
    <p:sldId id="276" r:id="rId101"/>
    <p:sldId id="263" r:id="rId102"/>
    <p:sldId id="264" r:id="rId103"/>
    <p:sldId id="266" r:id="rId104"/>
  </p:sldIdLst>
  <p:sldSz cx="9144000" cy="5143500" type="screen16x9"/>
  <p:notesSz cx="6808788" cy="9940925"/>
  <p:custDataLst>
    <p:tags r:id="rId10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3817F4-3602-4FD2-9354-425B4EBDD485}">
          <p14:sldIdLst>
            <p14:sldId id="256"/>
            <p14:sldId id="3790"/>
            <p14:sldId id="3789"/>
            <p14:sldId id="460"/>
            <p14:sldId id="362"/>
            <p14:sldId id="284"/>
            <p14:sldId id="329"/>
            <p14:sldId id="415"/>
            <p14:sldId id="361"/>
            <p14:sldId id="461"/>
            <p14:sldId id="359"/>
            <p14:sldId id="408"/>
            <p14:sldId id="414"/>
            <p14:sldId id="3792"/>
            <p14:sldId id="357"/>
            <p14:sldId id="393"/>
            <p14:sldId id="395"/>
            <p14:sldId id="410"/>
            <p14:sldId id="413"/>
            <p14:sldId id="332"/>
            <p14:sldId id="412"/>
            <p14:sldId id="328"/>
            <p14:sldId id="301"/>
            <p14:sldId id="370"/>
            <p14:sldId id="371"/>
            <p14:sldId id="365"/>
            <p14:sldId id="367"/>
            <p14:sldId id="372"/>
            <p14:sldId id="373"/>
            <p14:sldId id="380"/>
            <p14:sldId id="366"/>
            <p14:sldId id="374"/>
            <p14:sldId id="381"/>
            <p14:sldId id="368"/>
            <p14:sldId id="375"/>
            <p14:sldId id="376"/>
            <p14:sldId id="344"/>
            <p14:sldId id="377"/>
            <p14:sldId id="382"/>
            <p14:sldId id="462"/>
            <p14:sldId id="463"/>
            <p14:sldId id="360"/>
            <p14:sldId id="378"/>
            <p14:sldId id="464"/>
            <p14:sldId id="411"/>
            <p14:sldId id="369"/>
            <p14:sldId id="384"/>
            <p14:sldId id="392"/>
            <p14:sldId id="290"/>
            <p14:sldId id="363"/>
            <p14:sldId id="385"/>
            <p14:sldId id="396"/>
            <p14:sldId id="319"/>
            <p14:sldId id="397"/>
            <p14:sldId id="394"/>
            <p14:sldId id="398"/>
            <p14:sldId id="399"/>
            <p14:sldId id="400"/>
            <p14:sldId id="401"/>
            <p14:sldId id="418"/>
            <p14:sldId id="388"/>
            <p14:sldId id="271"/>
            <p14:sldId id="389"/>
            <p14:sldId id="293"/>
            <p14:sldId id="269"/>
            <p14:sldId id="3793"/>
            <p14:sldId id="390"/>
            <p14:sldId id="391"/>
            <p14:sldId id="402"/>
            <p14:sldId id="403"/>
            <p14:sldId id="458"/>
            <p14:sldId id="419"/>
            <p14:sldId id="333"/>
            <p14:sldId id="267"/>
            <p14:sldId id="307"/>
            <p14:sldId id="349"/>
            <p14:sldId id="404"/>
            <p14:sldId id="405"/>
            <p14:sldId id="406"/>
            <p14:sldId id="407"/>
            <p14:sldId id="312"/>
            <p14:sldId id="355"/>
            <p14:sldId id="3791"/>
            <p14:sldId id="459"/>
            <p14:sldId id="420"/>
            <p14:sldId id="456"/>
            <p14:sldId id="455"/>
          </p14:sldIdLst>
        </p14:section>
        <p14:section name="Last day" id="{0E366605-04FB-4103-92A4-0BE660654814}">
          <p14:sldIdLst>
            <p14:sldId id="260"/>
            <p14:sldId id="277"/>
            <p14:sldId id="292"/>
            <p14:sldId id="303"/>
            <p14:sldId id="268"/>
            <p14:sldId id="296"/>
            <p14:sldId id="279"/>
            <p14:sldId id="305"/>
            <p14:sldId id="306"/>
            <p14:sldId id="273"/>
            <p14:sldId id="274"/>
            <p14:sldId id="275"/>
            <p14:sldId id="276"/>
            <p14:sldId id="263"/>
            <p14:sldId id="264"/>
            <p14:sldId id="266"/>
          </p14:sldIdLst>
        </p14:section>
      </p14:sectionLst>
    </p:ext>
    <p:ext uri="{EFAFB233-063F-42B5-8137-9DF3F51BA10A}">
      <p15:sldGuideLst xmlns:p15="http://schemas.microsoft.com/office/powerpoint/2012/main">
        <p15:guide id="1" orient="horz" pos="1622" userDrawn="1">
          <p15:clr>
            <a:srgbClr val="A4A3A4"/>
          </p15:clr>
        </p15:guide>
        <p15:guide id="2" pos="2880" userDrawn="1">
          <p15:clr>
            <a:srgbClr val="A4A3A4"/>
          </p15:clr>
        </p15:guide>
        <p15:guide id="3" orient="horz" pos="3049">
          <p15:clr>
            <a:srgbClr val="A4A3A4"/>
          </p15:clr>
        </p15:guide>
        <p15:guide id="4" pos="1944">
          <p15:clr>
            <a:srgbClr val="A4A3A4"/>
          </p15:clr>
        </p15:guide>
        <p15:guide id="5" orient="horz" pos="2161">
          <p15:clr>
            <a:srgbClr val="A4A3A4"/>
          </p15:clr>
        </p15:guide>
        <p15:guide id="6" orient="horz" pos="24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radin Andrea" initials="CA" lastIdx="0" clrIdx="0">
    <p:extLst>
      <p:ext uri="{19B8F6BF-5375-455C-9EA6-DF929625EA0E}">
        <p15:presenceInfo xmlns:p15="http://schemas.microsoft.com/office/powerpoint/2012/main" userId="S-1-5-21-2776003779-2796079000-806773148-1351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250"/>
    <a:srgbClr val="6991C3"/>
    <a:srgbClr val="325591"/>
    <a:srgbClr val="66FF33"/>
    <a:srgbClr val="B4C8E1"/>
    <a:srgbClr val="8087A0"/>
    <a:srgbClr val="B4C8B9"/>
    <a:srgbClr val="DCDCDC"/>
    <a:srgbClr val="E6BE32"/>
    <a:srgbClr val="C86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B71AB-7729-4511-8A56-0C9E60CC9A95}" v="1" dt="2023-05-11T10:24:00.52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9312" autoAdjust="0"/>
  </p:normalViewPr>
  <p:slideViewPr>
    <p:cSldViewPr snapToGrid="0" showGuides="1">
      <p:cViewPr varScale="1">
        <p:scale>
          <a:sx n="134" d="100"/>
          <a:sy n="134" d="100"/>
        </p:scale>
        <p:origin x="954" y="120"/>
      </p:cViewPr>
      <p:guideLst>
        <p:guide orient="horz" pos="1622"/>
        <p:guide pos="2880"/>
        <p:guide orient="horz" pos="3049"/>
        <p:guide pos="1944"/>
        <p:guide orient="horz" pos="2161"/>
        <p:guide orient="horz" pos="241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86399" cy="8639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Provasi" userId="5978bd44-136e-4cf0-94ca-b267508e6329" providerId="ADAL" clId="{845B71AB-7729-4511-8A56-0C9E60CC9A95}"/>
    <pc:docChg chg="undo redo custSel modSld">
      <pc:chgData name="Matteo Provasi" userId="5978bd44-136e-4cf0-94ca-b267508e6329" providerId="ADAL" clId="{845B71AB-7729-4511-8A56-0C9E60CC9A95}" dt="2023-05-11T10:25:59.768" v="24" actId="1035"/>
      <pc:docMkLst>
        <pc:docMk/>
      </pc:docMkLst>
      <pc:sldChg chg="addSp delSp modSp mod">
        <pc:chgData name="Matteo Provasi" userId="5978bd44-136e-4cf0-94ca-b267508e6329" providerId="ADAL" clId="{845B71AB-7729-4511-8A56-0C9E60CC9A95}" dt="2023-05-11T10:25:59.768" v="24" actId="1035"/>
        <pc:sldMkLst>
          <pc:docMk/>
          <pc:sldMk cId="3504600479" sldId="407"/>
        </pc:sldMkLst>
        <pc:spChg chg="add mod ord">
          <ac:chgData name="Matteo Provasi" userId="5978bd44-136e-4cf0-94ca-b267508e6329" providerId="ADAL" clId="{845B71AB-7729-4511-8A56-0C9E60CC9A95}" dt="2023-05-11T10:25:59.768" v="24" actId="1035"/>
          <ac:spMkLst>
            <pc:docMk/>
            <pc:sldMk cId="3504600479" sldId="407"/>
            <ac:spMk id="3" creationId="{37E4AED1-D086-15D2-489A-C6E7C0721EF3}"/>
          </ac:spMkLst>
        </pc:spChg>
        <pc:spChg chg="add del mod">
          <ac:chgData name="Matteo Provasi" userId="5978bd44-136e-4cf0-94ca-b267508e6329" providerId="ADAL" clId="{845B71AB-7729-4511-8A56-0C9E60CC9A95}" dt="2023-05-11T10:25:41.488" v="21" actId="478"/>
          <ac:spMkLst>
            <pc:docMk/>
            <pc:sldMk cId="3504600479" sldId="407"/>
            <ac:spMk id="10" creationId="{0886FEC4-97C9-4C5A-836C-C26639EDDAB2}"/>
          </ac:spMkLst>
        </pc:spChg>
      </pc:sldChg>
    </pc:docChg>
  </pc:docChgLst>
  <pc:docChgLst>
    <pc:chgData name="Matteo Provasi" userId="5978bd44-136e-4cf0-94ca-b267508e6329" providerId="ADAL" clId="{45F47FF3-FC1C-4D3A-89CE-8340BB0D3524}"/>
    <pc:docChg chg="undo custSel addSld delSld modSld">
      <pc:chgData name="Matteo Provasi" userId="5978bd44-136e-4cf0-94ca-b267508e6329" providerId="ADAL" clId="{45F47FF3-FC1C-4D3A-89CE-8340BB0D3524}" dt="2023-03-21T10:05:11.624" v="2566" actId="20577"/>
      <pc:docMkLst>
        <pc:docMk/>
      </pc:docMkLst>
      <pc:sldChg chg="modSp mod">
        <pc:chgData name="Matteo Provasi" userId="5978bd44-136e-4cf0-94ca-b267508e6329" providerId="ADAL" clId="{45F47FF3-FC1C-4D3A-89CE-8340BB0D3524}" dt="2023-03-06T11:29:04.555" v="636" actId="14100"/>
        <pc:sldMkLst>
          <pc:docMk/>
          <pc:sldMk cId="4081215311" sldId="290"/>
        </pc:sldMkLst>
        <pc:spChg chg="mod">
          <ac:chgData name="Matteo Provasi" userId="5978bd44-136e-4cf0-94ca-b267508e6329" providerId="ADAL" clId="{45F47FF3-FC1C-4D3A-89CE-8340BB0D3524}" dt="2023-03-06T11:29:04.555" v="636" actId="14100"/>
          <ac:spMkLst>
            <pc:docMk/>
            <pc:sldMk cId="4081215311" sldId="290"/>
            <ac:spMk id="17" creationId="{730C6607-6BB4-4E52-88E1-35CD0201AA49}"/>
          </ac:spMkLst>
        </pc:spChg>
      </pc:sldChg>
      <pc:sldChg chg="modSp mod">
        <pc:chgData name="Matteo Provasi" userId="5978bd44-136e-4cf0-94ca-b267508e6329" providerId="ADAL" clId="{45F47FF3-FC1C-4D3A-89CE-8340BB0D3524}" dt="2023-03-06T11:00:05.495" v="632" actId="20577"/>
        <pc:sldMkLst>
          <pc:docMk/>
          <pc:sldMk cId="4248744786" sldId="392"/>
        </pc:sldMkLst>
        <pc:spChg chg="mod">
          <ac:chgData name="Matteo Provasi" userId="5978bd44-136e-4cf0-94ca-b267508e6329" providerId="ADAL" clId="{45F47FF3-FC1C-4D3A-89CE-8340BB0D3524}" dt="2023-03-06T11:00:05.495" v="632" actId="20577"/>
          <ac:spMkLst>
            <pc:docMk/>
            <pc:sldMk cId="4248744786" sldId="392"/>
            <ac:spMk id="6" creationId="{6E540B85-BE2B-407B-864F-BCBA9BBFA27B}"/>
          </ac:spMkLst>
        </pc:spChg>
      </pc:sldChg>
      <pc:sldChg chg="modSp mod">
        <pc:chgData name="Matteo Provasi" userId="5978bd44-136e-4cf0-94ca-b267508e6329" providerId="ADAL" clId="{45F47FF3-FC1C-4D3A-89CE-8340BB0D3524}" dt="2023-03-21T08:19:08.358" v="653" actId="20577"/>
        <pc:sldMkLst>
          <pc:docMk/>
          <pc:sldMk cId="126250036" sldId="405"/>
        </pc:sldMkLst>
        <pc:spChg chg="mod">
          <ac:chgData name="Matteo Provasi" userId="5978bd44-136e-4cf0-94ca-b267508e6329" providerId="ADAL" clId="{45F47FF3-FC1C-4D3A-89CE-8340BB0D3524}" dt="2023-03-21T08:19:08.358" v="653" actId="20577"/>
          <ac:spMkLst>
            <pc:docMk/>
            <pc:sldMk cId="126250036" sldId="405"/>
            <ac:spMk id="10" creationId="{0886FEC4-97C9-4C5A-836C-C26639EDDAB2}"/>
          </ac:spMkLst>
        </pc:spChg>
      </pc:sldChg>
      <pc:sldChg chg="modSp mod">
        <pc:chgData name="Matteo Provasi" userId="5978bd44-136e-4cf0-94ca-b267508e6329" providerId="ADAL" clId="{45F47FF3-FC1C-4D3A-89CE-8340BB0D3524}" dt="2023-03-07T11:47:47.769" v="644"/>
        <pc:sldMkLst>
          <pc:docMk/>
          <pc:sldMk cId="3299788532" sldId="406"/>
        </pc:sldMkLst>
        <pc:spChg chg="mod">
          <ac:chgData name="Matteo Provasi" userId="5978bd44-136e-4cf0-94ca-b267508e6329" providerId="ADAL" clId="{45F47FF3-FC1C-4D3A-89CE-8340BB0D3524}" dt="2023-03-07T11:47:47.769" v="644"/>
          <ac:spMkLst>
            <pc:docMk/>
            <pc:sldMk cId="3299788532" sldId="406"/>
            <ac:spMk id="7" creationId="{199A51BB-F58B-4648-BD3C-D761CA7A2F77}"/>
          </ac:spMkLst>
        </pc:spChg>
      </pc:sldChg>
      <pc:sldChg chg="addSp delSp modSp mod">
        <pc:chgData name="Matteo Provasi" userId="5978bd44-136e-4cf0-94ca-b267508e6329" providerId="ADAL" clId="{45F47FF3-FC1C-4D3A-89CE-8340BB0D3524}" dt="2023-03-05T22:50:52.574" v="626" actId="20577"/>
        <pc:sldMkLst>
          <pc:docMk/>
          <pc:sldMk cId="2648031837" sldId="3792"/>
        </pc:sldMkLst>
        <pc:spChg chg="mod">
          <ac:chgData name="Matteo Provasi" userId="5978bd44-136e-4cf0-94ca-b267508e6329" providerId="ADAL" clId="{45F47FF3-FC1C-4D3A-89CE-8340BB0D3524}" dt="2023-03-05T22:50:52.574" v="626" actId="20577"/>
          <ac:spMkLst>
            <pc:docMk/>
            <pc:sldMk cId="2648031837" sldId="3792"/>
            <ac:spMk id="12" creationId="{F5B444E0-D4C7-401F-8CCF-7D7107641ABB}"/>
          </ac:spMkLst>
        </pc:spChg>
        <pc:spChg chg="mod">
          <ac:chgData name="Matteo Provasi" userId="5978bd44-136e-4cf0-94ca-b267508e6329" providerId="ADAL" clId="{45F47FF3-FC1C-4D3A-89CE-8340BB0D3524}" dt="2023-03-05T22:47:43.170" v="244" actId="1076"/>
          <ac:spMkLst>
            <pc:docMk/>
            <pc:sldMk cId="2648031837" sldId="3792"/>
            <ac:spMk id="15" creationId="{0F79D90D-FC37-4820-A95C-0A60AEFAE46F}"/>
          </ac:spMkLst>
        </pc:spChg>
        <pc:spChg chg="mod">
          <ac:chgData name="Matteo Provasi" userId="5978bd44-136e-4cf0-94ca-b267508e6329" providerId="ADAL" clId="{45F47FF3-FC1C-4D3A-89CE-8340BB0D3524}" dt="2023-03-05T22:47:39.287" v="243" actId="14100"/>
          <ac:spMkLst>
            <pc:docMk/>
            <pc:sldMk cId="2648031837" sldId="3792"/>
            <ac:spMk id="24" creationId="{3DF4DEC6-AF64-486A-9610-3E41D400DE8F}"/>
          </ac:spMkLst>
        </pc:spChg>
        <pc:picChg chg="add mod">
          <ac:chgData name="Matteo Provasi" userId="5978bd44-136e-4cf0-94ca-b267508e6329" providerId="ADAL" clId="{45F47FF3-FC1C-4D3A-89CE-8340BB0D3524}" dt="2023-03-05T22:49:34.695" v="258" actId="1076"/>
          <ac:picMkLst>
            <pc:docMk/>
            <pc:sldMk cId="2648031837" sldId="3792"/>
            <ac:picMk id="6" creationId="{84727255-AD5D-5E97-ACDA-FD49DF1A9A15}"/>
          </ac:picMkLst>
        </pc:picChg>
        <pc:picChg chg="add mod">
          <ac:chgData name="Matteo Provasi" userId="5978bd44-136e-4cf0-94ca-b267508e6329" providerId="ADAL" clId="{45F47FF3-FC1C-4D3A-89CE-8340BB0D3524}" dt="2023-03-05T22:49:31.336" v="257" actId="1076"/>
          <ac:picMkLst>
            <pc:docMk/>
            <pc:sldMk cId="2648031837" sldId="3792"/>
            <ac:picMk id="7" creationId="{7370EC0B-B8FF-9C67-7EA2-051AFE8CE096}"/>
          </ac:picMkLst>
        </pc:picChg>
        <pc:picChg chg="mod">
          <ac:chgData name="Matteo Provasi" userId="5978bd44-136e-4cf0-94ca-b267508e6329" providerId="ADAL" clId="{45F47FF3-FC1C-4D3A-89CE-8340BB0D3524}" dt="2023-03-05T22:47:53.964" v="246" actId="1076"/>
          <ac:picMkLst>
            <pc:docMk/>
            <pc:sldMk cId="2648031837" sldId="3792"/>
            <ac:picMk id="14" creationId="{F07456A2-2676-4BCC-B243-D3398F56CE66}"/>
          </ac:picMkLst>
        </pc:picChg>
        <pc:picChg chg="mod">
          <ac:chgData name="Matteo Provasi" userId="5978bd44-136e-4cf0-94ca-b267508e6329" providerId="ADAL" clId="{45F47FF3-FC1C-4D3A-89CE-8340BB0D3524}" dt="2023-03-05T22:47:48.246" v="245" actId="1076"/>
          <ac:picMkLst>
            <pc:docMk/>
            <pc:sldMk cId="2648031837" sldId="3792"/>
            <ac:picMk id="19" creationId="{7C430F02-6335-4B5B-A3DA-7A091C97D262}"/>
          </ac:picMkLst>
        </pc:picChg>
        <pc:picChg chg="del">
          <ac:chgData name="Matteo Provasi" userId="5978bd44-136e-4cf0-94ca-b267508e6329" providerId="ADAL" clId="{45F47FF3-FC1C-4D3A-89CE-8340BB0D3524}" dt="2023-03-05T22:45:21.669" v="3" actId="478"/>
          <ac:picMkLst>
            <pc:docMk/>
            <pc:sldMk cId="2648031837" sldId="3792"/>
            <ac:picMk id="21" creationId="{5B626FA6-CA25-446F-8CF2-B2939A8A942A}"/>
          </ac:picMkLst>
        </pc:picChg>
        <pc:picChg chg="del">
          <ac:chgData name="Matteo Provasi" userId="5978bd44-136e-4cf0-94ca-b267508e6329" providerId="ADAL" clId="{45F47FF3-FC1C-4D3A-89CE-8340BB0D3524}" dt="2023-03-05T22:45:22.992" v="4" actId="478"/>
          <ac:picMkLst>
            <pc:docMk/>
            <pc:sldMk cId="2648031837" sldId="3792"/>
            <ac:picMk id="23" creationId="{B6A02CC1-D250-4389-83E8-D81C837A537A}"/>
          </ac:picMkLst>
        </pc:picChg>
      </pc:sldChg>
      <pc:sldChg chg="addSp delSp modSp add del mod">
        <pc:chgData name="Matteo Provasi" userId="5978bd44-136e-4cf0-94ca-b267508e6329" providerId="ADAL" clId="{45F47FF3-FC1C-4D3A-89CE-8340BB0D3524}" dt="2023-03-21T10:05:11.624" v="2566" actId="20577"/>
        <pc:sldMkLst>
          <pc:docMk/>
          <pc:sldMk cId="3144434321" sldId="3793"/>
        </pc:sldMkLst>
        <pc:spChg chg="mod">
          <ac:chgData name="Matteo Provasi" userId="5978bd44-136e-4cf0-94ca-b267508e6329" providerId="ADAL" clId="{45F47FF3-FC1C-4D3A-89CE-8340BB0D3524}" dt="2023-03-21T09:47:23.115" v="671" actId="20577"/>
          <ac:spMkLst>
            <pc:docMk/>
            <pc:sldMk cId="3144434321" sldId="3793"/>
            <ac:spMk id="2" creationId="{01D37C90-E836-0B5D-0730-D4D83E744B19}"/>
          </ac:spMkLst>
        </pc:spChg>
        <pc:spChg chg="add mod">
          <ac:chgData name="Matteo Provasi" userId="5978bd44-136e-4cf0-94ca-b267508e6329" providerId="ADAL" clId="{45F47FF3-FC1C-4D3A-89CE-8340BB0D3524}" dt="2023-03-21T09:49:12.194" v="1070" actId="571"/>
          <ac:spMkLst>
            <pc:docMk/>
            <pc:sldMk cId="3144434321" sldId="3793"/>
            <ac:spMk id="3" creationId="{F62E4CC9-4CF8-731D-9792-0AC1E01F0825}"/>
          </ac:spMkLst>
        </pc:spChg>
        <pc:spChg chg="mod">
          <ac:chgData name="Matteo Provasi" userId="5978bd44-136e-4cf0-94ca-b267508e6329" providerId="ADAL" clId="{45F47FF3-FC1C-4D3A-89CE-8340BB0D3524}" dt="2023-03-21T09:49:37.514" v="1151" actId="20577"/>
          <ac:spMkLst>
            <pc:docMk/>
            <pc:sldMk cId="3144434321" sldId="3793"/>
            <ac:spMk id="4" creationId="{A4954F28-234E-4925-8781-654E81B6C034}"/>
          </ac:spMkLst>
        </pc:spChg>
        <pc:spChg chg="mod">
          <ac:chgData name="Matteo Provasi" userId="5978bd44-136e-4cf0-94ca-b267508e6329" providerId="ADAL" clId="{45F47FF3-FC1C-4D3A-89CE-8340BB0D3524}" dt="2023-03-21T09:56:29.788" v="1475" actId="20577"/>
          <ac:spMkLst>
            <pc:docMk/>
            <pc:sldMk cId="3144434321" sldId="3793"/>
            <ac:spMk id="5" creationId="{66E5978D-AB20-4823-B4AC-236132594E37}"/>
          </ac:spMkLst>
        </pc:spChg>
        <pc:spChg chg="del">
          <ac:chgData name="Matteo Provasi" userId="5978bd44-136e-4cf0-94ca-b267508e6329" providerId="ADAL" clId="{45F47FF3-FC1C-4D3A-89CE-8340BB0D3524}" dt="2023-03-21T09:49:02.533" v="1067" actId="478"/>
          <ac:spMkLst>
            <pc:docMk/>
            <pc:sldMk cId="3144434321" sldId="3793"/>
            <ac:spMk id="7" creationId="{BC2D66F2-D19C-41D5-9648-7DA9B287AEB3}"/>
          </ac:spMkLst>
        </pc:spChg>
        <pc:spChg chg="del">
          <ac:chgData name="Matteo Provasi" userId="5978bd44-136e-4cf0-94ca-b267508e6329" providerId="ADAL" clId="{45F47FF3-FC1C-4D3A-89CE-8340BB0D3524}" dt="2023-03-21T09:49:02.533" v="1067" actId="478"/>
          <ac:spMkLst>
            <pc:docMk/>
            <pc:sldMk cId="3144434321" sldId="3793"/>
            <ac:spMk id="8" creationId="{137674E4-086E-4B26-BA19-FB5151A1FA02}"/>
          </ac:spMkLst>
        </pc:spChg>
        <pc:spChg chg="del">
          <ac:chgData name="Matteo Provasi" userId="5978bd44-136e-4cf0-94ca-b267508e6329" providerId="ADAL" clId="{45F47FF3-FC1C-4D3A-89CE-8340BB0D3524}" dt="2023-03-21T09:49:02.533" v="1067" actId="478"/>
          <ac:spMkLst>
            <pc:docMk/>
            <pc:sldMk cId="3144434321" sldId="3793"/>
            <ac:spMk id="9" creationId="{41B081A3-6F2D-49D5-842A-BF41912A1F02}"/>
          </ac:spMkLst>
        </pc:spChg>
        <pc:spChg chg="mod">
          <ac:chgData name="Matteo Provasi" userId="5978bd44-136e-4cf0-94ca-b267508e6329" providerId="ADAL" clId="{45F47FF3-FC1C-4D3A-89CE-8340BB0D3524}" dt="2023-03-21T10:02:06.813" v="2551" actId="20577"/>
          <ac:spMkLst>
            <pc:docMk/>
            <pc:sldMk cId="3144434321" sldId="3793"/>
            <ac:spMk id="10" creationId="{6C0AB5C9-667D-4AFB-A668-DEF2FB24765F}"/>
          </ac:spMkLst>
        </pc:spChg>
        <pc:spChg chg="add mod">
          <ac:chgData name="Matteo Provasi" userId="5978bd44-136e-4cf0-94ca-b267508e6329" providerId="ADAL" clId="{45F47FF3-FC1C-4D3A-89CE-8340BB0D3524}" dt="2023-03-21T10:05:11.624" v="2566" actId="20577"/>
          <ac:spMkLst>
            <pc:docMk/>
            <pc:sldMk cId="3144434321" sldId="3793"/>
            <ac:spMk id="14" creationId="{98E36C43-D777-29DA-523F-A07557B8C122}"/>
          </ac:spMkLst>
        </pc:spChg>
        <pc:picChg chg="add del mod">
          <ac:chgData name="Matteo Provasi" userId="5978bd44-136e-4cf0-94ca-b267508e6329" providerId="ADAL" clId="{45F47FF3-FC1C-4D3A-89CE-8340BB0D3524}" dt="2023-03-21T09:55:39.097" v="1450" actId="478"/>
          <ac:picMkLst>
            <pc:docMk/>
            <pc:sldMk cId="3144434321" sldId="3793"/>
            <ac:picMk id="11" creationId="{05D02ACF-8BE6-BC84-2198-B4B60085367E}"/>
          </ac:picMkLst>
        </pc:picChg>
        <pc:picChg chg="add mod">
          <ac:chgData name="Matteo Provasi" userId="5978bd44-136e-4cf0-94ca-b267508e6329" providerId="ADAL" clId="{45F47FF3-FC1C-4D3A-89CE-8340BB0D3524}" dt="2023-03-21T10:03:21.049" v="2558" actId="692"/>
          <ac:picMkLst>
            <pc:docMk/>
            <pc:sldMk cId="3144434321" sldId="3793"/>
            <ac:picMk id="13" creationId="{0765D7F9-C5F6-4DB8-5BD4-A95543C00E50}"/>
          </ac:picMkLst>
        </pc:picChg>
        <pc:picChg chg="add mod">
          <ac:chgData name="Matteo Provasi" userId="5978bd44-136e-4cf0-94ca-b267508e6329" providerId="ADAL" clId="{45F47FF3-FC1C-4D3A-89CE-8340BB0D3524}" dt="2023-03-21T10:03:30.641" v="2561" actId="692"/>
          <ac:picMkLst>
            <pc:docMk/>
            <pc:sldMk cId="3144434321" sldId="3793"/>
            <ac:picMk id="16" creationId="{9B745369-F095-EEDC-22D7-75C8385B7B4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Foglio1!$B$1</c:f>
              <c:strCache>
                <c:ptCount val="1"/>
                <c:pt idx="0">
                  <c:v>Vendite</c:v>
                </c:pt>
              </c:strCache>
            </c:strRef>
          </c:tx>
          <c:dPt>
            <c:idx val="0"/>
            <c:bubble3D val="0"/>
            <c:spPr>
              <a:solidFill>
                <a:srgbClr val="0F3250"/>
              </a:solidFill>
              <a:ln w="19050">
                <a:solidFill>
                  <a:schemeClr val="lt1"/>
                </a:solidFill>
              </a:ln>
              <a:effectLst/>
            </c:spPr>
            <c:extLst>
              <c:ext xmlns:c16="http://schemas.microsoft.com/office/drawing/2014/chart" uri="{C3380CC4-5D6E-409C-BE32-E72D297353CC}">
                <c16:uniqueId val="{00000001-6475-4D14-B8E2-CE3717B2DE90}"/>
              </c:ext>
            </c:extLst>
          </c:dPt>
          <c:dPt>
            <c:idx val="1"/>
            <c:bubble3D val="0"/>
            <c:spPr>
              <a:solidFill>
                <a:srgbClr val="325591"/>
              </a:solidFill>
              <a:ln w="19050">
                <a:solidFill>
                  <a:schemeClr val="lt1"/>
                </a:solidFill>
              </a:ln>
              <a:effectLst/>
            </c:spPr>
            <c:extLst>
              <c:ext xmlns:c16="http://schemas.microsoft.com/office/drawing/2014/chart" uri="{C3380CC4-5D6E-409C-BE32-E72D297353CC}">
                <c16:uniqueId val="{00000003-6475-4D14-B8E2-CE3717B2DE90}"/>
              </c:ext>
            </c:extLst>
          </c:dPt>
          <c:dPt>
            <c:idx val="2"/>
            <c:bubble3D val="0"/>
            <c:spPr>
              <a:solidFill>
                <a:srgbClr val="6991C3"/>
              </a:solidFill>
              <a:ln w="19050">
                <a:solidFill>
                  <a:schemeClr val="lt1"/>
                </a:solidFill>
              </a:ln>
              <a:effectLst/>
            </c:spPr>
            <c:extLst>
              <c:ext xmlns:c16="http://schemas.microsoft.com/office/drawing/2014/chart" uri="{C3380CC4-5D6E-409C-BE32-E72D297353CC}">
                <c16:uniqueId val="{00000005-6475-4D14-B8E2-CE3717B2DE90}"/>
              </c:ext>
            </c:extLst>
          </c:dPt>
          <c:dPt>
            <c:idx val="3"/>
            <c:bubble3D val="0"/>
            <c:spPr>
              <a:solidFill>
                <a:srgbClr val="C3C3C3"/>
              </a:solidFill>
              <a:ln w="19050">
                <a:solidFill>
                  <a:schemeClr val="lt1"/>
                </a:solidFill>
              </a:ln>
              <a:effectLst/>
            </c:spPr>
            <c:extLst>
              <c:ext xmlns:c16="http://schemas.microsoft.com/office/drawing/2014/chart" uri="{C3380CC4-5D6E-409C-BE32-E72D297353CC}">
                <c16:uniqueId val="{00000007-6475-4D14-B8E2-CE3717B2DE90}"/>
              </c:ext>
            </c:extLst>
          </c:dPt>
          <c:cat>
            <c:strRef>
              <c:f>Foglio1!$A$2:$A$5</c:f>
              <c:strCache>
                <c:ptCount val="4"/>
                <c:pt idx="0">
                  <c:v>1° trim.</c:v>
                </c:pt>
                <c:pt idx="1">
                  <c:v>2° trim.</c:v>
                </c:pt>
                <c:pt idx="2">
                  <c:v>3° trim.</c:v>
                </c:pt>
                <c:pt idx="3">
                  <c:v>4° trim.</c:v>
                </c:pt>
              </c:strCache>
            </c:strRef>
          </c:cat>
          <c:val>
            <c:numRef>
              <c:f>Foglio1!$B$2:$B$5</c:f>
              <c:numCache>
                <c:formatCode>General</c:formatCode>
                <c:ptCount val="4"/>
                <c:pt idx="0">
                  <c:v>22</c:v>
                </c:pt>
                <c:pt idx="1">
                  <c:v>25</c:v>
                </c:pt>
                <c:pt idx="2">
                  <c:v>16</c:v>
                </c:pt>
                <c:pt idx="3">
                  <c:v>34</c:v>
                </c:pt>
              </c:numCache>
            </c:numRef>
          </c:val>
          <c:extLst>
            <c:ext xmlns:c16="http://schemas.microsoft.com/office/drawing/2014/chart" uri="{C3380CC4-5D6E-409C-BE32-E72D297353CC}">
              <c16:uniqueId val="{00000008-6475-4D14-B8E2-CE3717B2DE9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50475" cy="498772"/>
          </a:xfrm>
          <a:prstGeom prst="rect">
            <a:avLst/>
          </a:prstGeom>
        </p:spPr>
        <p:txBody>
          <a:bodyPr vert="horz" lIns="93177" tIns="46589" rIns="93177" bIns="46589" rtlCol="0"/>
          <a:lstStyle>
            <a:lvl1pPr algn="l">
              <a:defRPr sz="1200"/>
            </a:lvl1pPr>
          </a:lstStyle>
          <a:p>
            <a:endParaRPr lang="it-IT"/>
          </a:p>
        </p:txBody>
      </p:sp>
      <p:sp>
        <p:nvSpPr>
          <p:cNvPr id="3" name="Segnaposto data 2"/>
          <p:cNvSpPr>
            <a:spLocks noGrp="1"/>
          </p:cNvSpPr>
          <p:nvPr>
            <p:ph type="dt" idx="1"/>
          </p:nvPr>
        </p:nvSpPr>
        <p:spPr>
          <a:xfrm>
            <a:off x="3856738" y="0"/>
            <a:ext cx="2950475" cy="498772"/>
          </a:xfrm>
          <a:prstGeom prst="rect">
            <a:avLst/>
          </a:prstGeom>
        </p:spPr>
        <p:txBody>
          <a:bodyPr vert="horz" lIns="93177" tIns="46589" rIns="93177" bIns="46589" rtlCol="0"/>
          <a:lstStyle>
            <a:lvl1pPr algn="r">
              <a:defRPr sz="1200"/>
            </a:lvl1pPr>
          </a:lstStyle>
          <a:p>
            <a:fld id="{C6237E4B-567D-4B2D-8070-D0D5B7D150F1}" type="datetimeFigureOut">
              <a:rPr lang="it-IT" smtClean="0"/>
              <a:t>10/05/2023</a:t>
            </a:fld>
            <a:endParaRPr lang="it-IT"/>
          </a:p>
        </p:txBody>
      </p:sp>
      <p:sp>
        <p:nvSpPr>
          <p:cNvPr id="4" name="Segnaposto immagine diapositiva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3177" tIns="46589" rIns="93177" bIns="46589" rtlCol="0" anchor="ctr"/>
          <a:lstStyle/>
          <a:p>
            <a:endParaRPr lang="it-IT"/>
          </a:p>
        </p:txBody>
      </p:sp>
      <p:sp>
        <p:nvSpPr>
          <p:cNvPr id="5" name="Segnaposto note 4"/>
          <p:cNvSpPr>
            <a:spLocks noGrp="1"/>
          </p:cNvSpPr>
          <p:nvPr>
            <p:ph type="body" sz="quarter" idx="3"/>
          </p:nvPr>
        </p:nvSpPr>
        <p:spPr>
          <a:xfrm>
            <a:off x="680879" y="4784069"/>
            <a:ext cx="5447030" cy="3914240"/>
          </a:xfrm>
          <a:prstGeom prst="rect">
            <a:avLst/>
          </a:prstGeom>
        </p:spPr>
        <p:txBody>
          <a:bodyPr vert="horz" lIns="93177" tIns="46589" rIns="93177" bIns="46589"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442154"/>
            <a:ext cx="2950475" cy="498771"/>
          </a:xfrm>
          <a:prstGeom prst="rect">
            <a:avLst/>
          </a:prstGeom>
        </p:spPr>
        <p:txBody>
          <a:bodyPr vert="horz" lIns="93177" tIns="46589" rIns="93177" bIns="46589" rtlCol="0" anchor="b"/>
          <a:lstStyle>
            <a:lvl1pPr algn="l">
              <a:defRPr sz="1200"/>
            </a:lvl1pPr>
          </a:lstStyle>
          <a:p>
            <a:endParaRPr lang="it-IT"/>
          </a:p>
        </p:txBody>
      </p:sp>
      <p:sp>
        <p:nvSpPr>
          <p:cNvPr id="7" name="Segnaposto numero diapositiva 6"/>
          <p:cNvSpPr>
            <a:spLocks noGrp="1"/>
          </p:cNvSpPr>
          <p:nvPr>
            <p:ph type="sldNum" sz="quarter" idx="5"/>
          </p:nvPr>
        </p:nvSpPr>
        <p:spPr>
          <a:xfrm>
            <a:off x="3856738" y="9442154"/>
            <a:ext cx="2950475" cy="498771"/>
          </a:xfrm>
          <a:prstGeom prst="rect">
            <a:avLst/>
          </a:prstGeom>
        </p:spPr>
        <p:txBody>
          <a:bodyPr vert="horz" lIns="93177" tIns="46589" rIns="93177" bIns="46589" rtlCol="0" anchor="b"/>
          <a:lstStyle>
            <a:lvl1pPr algn="r">
              <a:defRPr sz="1200"/>
            </a:lvl1pPr>
          </a:lstStyle>
          <a:p>
            <a:fld id="{23E66357-C92E-485E-B7C3-82CCC873D00A}" type="slidenum">
              <a:rPr lang="it-IT" smtClean="0"/>
              <a:t>‹#›</a:t>
            </a:fld>
            <a:endParaRPr lang="it-IT"/>
          </a:p>
        </p:txBody>
      </p:sp>
    </p:spTree>
    <p:extLst>
      <p:ext uri="{BB962C8B-B14F-4D97-AF65-F5344CB8AC3E}">
        <p14:creationId xmlns:p14="http://schemas.microsoft.com/office/powerpoint/2010/main" val="4289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ipolsai.csod.com/samldefault.aspx?ouid=3&amp;returnUrl=%252fDeepLink%252fProcessRedirect.aspx%253fmodule%253dtranscript"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t>2</a:t>
            </a:fld>
            <a:endParaRPr lang="it-IT"/>
          </a:p>
        </p:txBody>
      </p:sp>
    </p:spTree>
    <p:extLst>
      <p:ext uri="{BB962C8B-B14F-4D97-AF65-F5344CB8AC3E}">
        <p14:creationId xmlns:p14="http://schemas.microsoft.com/office/powerpoint/2010/main" val="36248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21</a:t>
            </a:fld>
            <a:endParaRPr lang="it-IT"/>
          </a:p>
        </p:txBody>
      </p:sp>
    </p:spTree>
    <p:extLst>
      <p:ext uri="{BB962C8B-B14F-4D97-AF65-F5344CB8AC3E}">
        <p14:creationId xmlns:p14="http://schemas.microsoft.com/office/powerpoint/2010/main" val="1206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22</a:t>
            </a:fld>
            <a:endParaRPr lang="it-IT"/>
          </a:p>
        </p:txBody>
      </p:sp>
    </p:spTree>
    <p:extLst>
      <p:ext uri="{BB962C8B-B14F-4D97-AF65-F5344CB8AC3E}">
        <p14:creationId xmlns:p14="http://schemas.microsoft.com/office/powerpoint/2010/main" val="3021438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23</a:t>
            </a:fld>
            <a:endParaRPr lang="it-IT"/>
          </a:p>
        </p:txBody>
      </p:sp>
    </p:spTree>
    <p:extLst>
      <p:ext uri="{BB962C8B-B14F-4D97-AF65-F5344CB8AC3E}">
        <p14:creationId xmlns:p14="http://schemas.microsoft.com/office/powerpoint/2010/main" val="199040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24</a:t>
            </a:fld>
            <a:endParaRPr lang="it-IT"/>
          </a:p>
        </p:txBody>
      </p:sp>
    </p:spTree>
    <p:extLst>
      <p:ext uri="{BB962C8B-B14F-4D97-AF65-F5344CB8AC3E}">
        <p14:creationId xmlns:p14="http://schemas.microsoft.com/office/powerpoint/2010/main" val="270107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25</a:t>
            </a:fld>
            <a:endParaRPr lang="it-IT"/>
          </a:p>
        </p:txBody>
      </p:sp>
    </p:spTree>
    <p:extLst>
      <p:ext uri="{BB962C8B-B14F-4D97-AF65-F5344CB8AC3E}">
        <p14:creationId xmlns:p14="http://schemas.microsoft.com/office/powerpoint/2010/main" val="617696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45</a:t>
            </a:fld>
            <a:endParaRPr lang="it-IT"/>
          </a:p>
        </p:txBody>
      </p:sp>
    </p:spTree>
    <p:extLst>
      <p:ext uri="{BB962C8B-B14F-4D97-AF65-F5344CB8AC3E}">
        <p14:creationId xmlns:p14="http://schemas.microsoft.com/office/powerpoint/2010/main" val="74326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D4FC5E5-2F75-4C08-9BA1-75EBA5A59AD3}" type="slidenum">
              <a:rPr lang="it-IT" smtClean="0"/>
              <a:t>53</a:t>
            </a:fld>
            <a:endParaRPr lang="it-IT"/>
          </a:p>
        </p:txBody>
      </p:sp>
    </p:spTree>
    <p:extLst>
      <p:ext uri="{BB962C8B-B14F-4D97-AF65-F5344CB8AC3E}">
        <p14:creationId xmlns:p14="http://schemas.microsoft.com/office/powerpoint/2010/main" val="282877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60</a:t>
            </a:fld>
            <a:endParaRPr lang="it-IT"/>
          </a:p>
        </p:txBody>
      </p:sp>
    </p:spTree>
    <p:extLst>
      <p:ext uri="{BB962C8B-B14F-4D97-AF65-F5344CB8AC3E}">
        <p14:creationId xmlns:p14="http://schemas.microsoft.com/office/powerpoint/2010/main" val="836745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E66357-C92E-485E-B7C3-82CCC873D00A}" type="slidenum">
              <a:rPr lang="it-IT" smtClean="0"/>
              <a:t>66</a:t>
            </a:fld>
            <a:endParaRPr lang="it-IT"/>
          </a:p>
        </p:txBody>
      </p:sp>
    </p:spTree>
    <p:extLst>
      <p:ext uri="{BB962C8B-B14F-4D97-AF65-F5344CB8AC3E}">
        <p14:creationId xmlns:p14="http://schemas.microsoft.com/office/powerpoint/2010/main" val="3515375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72</a:t>
            </a:fld>
            <a:endParaRPr lang="it-IT"/>
          </a:p>
        </p:txBody>
      </p:sp>
    </p:spTree>
    <p:extLst>
      <p:ext uri="{BB962C8B-B14F-4D97-AF65-F5344CB8AC3E}">
        <p14:creationId xmlns:p14="http://schemas.microsoft.com/office/powerpoint/2010/main" val="236997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3</a:t>
            </a:fld>
            <a:endParaRPr lang="it-IT"/>
          </a:p>
        </p:txBody>
      </p:sp>
    </p:spTree>
    <p:extLst>
      <p:ext uri="{BB962C8B-B14F-4D97-AF65-F5344CB8AC3E}">
        <p14:creationId xmlns:p14="http://schemas.microsoft.com/office/powerpoint/2010/main" val="409335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73</a:t>
            </a:fld>
            <a:endParaRPr lang="it-IT"/>
          </a:p>
        </p:txBody>
      </p:sp>
    </p:spTree>
    <p:extLst>
      <p:ext uri="{BB962C8B-B14F-4D97-AF65-F5344CB8AC3E}">
        <p14:creationId xmlns:p14="http://schemas.microsoft.com/office/powerpoint/2010/main" val="3414680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85</a:t>
            </a:fld>
            <a:endParaRPr lang="it-IT"/>
          </a:p>
        </p:txBody>
      </p:sp>
    </p:spTree>
    <p:extLst>
      <p:ext uri="{BB962C8B-B14F-4D97-AF65-F5344CB8AC3E}">
        <p14:creationId xmlns:p14="http://schemas.microsoft.com/office/powerpoint/2010/main" val="123195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t>88</a:t>
            </a:fld>
            <a:endParaRPr lang="it-IT"/>
          </a:p>
        </p:txBody>
      </p:sp>
    </p:spTree>
    <p:extLst>
      <p:ext uri="{BB962C8B-B14F-4D97-AF65-F5344CB8AC3E}">
        <p14:creationId xmlns:p14="http://schemas.microsoft.com/office/powerpoint/2010/main" val="1343459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Note docente: </a:t>
            </a:r>
            <a:r>
              <a:rPr lang="it-IT" b="0" dirty="0"/>
              <a:t>la</a:t>
            </a:r>
            <a:r>
              <a:rPr lang="it-IT" b="0" baseline="0" dirty="0"/>
              <a:t> slide contiene il </a:t>
            </a:r>
            <a:r>
              <a:rPr lang="it-IT" b="1" dirty="0"/>
              <a:t>Video di lancio </a:t>
            </a:r>
            <a:r>
              <a:rPr lang="it-IT" b="0" dirty="0"/>
              <a:t>del Feedback Form. Da proiettare prima di dare le istruzioni contenute nella slide successiva</a:t>
            </a:r>
          </a:p>
        </p:txBody>
      </p:sp>
      <p:sp>
        <p:nvSpPr>
          <p:cNvPr id="4" name="Segnaposto numero diapositiva 3"/>
          <p:cNvSpPr>
            <a:spLocks noGrp="1"/>
          </p:cNvSpPr>
          <p:nvPr>
            <p:ph type="sldNum" sz="quarter" idx="10"/>
          </p:nvPr>
        </p:nvSpPr>
        <p:spPr/>
        <p:txBody>
          <a:bodyPr/>
          <a:lstStyle/>
          <a:p>
            <a:fld id="{636D308B-F467-409B-8291-F1F815560ECE}" type="slidenum">
              <a:rPr lang="it-IT" smtClean="0"/>
              <a:t>89</a:t>
            </a:fld>
            <a:endParaRPr lang="it-IT"/>
          </a:p>
        </p:txBody>
      </p:sp>
    </p:spTree>
    <p:extLst>
      <p:ext uri="{BB962C8B-B14F-4D97-AF65-F5344CB8AC3E}">
        <p14:creationId xmlns:p14="http://schemas.microsoft.com/office/powerpoint/2010/main" val="365176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u="sng" kern="1200" dirty="0">
                <a:solidFill>
                  <a:schemeClr val="tx1"/>
                </a:solidFill>
                <a:effectLst/>
                <a:latin typeface="+mn-lt"/>
                <a:ea typeface="+mn-ea"/>
                <a:cs typeface="+mn-cs"/>
                <a:hlinkClick r:id="rId3"/>
              </a:rPr>
              <a:t>https://unipolsai.csod.com/samldefault.aspx?ouid=3&amp;returnUrl=%252fDeepLink%252fProcessRedirect.aspx%253fmodule%253dtranscript</a:t>
            </a:r>
            <a:endParaRPr lang="it-IT" dirty="0"/>
          </a:p>
          <a:p>
            <a:endParaRPr lang="it-IT" sz="1200" u="sng"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Note per il docente: </a:t>
            </a:r>
            <a:r>
              <a:rPr lang="it-IT" sz="1200" kern="1200" dirty="0">
                <a:solidFill>
                  <a:schemeClr val="tx1"/>
                </a:solidFill>
                <a:effectLst/>
                <a:latin typeface="+mn-lt"/>
                <a:ea typeface="+mn-ea"/>
                <a:cs typeface="+mn-cs"/>
              </a:rPr>
              <a:t>è stato recentemente adottato un nuovo modello per il </a:t>
            </a:r>
            <a:r>
              <a:rPr lang="it-IT" sz="1200" b="1" kern="1200" dirty="0">
                <a:solidFill>
                  <a:schemeClr val="tx1"/>
                </a:solidFill>
                <a:effectLst/>
                <a:latin typeface="+mn-lt"/>
                <a:ea typeface="+mn-ea"/>
                <a:cs typeface="+mn-cs"/>
              </a:rPr>
              <a:t>questionario di gradimento</a:t>
            </a:r>
            <a:r>
              <a:rPr lang="it-IT" sz="1200" b="1"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denominato </a:t>
            </a:r>
            <a:r>
              <a:rPr lang="it-IT" sz="1200" b="1" kern="1200" dirty="0">
                <a:solidFill>
                  <a:schemeClr val="tx1"/>
                </a:solidFill>
                <a:effectLst/>
                <a:latin typeface="+mn-lt"/>
                <a:ea typeface="+mn-ea"/>
                <a:cs typeface="+mn-cs"/>
              </a:rPr>
              <a:t>feedback </a:t>
            </a:r>
            <a:r>
              <a:rPr lang="it-IT" sz="1200" b="1" kern="1200" dirty="0" err="1">
                <a:solidFill>
                  <a:schemeClr val="tx1"/>
                </a:solidFill>
                <a:effectLst/>
                <a:latin typeface="+mn-lt"/>
                <a:ea typeface="+mn-ea"/>
                <a:cs typeface="+mn-cs"/>
              </a:rPr>
              <a:t>form</a:t>
            </a:r>
            <a:r>
              <a:rPr lang="it-IT" sz="1200" kern="1200" dirty="0">
                <a:solidFill>
                  <a:schemeClr val="tx1"/>
                </a:solidFill>
                <a:effectLst/>
                <a:latin typeface="+mn-lt"/>
                <a:ea typeface="+mn-ea"/>
                <a:cs typeface="+mn-cs"/>
              </a:rPr>
              <a:t> e, rispetto al precedente, è molto semplificato, con un numero ridotto di </a:t>
            </a:r>
            <a:r>
              <a:rPr lang="it-IT" sz="1200" kern="1200" dirty="0" err="1">
                <a:solidFill>
                  <a:schemeClr val="tx1"/>
                </a:solidFill>
                <a:effectLst/>
                <a:latin typeface="+mn-lt"/>
                <a:ea typeface="+mn-ea"/>
                <a:cs typeface="+mn-cs"/>
              </a:rPr>
              <a:t>items</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Il feedback </a:t>
            </a:r>
            <a:r>
              <a:rPr lang="it-IT" sz="1200" kern="1200" dirty="0" err="1">
                <a:solidFill>
                  <a:schemeClr val="tx1"/>
                </a:solidFill>
                <a:effectLst/>
                <a:latin typeface="+mn-lt"/>
                <a:ea typeface="+mn-ea"/>
                <a:cs typeface="+mn-cs"/>
              </a:rPr>
              <a:t>form</a:t>
            </a:r>
            <a:r>
              <a:rPr lang="it-IT" sz="1200" kern="1200" dirty="0">
                <a:solidFill>
                  <a:schemeClr val="tx1"/>
                </a:solidFill>
                <a:effectLst/>
                <a:latin typeface="+mn-lt"/>
                <a:ea typeface="+mn-ea"/>
                <a:cs typeface="+mn-cs"/>
              </a:rPr>
              <a:t> appare su due schermate: nella prima sono riportati gli </a:t>
            </a:r>
            <a:r>
              <a:rPr lang="it-IT" sz="1200" kern="1200" dirty="0" err="1">
                <a:solidFill>
                  <a:schemeClr val="tx1"/>
                </a:solidFill>
                <a:effectLst/>
                <a:latin typeface="+mn-lt"/>
                <a:ea typeface="+mn-ea"/>
                <a:cs typeface="+mn-cs"/>
              </a:rPr>
              <a:t>items</a:t>
            </a:r>
            <a:r>
              <a:rPr lang="it-IT" sz="1200" kern="1200" dirty="0">
                <a:solidFill>
                  <a:schemeClr val="tx1"/>
                </a:solidFill>
                <a:effectLst/>
                <a:latin typeface="+mn-lt"/>
                <a:ea typeface="+mn-ea"/>
                <a:cs typeface="+mn-cs"/>
              </a:rPr>
              <a:t> relativi all’esperienza formativa anche con uno spazio editabile per i commenti, nella seconda si chiede di valutare il docente.</a:t>
            </a:r>
          </a:p>
          <a:p>
            <a:r>
              <a:rPr lang="it-IT" sz="1200" kern="1200" dirty="0">
                <a:solidFill>
                  <a:schemeClr val="tx1"/>
                </a:solidFill>
                <a:effectLst/>
                <a:latin typeface="+mn-lt"/>
                <a:ea typeface="+mn-ea"/>
                <a:cs typeface="+mn-cs"/>
              </a:rPr>
              <a:t>Un’altra importante novità è la possibilità di far compilare </a:t>
            </a:r>
            <a:r>
              <a:rPr lang="it-IT" sz="1200" b="1" kern="1200" dirty="0">
                <a:solidFill>
                  <a:schemeClr val="tx1"/>
                </a:solidFill>
                <a:effectLst/>
                <a:latin typeface="+mn-lt"/>
                <a:ea typeface="+mn-ea"/>
                <a:cs typeface="+mn-cs"/>
              </a:rPr>
              <a:t>“live”</a:t>
            </a:r>
            <a:r>
              <a:rPr lang="it-IT" sz="1200" kern="1200" dirty="0">
                <a:solidFill>
                  <a:schemeClr val="tx1"/>
                </a:solidFill>
                <a:effectLst/>
                <a:latin typeface="+mn-lt"/>
                <a:ea typeface="+mn-ea"/>
                <a:cs typeface="+mn-cs"/>
              </a:rPr>
              <a:t>, nei minuti finali del corso, il feedback </a:t>
            </a:r>
            <a:r>
              <a:rPr lang="it-IT" sz="1200" kern="1200" dirty="0" err="1">
                <a:solidFill>
                  <a:schemeClr val="tx1"/>
                </a:solidFill>
                <a:effectLst/>
                <a:latin typeface="+mn-lt"/>
                <a:ea typeface="+mn-ea"/>
                <a:cs typeface="+mn-cs"/>
              </a:rPr>
              <a:t>form</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Per agevolare questa attività è stata realizzata una slide animata e una con le istruzioni per fare accedere i partecipanti in piattaforma e compilare il feedback </a:t>
            </a:r>
            <a:r>
              <a:rPr lang="it-IT" sz="1200" kern="1200" dirty="0" err="1">
                <a:solidFill>
                  <a:schemeClr val="tx1"/>
                </a:solidFill>
                <a:effectLst/>
                <a:latin typeface="+mn-lt"/>
                <a:ea typeface="+mn-ea"/>
                <a:cs typeface="+mn-cs"/>
              </a:rPr>
              <a:t>form</a:t>
            </a:r>
            <a:r>
              <a:rPr lang="it-IT" sz="1200" kern="1200" dirty="0">
                <a:solidFill>
                  <a:schemeClr val="tx1"/>
                </a:solidFill>
                <a:effectLst/>
                <a:latin typeface="+mn-lt"/>
                <a:ea typeface="+mn-ea"/>
                <a:cs typeface="+mn-cs"/>
              </a:rPr>
              <a:t>. Inoltre di seguito</a:t>
            </a:r>
            <a:r>
              <a:rPr lang="it-IT" sz="1200" kern="1200" baseline="0" dirty="0">
                <a:solidFill>
                  <a:schemeClr val="tx1"/>
                </a:solidFill>
                <a:effectLst/>
                <a:latin typeface="+mn-lt"/>
                <a:ea typeface="+mn-ea"/>
                <a:cs typeface="+mn-cs"/>
              </a:rPr>
              <a:t> viene riportato il </a:t>
            </a:r>
            <a:r>
              <a:rPr lang="it-IT" sz="1200" b="1" kern="1200" dirty="0" err="1">
                <a:solidFill>
                  <a:schemeClr val="tx1"/>
                </a:solidFill>
                <a:effectLst/>
                <a:latin typeface="+mn-lt"/>
                <a:ea typeface="+mn-ea"/>
                <a:cs typeface="+mn-cs"/>
              </a:rPr>
              <a:t>deeplink</a:t>
            </a:r>
            <a:r>
              <a:rPr lang="it-IT" sz="1200" kern="1200" dirty="0">
                <a:solidFill>
                  <a:schemeClr val="tx1"/>
                </a:solidFill>
                <a:effectLst/>
                <a:latin typeface="+mn-lt"/>
                <a:ea typeface="+mn-ea"/>
                <a:cs typeface="+mn-cs"/>
              </a:rPr>
              <a:t> che deve essere copiato e incollato in chat per indirizzare il partecipante direttamente nel Riepilogo Formativo dove potrà effettuare “live” la compilazione.</a:t>
            </a:r>
          </a:p>
          <a:p>
            <a:r>
              <a:rPr lang="it-IT" sz="1200" kern="1200" dirty="0">
                <a:solidFill>
                  <a:schemeClr val="tx1"/>
                </a:solidFill>
                <a:effectLst/>
                <a:latin typeface="+mn-lt"/>
                <a:ea typeface="+mn-ea"/>
                <a:cs typeface="+mn-cs"/>
              </a:rPr>
              <a:t>Ricordare</a:t>
            </a:r>
            <a:r>
              <a:rPr lang="it-IT" sz="1200" kern="1200" baseline="0" dirty="0">
                <a:solidFill>
                  <a:schemeClr val="tx1"/>
                </a:solidFill>
                <a:effectLst/>
                <a:latin typeface="+mn-lt"/>
                <a:ea typeface="+mn-ea"/>
                <a:cs typeface="+mn-cs"/>
              </a:rPr>
              <a:t> ai partecipanti che al termine della compilazione occorre rimanere connessi alla sessione per i saluti finali</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ATTENZIONE: </a:t>
            </a:r>
            <a:r>
              <a:rPr lang="it-IT" sz="1200" dirty="0">
                <a:solidFill>
                  <a:srgbClr val="FF0000"/>
                </a:solidFill>
              </a:rPr>
              <a:t>se il corso è composto da più parti, il Feedback </a:t>
            </a:r>
            <a:r>
              <a:rPr lang="it-IT" sz="1200" dirty="0" err="1">
                <a:solidFill>
                  <a:srgbClr val="FF0000"/>
                </a:solidFill>
              </a:rPr>
              <a:t>form</a:t>
            </a:r>
            <a:r>
              <a:rPr lang="it-IT" sz="1200" dirty="0">
                <a:solidFill>
                  <a:srgbClr val="FF0000"/>
                </a:solidFill>
              </a:rPr>
              <a:t> sarà disponibile all’inizio dell’ultima parte. Esempio corso con 5 parti: disponibilità dall’inizio (data e ora di avvio) della quinta parte</a:t>
            </a:r>
          </a:p>
          <a:p>
            <a:endParaRPr lang="it-IT" sz="1200" b="1" u="none" kern="1200" dirty="0">
              <a:solidFill>
                <a:schemeClr val="accent3">
                  <a:lumMod val="10000"/>
                </a:schemeClr>
              </a:solidFill>
              <a:effectLst/>
              <a:latin typeface="+mn-lt"/>
              <a:ea typeface="+mn-ea"/>
              <a:cs typeface="+mn-cs"/>
              <a:hlinkClick r:id="rId3"/>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66357-C92E-485E-B7C3-82CCC873D00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1869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a:t>Note docente: </a:t>
            </a:r>
            <a:r>
              <a:rPr lang="it-IT" b="0" dirty="0"/>
              <a:t>la</a:t>
            </a:r>
            <a:r>
              <a:rPr lang="it-IT" b="0" baseline="0" dirty="0"/>
              <a:t> slide contiene le indicazioni sulle attività successive al corso </a:t>
            </a:r>
            <a:endParaRPr lang="it-IT" b="0" dirty="0"/>
          </a:p>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pPr/>
              <a:t>91</a:t>
            </a:fld>
            <a:endParaRPr lang="it-IT"/>
          </a:p>
        </p:txBody>
      </p:sp>
    </p:spTree>
    <p:extLst>
      <p:ext uri="{BB962C8B-B14F-4D97-AF65-F5344CB8AC3E}">
        <p14:creationId xmlns:p14="http://schemas.microsoft.com/office/powerpoint/2010/main" val="359984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pPr/>
              <a:t>92</a:t>
            </a:fld>
            <a:endParaRPr lang="it-IT"/>
          </a:p>
        </p:txBody>
      </p:sp>
    </p:spTree>
    <p:extLst>
      <p:ext uri="{BB962C8B-B14F-4D97-AF65-F5344CB8AC3E}">
        <p14:creationId xmlns:p14="http://schemas.microsoft.com/office/powerpoint/2010/main" val="1507209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pPr/>
              <a:t>93</a:t>
            </a:fld>
            <a:endParaRPr lang="it-IT"/>
          </a:p>
        </p:txBody>
      </p:sp>
    </p:spTree>
    <p:extLst>
      <p:ext uri="{BB962C8B-B14F-4D97-AF65-F5344CB8AC3E}">
        <p14:creationId xmlns:p14="http://schemas.microsoft.com/office/powerpoint/2010/main" val="1200761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Note Docente: </a:t>
            </a:r>
            <a:r>
              <a:rPr lang="it-IT" sz="1200" kern="1200" dirty="0">
                <a:solidFill>
                  <a:schemeClr val="tx1"/>
                </a:solidFill>
                <a:latin typeface="+mn-lt"/>
                <a:ea typeface="+mn-ea"/>
                <a:cs typeface="+mn-cs"/>
              </a:rPr>
              <a:t>slide da </a:t>
            </a:r>
            <a:r>
              <a:rPr lang="it-IT" dirty="0"/>
              <a:t>utilizzare nei momenti di interazione frontale</a:t>
            </a:r>
          </a:p>
        </p:txBody>
      </p:sp>
      <p:sp>
        <p:nvSpPr>
          <p:cNvPr id="4" name="Segnaposto numero diapositiva 3"/>
          <p:cNvSpPr>
            <a:spLocks noGrp="1"/>
          </p:cNvSpPr>
          <p:nvPr>
            <p:ph type="sldNum" sz="quarter" idx="10"/>
          </p:nvPr>
        </p:nvSpPr>
        <p:spPr/>
        <p:txBody>
          <a:bodyPr/>
          <a:lstStyle/>
          <a:p>
            <a:fld id="{23E66357-C92E-485E-B7C3-82CCC873D00A}" type="slidenum">
              <a:rPr lang="it-IT" smtClean="0"/>
              <a:t>97</a:t>
            </a:fld>
            <a:endParaRPr lang="it-IT"/>
          </a:p>
        </p:txBody>
      </p:sp>
    </p:spTree>
    <p:extLst>
      <p:ext uri="{BB962C8B-B14F-4D97-AF65-F5344CB8AC3E}">
        <p14:creationId xmlns:p14="http://schemas.microsoft.com/office/powerpoint/2010/main" val="2303942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Note Docente: </a:t>
            </a:r>
            <a:r>
              <a:rPr lang="it-IT" sz="1200" kern="1200" dirty="0">
                <a:solidFill>
                  <a:schemeClr val="tx1"/>
                </a:solidFill>
                <a:latin typeface="+mn-lt"/>
                <a:ea typeface="+mn-ea"/>
                <a:cs typeface="+mn-cs"/>
              </a:rPr>
              <a:t>slide da </a:t>
            </a:r>
            <a:r>
              <a:rPr lang="it-IT" dirty="0"/>
              <a:t>utilizzare per lanciare le sessioni Domande e Risposte</a:t>
            </a:r>
          </a:p>
        </p:txBody>
      </p:sp>
      <p:sp>
        <p:nvSpPr>
          <p:cNvPr id="4" name="Segnaposto numero diapositiva 3"/>
          <p:cNvSpPr>
            <a:spLocks noGrp="1"/>
          </p:cNvSpPr>
          <p:nvPr>
            <p:ph type="sldNum" sz="quarter" idx="10"/>
          </p:nvPr>
        </p:nvSpPr>
        <p:spPr/>
        <p:txBody>
          <a:bodyPr/>
          <a:lstStyle/>
          <a:p>
            <a:fld id="{23E66357-C92E-485E-B7C3-82CCC873D00A}" type="slidenum">
              <a:rPr lang="it-IT" smtClean="0"/>
              <a:t>98</a:t>
            </a:fld>
            <a:endParaRPr lang="it-IT"/>
          </a:p>
        </p:txBody>
      </p:sp>
    </p:spTree>
    <p:extLst>
      <p:ext uri="{BB962C8B-B14F-4D97-AF65-F5344CB8AC3E}">
        <p14:creationId xmlns:p14="http://schemas.microsoft.com/office/powerpoint/2010/main" val="130838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7</a:t>
            </a:fld>
            <a:endParaRPr lang="it-IT"/>
          </a:p>
        </p:txBody>
      </p:sp>
    </p:spTree>
    <p:extLst>
      <p:ext uri="{BB962C8B-B14F-4D97-AF65-F5344CB8AC3E}">
        <p14:creationId xmlns:p14="http://schemas.microsoft.com/office/powerpoint/2010/main" val="3019720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Note Docente: </a:t>
            </a:r>
            <a:r>
              <a:rPr lang="it-IT" sz="1200" kern="1200" dirty="0">
                <a:solidFill>
                  <a:schemeClr val="tx1"/>
                </a:solidFill>
                <a:latin typeface="+mn-lt"/>
                <a:ea typeface="+mn-ea"/>
                <a:cs typeface="+mn-cs"/>
              </a:rPr>
              <a:t>slide da </a:t>
            </a:r>
            <a:r>
              <a:rPr lang="it-IT" dirty="0"/>
              <a:t>utilizzare per lanciare esercitazioni</a:t>
            </a:r>
            <a:r>
              <a:rPr lang="it-IT" baseline="0" dirty="0"/>
              <a:t> o lavori di gruppo</a:t>
            </a:r>
          </a:p>
          <a:p>
            <a:r>
              <a:rPr lang="it-IT" b="1" baseline="0" dirty="0"/>
              <a:t>NOTE PER GESTIRE E PROGETTARE I LAVORI IN SOTTOGRUPPO: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baseline="0" dirty="0">
                <a:solidFill>
                  <a:schemeClr val="tx1"/>
                </a:solidFill>
                <a:latin typeface="+mn-lt"/>
                <a:ea typeface="+mn-ea"/>
                <a:cs typeface="+mn-cs"/>
              </a:rPr>
              <a:t>E’ possibile suddividere i partecipanti in due o più gruppi, i gruppi possono essere formati in maniera casuale o organizzata. Il docente può passare da un gruppo all’altro per monitorare il lavoro dell’esercitazione.</a:t>
            </a:r>
            <a:r>
              <a:rPr lang="it-IT" b="0" dirty="0"/>
              <a:t> </a:t>
            </a:r>
          </a:p>
        </p:txBody>
      </p:sp>
      <p:sp>
        <p:nvSpPr>
          <p:cNvPr id="4" name="Segnaposto numero diapositiva 3"/>
          <p:cNvSpPr>
            <a:spLocks noGrp="1"/>
          </p:cNvSpPr>
          <p:nvPr>
            <p:ph type="sldNum" sz="quarter" idx="10"/>
          </p:nvPr>
        </p:nvSpPr>
        <p:spPr/>
        <p:txBody>
          <a:bodyPr/>
          <a:lstStyle/>
          <a:p>
            <a:fld id="{23E66357-C92E-485E-B7C3-82CCC873D00A}" type="slidenum">
              <a:rPr lang="it-IT" smtClean="0"/>
              <a:t>99</a:t>
            </a:fld>
            <a:endParaRPr lang="it-IT"/>
          </a:p>
        </p:txBody>
      </p:sp>
    </p:spTree>
    <p:extLst>
      <p:ext uri="{BB962C8B-B14F-4D97-AF65-F5344CB8AC3E}">
        <p14:creationId xmlns:p14="http://schemas.microsoft.com/office/powerpoint/2010/main" val="98967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Note Docente: </a:t>
            </a:r>
            <a:r>
              <a:rPr lang="it-IT" sz="1200" kern="1200" dirty="0">
                <a:solidFill>
                  <a:schemeClr val="tx1"/>
                </a:solidFill>
                <a:latin typeface="+mn-lt"/>
                <a:ea typeface="+mn-ea"/>
                <a:cs typeface="+mn-cs"/>
              </a:rPr>
              <a:t>slide da </a:t>
            </a:r>
            <a:r>
              <a:rPr lang="it-IT" dirty="0"/>
              <a:t>utilizzare nei momenti di pausa</a:t>
            </a:r>
          </a:p>
        </p:txBody>
      </p:sp>
      <p:sp>
        <p:nvSpPr>
          <p:cNvPr id="4" name="Segnaposto numero diapositiva 3"/>
          <p:cNvSpPr>
            <a:spLocks noGrp="1"/>
          </p:cNvSpPr>
          <p:nvPr>
            <p:ph type="sldNum" sz="quarter" idx="10"/>
          </p:nvPr>
        </p:nvSpPr>
        <p:spPr/>
        <p:txBody>
          <a:bodyPr/>
          <a:lstStyle/>
          <a:p>
            <a:fld id="{23E66357-C92E-485E-B7C3-82CCC873D00A}" type="slidenum">
              <a:rPr lang="it-IT" smtClean="0"/>
              <a:t>100</a:t>
            </a:fld>
            <a:endParaRPr lang="it-IT"/>
          </a:p>
        </p:txBody>
      </p:sp>
    </p:spTree>
    <p:extLst>
      <p:ext uri="{BB962C8B-B14F-4D97-AF65-F5344CB8AC3E}">
        <p14:creationId xmlns:p14="http://schemas.microsoft.com/office/powerpoint/2010/main" val="1563362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23863" y="1243013"/>
            <a:ext cx="5961062" cy="335438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3E66357-C92E-485E-B7C3-82CCC873D00A}" type="slidenum">
              <a:rPr lang="it-IT" smtClean="0"/>
              <a:t>103</a:t>
            </a:fld>
            <a:endParaRPr lang="it-IT"/>
          </a:p>
        </p:txBody>
      </p:sp>
    </p:spTree>
    <p:extLst>
      <p:ext uri="{BB962C8B-B14F-4D97-AF65-F5344CB8AC3E}">
        <p14:creationId xmlns:p14="http://schemas.microsoft.com/office/powerpoint/2010/main" val="400845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8</a:t>
            </a:fld>
            <a:endParaRPr lang="it-IT"/>
          </a:p>
        </p:txBody>
      </p:sp>
    </p:spTree>
    <p:extLst>
      <p:ext uri="{BB962C8B-B14F-4D97-AF65-F5344CB8AC3E}">
        <p14:creationId xmlns:p14="http://schemas.microsoft.com/office/powerpoint/2010/main" val="1186519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11</a:t>
            </a:fld>
            <a:endParaRPr lang="it-IT"/>
          </a:p>
        </p:txBody>
      </p:sp>
    </p:spTree>
    <p:extLst>
      <p:ext uri="{BB962C8B-B14F-4D97-AF65-F5344CB8AC3E}">
        <p14:creationId xmlns:p14="http://schemas.microsoft.com/office/powerpoint/2010/main" val="217020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12</a:t>
            </a:fld>
            <a:endParaRPr lang="it-IT"/>
          </a:p>
        </p:txBody>
      </p:sp>
    </p:spTree>
    <p:extLst>
      <p:ext uri="{BB962C8B-B14F-4D97-AF65-F5344CB8AC3E}">
        <p14:creationId xmlns:p14="http://schemas.microsoft.com/office/powerpoint/2010/main" val="110134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13</a:t>
            </a:fld>
            <a:endParaRPr lang="it-IT"/>
          </a:p>
        </p:txBody>
      </p:sp>
    </p:spTree>
    <p:extLst>
      <p:ext uri="{BB962C8B-B14F-4D97-AF65-F5344CB8AC3E}">
        <p14:creationId xmlns:p14="http://schemas.microsoft.com/office/powerpoint/2010/main" val="2869765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19</a:t>
            </a:fld>
            <a:endParaRPr lang="it-IT"/>
          </a:p>
        </p:txBody>
      </p:sp>
    </p:spTree>
    <p:extLst>
      <p:ext uri="{BB962C8B-B14F-4D97-AF65-F5344CB8AC3E}">
        <p14:creationId xmlns:p14="http://schemas.microsoft.com/office/powerpoint/2010/main" val="159488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1D4FC5E5-2F75-4C08-9BA1-75EBA5A59AD3}" type="slidenum">
              <a:rPr lang="it-IT" smtClean="0"/>
              <a:t>20</a:t>
            </a:fld>
            <a:endParaRPr lang="it-IT"/>
          </a:p>
        </p:txBody>
      </p:sp>
    </p:spTree>
    <p:extLst>
      <p:ext uri="{BB962C8B-B14F-4D97-AF65-F5344CB8AC3E}">
        <p14:creationId xmlns:p14="http://schemas.microsoft.com/office/powerpoint/2010/main" val="1243623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 Diritti">
    <p:spTree>
      <p:nvGrpSpPr>
        <p:cNvPr id="1" name=""/>
        <p:cNvGrpSpPr/>
        <p:nvPr/>
      </p:nvGrpSpPr>
      <p:grpSpPr>
        <a:xfrm>
          <a:off x="0" y="0"/>
          <a:ext cx="0" cy="0"/>
          <a:chOff x="0" y="0"/>
          <a:chExt cx="0" cy="0"/>
        </a:xfrm>
      </p:grpSpPr>
      <p:pic>
        <p:nvPicPr>
          <p:cNvPr id="7" name="Immagine 6"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1596"/>
          </a:xfrm>
          <a:prstGeom prst="rect">
            <a:avLst/>
          </a:prstGeom>
        </p:spPr>
      </p:pic>
      <p:sp>
        <p:nvSpPr>
          <p:cNvPr id="2" name="Title 1"/>
          <p:cNvSpPr>
            <a:spLocks noGrp="1"/>
          </p:cNvSpPr>
          <p:nvPr>
            <p:ph type="ctrTitle" hasCustomPrompt="1"/>
          </p:nvPr>
        </p:nvSpPr>
        <p:spPr>
          <a:xfrm>
            <a:off x="1592580" y="933130"/>
            <a:ext cx="6858000" cy="325351"/>
          </a:xfrm>
          <a:prstGeom prst="rect">
            <a:avLst/>
          </a:prstGeom>
        </p:spPr>
        <p:txBody>
          <a:bodyPr anchor="t">
            <a:noAutofit/>
          </a:bodyPr>
          <a:lstStyle>
            <a:lvl1pPr algn="r">
              <a:defRPr sz="2600" b="1">
                <a:solidFill>
                  <a:srgbClr val="0F3250"/>
                </a:solidFill>
                <a:latin typeface="+mn-lt"/>
              </a:defRPr>
            </a:lvl1pPr>
          </a:lstStyle>
          <a:p>
            <a:r>
              <a:rPr lang="it-IT" dirty="0"/>
              <a:t>FARE CLIC PER MODIFICARE</a:t>
            </a:r>
            <a:br>
              <a:rPr lang="it-IT" dirty="0"/>
            </a:br>
            <a:r>
              <a:rPr lang="it-IT" dirty="0"/>
              <a:t>LO STILE DEL TITOLO DELLO SCHEMA</a:t>
            </a:r>
            <a:endParaRPr lang="en-US" dirty="0"/>
          </a:p>
        </p:txBody>
      </p:sp>
      <p:sp>
        <p:nvSpPr>
          <p:cNvPr id="3" name="Subtitle 2"/>
          <p:cNvSpPr>
            <a:spLocks noGrp="1"/>
          </p:cNvSpPr>
          <p:nvPr>
            <p:ph type="subTitle" idx="1"/>
          </p:nvPr>
        </p:nvSpPr>
        <p:spPr>
          <a:xfrm>
            <a:off x="1592580" y="1708560"/>
            <a:ext cx="6858000" cy="325351"/>
          </a:xfrm>
          <a:prstGeom prst="rect">
            <a:avLst/>
          </a:prstGeom>
        </p:spPr>
        <p:txBody>
          <a:bodyPr>
            <a:noAutofit/>
          </a:bodyPr>
          <a:lstStyle>
            <a:lvl1pPr marL="0" indent="0" algn="r">
              <a:buNone/>
              <a:defRPr sz="2000">
                <a:solidFill>
                  <a:srgbClr val="0F325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dirty="0"/>
              <a:t>Fare clic per modificare lo stile del sottotitolo dello schema</a:t>
            </a:r>
            <a:endParaRPr lang="en-US" dirty="0"/>
          </a:p>
        </p:txBody>
      </p:sp>
      <p:sp>
        <p:nvSpPr>
          <p:cNvPr id="10" name="Segnaposto testo 9">
            <a:extLst>
              <a:ext uri="{FF2B5EF4-FFF2-40B4-BE49-F238E27FC236}">
                <a16:creationId xmlns:a16="http://schemas.microsoft.com/office/drawing/2014/main" id="{7F738A74-27ED-4AD4-8EC0-C89BD70E0D62}"/>
              </a:ext>
            </a:extLst>
          </p:cNvPr>
          <p:cNvSpPr>
            <a:spLocks noGrp="1"/>
          </p:cNvSpPr>
          <p:nvPr>
            <p:ph type="body" sz="quarter" idx="13" hasCustomPrompt="1"/>
          </p:nvPr>
        </p:nvSpPr>
        <p:spPr>
          <a:xfrm>
            <a:off x="4572003" y="3532727"/>
            <a:ext cx="3856355" cy="325136"/>
          </a:xfrm>
          <a:prstGeom prst="rect">
            <a:avLst/>
          </a:prstGeom>
        </p:spPr>
        <p:txBody>
          <a:bodyPr anchor="ctr">
            <a:noAutofit/>
          </a:bodyPr>
          <a:lstStyle>
            <a:lvl1pPr marL="0" indent="0" algn="r">
              <a:buFontTx/>
              <a:buNone/>
              <a:defRPr sz="1200">
                <a:solidFill>
                  <a:srgbClr val="0F3250"/>
                </a:solidFill>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it-IT" dirty="0"/>
              <a:t>Luogo, Giorno, Mese, Anno</a:t>
            </a:r>
          </a:p>
        </p:txBody>
      </p:sp>
      <p:sp>
        <p:nvSpPr>
          <p:cNvPr id="6" name="Rettangolo 5"/>
          <p:cNvSpPr/>
          <p:nvPr userDrawn="1"/>
        </p:nvSpPr>
        <p:spPr>
          <a:xfrm>
            <a:off x="2767651" y="4178412"/>
            <a:ext cx="5733535" cy="215444"/>
          </a:xfrm>
          <a:prstGeom prst="rect">
            <a:avLst/>
          </a:prstGeom>
        </p:spPr>
        <p:txBody>
          <a:bodyPr wrap="square" lIns="0" tIns="0" rIns="0" bIns="0">
            <a:spAutoFit/>
          </a:bodyPr>
          <a:lstStyle/>
          <a:p>
            <a:pPr algn="r">
              <a:defRPr/>
            </a:pPr>
            <a:r>
              <a:rPr lang="it-IT" sz="700" i="1" dirty="0">
                <a:solidFill>
                  <a:srgbClr val="0F3250"/>
                </a:solidFill>
              </a:rPr>
              <a:t>È vietato l’utilizzo, totale o parziale, dei contenuti inseriti nel presente materiale didattico diverso dagli obiettivi formativi per cui sono stati realizzati,</a:t>
            </a:r>
            <a:br>
              <a:rPr lang="it-IT" sz="700" i="1" dirty="0">
                <a:solidFill>
                  <a:srgbClr val="0F3250"/>
                </a:solidFill>
              </a:rPr>
            </a:br>
            <a:r>
              <a:rPr lang="it-IT" sz="700" i="1" dirty="0">
                <a:solidFill>
                  <a:srgbClr val="0F3250"/>
                </a:solidFill>
              </a:rPr>
              <a:t>ivi inclusa la riproduzione, rielaborazione, diffusione o distribuzione, in assenza di autorizzazione scritta da parte di Unica, Unipol Corporate Academy.</a:t>
            </a:r>
          </a:p>
        </p:txBody>
      </p:sp>
    </p:spTree>
    <p:extLst>
      <p:ext uri="{BB962C8B-B14F-4D97-AF65-F5344CB8AC3E}">
        <p14:creationId xmlns:p14="http://schemas.microsoft.com/office/powerpoint/2010/main" val="361758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e con logo - diritti">
    <p:spTree>
      <p:nvGrpSpPr>
        <p:cNvPr id="1" name=""/>
        <p:cNvGrpSpPr/>
        <p:nvPr/>
      </p:nvGrpSpPr>
      <p:grpSpPr>
        <a:xfrm>
          <a:off x="0" y="0"/>
          <a:ext cx="0" cy="0"/>
          <a:chOff x="0" y="0"/>
          <a:chExt cx="0" cy="0"/>
        </a:xfrm>
      </p:grpSpPr>
      <p:sp>
        <p:nvSpPr>
          <p:cNvPr id="6" name="Rettangolo 5"/>
          <p:cNvSpPr/>
          <p:nvPr userDrawn="1"/>
        </p:nvSpPr>
        <p:spPr>
          <a:xfrm>
            <a:off x="3859" y="1"/>
            <a:ext cx="9144000" cy="51396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13" name="CasellaDiTesto 12"/>
          <p:cNvSpPr txBox="1"/>
          <p:nvPr userDrawn="1"/>
        </p:nvSpPr>
        <p:spPr>
          <a:xfrm>
            <a:off x="3858" y="4835869"/>
            <a:ext cx="9143999" cy="307777"/>
          </a:xfrm>
          <a:prstGeom prst="rect">
            <a:avLst/>
          </a:prstGeom>
          <a:solidFill>
            <a:schemeClr val="bg1"/>
          </a:solidFill>
          <a:ln>
            <a:solidFill>
              <a:schemeClr val="bg1"/>
            </a:solidFill>
          </a:ln>
        </p:spPr>
        <p:txBody>
          <a:bodyPr wrap="square" lIns="630000" rIns="36000" rtlCol="0">
            <a:spAutoFit/>
          </a:bodyPr>
          <a:lstStyle/>
          <a:p>
            <a:pPr algn="l"/>
            <a:r>
              <a:rPr lang="it-IT" sz="700" i="1" dirty="0">
                <a:solidFill>
                  <a:srgbClr val="0F3250"/>
                </a:solidFill>
              </a:rPr>
              <a:t>È vietato l’utilizzo, totale o parziale, dei contenuti inseriti nel presente materiale didattico</a:t>
            </a:r>
            <a:r>
              <a:rPr lang="it-IT" sz="700" i="1" baseline="0" dirty="0">
                <a:solidFill>
                  <a:srgbClr val="0F3250"/>
                </a:solidFill>
              </a:rPr>
              <a:t> </a:t>
            </a:r>
            <a:r>
              <a:rPr lang="it-IT" sz="700" i="1" dirty="0">
                <a:solidFill>
                  <a:srgbClr val="0F3250"/>
                </a:solidFill>
              </a:rPr>
              <a:t>diverso dagli obiettivi formativi per cui sono stati realizzati, ivi inclusa la riproduzione, rielaborazione, diffusione o distribuzione,</a:t>
            </a:r>
            <a:br>
              <a:rPr lang="it-IT" sz="700" i="1" dirty="0">
                <a:solidFill>
                  <a:srgbClr val="0F3250"/>
                </a:solidFill>
              </a:rPr>
            </a:br>
            <a:r>
              <a:rPr lang="it-IT" sz="700" i="1" dirty="0">
                <a:solidFill>
                  <a:srgbClr val="0F3250"/>
                </a:solidFill>
              </a:rPr>
              <a:t>in assenza di autorizzazione scritta da parte di Unica, Unipol Corporate Academy.</a:t>
            </a:r>
          </a:p>
        </p:txBody>
      </p:sp>
      <p:sp>
        <p:nvSpPr>
          <p:cNvPr id="7" name="Titolo 10"/>
          <p:cNvSpPr>
            <a:spLocks noGrp="1"/>
          </p:cNvSpPr>
          <p:nvPr>
            <p:ph type="title"/>
          </p:nvPr>
        </p:nvSpPr>
        <p:spPr>
          <a:xfrm>
            <a:off x="5913120" y="2571750"/>
            <a:ext cx="1813560" cy="857250"/>
          </a:xfrm>
          <a:prstGeom prst="rect">
            <a:avLst/>
          </a:prstGeom>
        </p:spPr>
        <p:txBody>
          <a:bodyPr/>
          <a:lstStyle>
            <a:lvl1pPr>
              <a:defRPr sz="1800" b="1">
                <a:solidFill>
                  <a:schemeClr val="bg1"/>
                </a:solidFill>
              </a:defRPr>
            </a:lvl1pPr>
          </a:lstStyle>
          <a:p>
            <a:r>
              <a:rPr lang="it-IT"/>
              <a:t>Fare clic per modificare lo stile del titolo</a:t>
            </a:r>
          </a:p>
        </p:txBody>
      </p:sp>
      <p:pic>
        <p:nvPicPr>
          <p:cNvPr id="9" name="Immagin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949" y="4049972"/>
            <a:ext cx="948921" cy="576000"/>
          </a:xfrm>
          <a:prstGeom prst="rect">
            <a:avLst/>
          </a:prstGeom>
        </p:spPr>
      </p:pic>
    </p:spTree>
    <p:extLst>
      <p:ext uri="{BB962C8B-B14F-4D97-AF65-F5344CB8AC3E}">
        <p14:creationId xmlns:p14="http://schemas.microsoft.com/office/powerpoint/2010/main" val="2614441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clusione con logo">
    <p:spTree>
      <p:nvGrpSpPr>
        <p:cNvPr id="1" name=""/>
        <p:cNvGrpSpPr/>
        <p:nvPr/>
      </p:nvGrpSpPr>
      <p:grpSpPr>
        <a:xfrm>
          <a:off x="0" y="0"/>
          <a:ext cx="0" cy="0"/>
          <a:chOff x="0" y="0"/>
          <a:chExt cx="0" cy="0"/>
        </a:xfrm>
      </p:grpSpPr>
      <p:sp>
        <p:nvSpPr>
          <p:cNvPr id="6" name="Rettangolo 5"/>
          <p:cNvSpPr/>
          <p:nvPr userDrawn="1"/>
        </p:nvSpPr>
        <p:spPr>
          <a:xfrm>
            <a:off x="3859" y="1"/>
            <a:ext cx="9144000" cy="51396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11" name="Immagin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949" y="4049972"/>
            <a:ext cx="948921" cy="576000"/>
          </a:xfrm>
          <a:prstGeom prst="rect">
            <a:avLst/>
          </a:prstGeom>
        </p:spPr>
      </p:pic>
    </p:spTree>
    <p:custDataLst>
      <p:tags r:id="rId1"/>
    </p:custDataLst>
    <p:extLst>
      <p:ext uri="{BB962C8B-B14F-4D97-AF65-F5344CB8AC3E}">
        <p14:creationId xmlns:p14="http://schemas.microsoft.com/office/powerpoint/2010/main" val="388294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i">
    <p:spTree>
      <p:nvGrpSpPr>
        <p:cNvPr id="1" name=""/>
        <p:cNvGrpSpPr/>
        <p:nvPr/>
      </p:nvGrpSpPr>
      <p:grpSpPr>
        <a:xfrm>
          <a:off x="0" y="0"/>
          <a:ext cx="0" cy="0"/>
          <a:chOff x="0" y="0"/>
          <a:chExt cx="0" cy="0"/>
        </a:xfrm>
      </p:grpSpPr>
      <p:sp>
        <p:nvSpPr>
          <p:cNvPr id="2" name="Title 1"/>
          <p:cNvSpPr>
            <a:spLocks noGrp="1"/>
          </p:cNvSpPr>
          <p:nvPr>
            <p:ph type="title"/>
          </p:nvPr>
        </p:nvSpPr>
        <p:spPr>
          <a:xfrm>
            <a:off x="691200" y="147463"/>
            <a:ext cx="7725600" cy="352474"/>
          </a:xfrm>
          <a:prstGeom prst="rect">
            <a:avLst/>
          </a:prstGeom>
        </p:spPr>
        <p:txBody>
          <a:bodyPr anchor="ctr">
            <a:noAutofit/>
          </a:bodyPr>
          <a:lstStyle>
            <a:lvl1pPr>
              <a:defRPr sz="1400" b="1">
                <a:solidFill>
                  <a:schemeClr val="bg1"/>
                </a:solidFill>
                <a:latin typeface="+mn-lt"/>
              </a:defRPr>
            </a:lvl1pPr>
          </a:lstStyle>
          <a:p>
            <a:r>
              <a:rPr lang="it-IT" dirty="0"/>
              <a:t>Fare clic per modificare lo stile del titolo dello schema</a:t>
            </a:r>
            <a:endParaRPr lang="en-US" dirty="0"/>
          </a:p>
        </p:txBody>
      </p:sp>
      <p:sp>
        <p:nvSpPr>
          <p:cNvPr id="16" name="Segnaposto testo 15">
            <a:extLst>
              <a:ext uri="{FF2B5EF4-FFF2-40B4-BE49-F238E27FC236}">
                <a16:creationId xmlns:a16="http://schemas.microsoft.com/office/drawing/2014/main" id="{6D4E4A52-4A96-4D3C-9E22-8D9EBE0FD7B6}"/>
              </a:ext>
            </a:extLst>
          </p:cNvPr>
          <p:cNvSpPr>
            <a:spLocks noGrp="1"/>
          </p:cNvSpPr>
          <p:nvPr>
            <p:ph type="body" sz="quarter" idx="14"/>
          </p:nvPr>
        </p:nvSpPr>
        <p:spPr>
          <a:xfrm>
            <a:off x="723600" y="4866295"/>
            <a:ext cx="4939200" cy="240977"/>
          </a:xfrm>
          <a:prstGeom prst="rect">
            <a:avLst/>
          </a:prstGeom>
        </p:spPr>
        <p:txBody>
          <a:bodyPr anchor="ctr">
            <a:noAutofit/>
          </a:bodyPr>
          <a:lstStyle>
            <a:lvl1pPr marL="0" indent="0">
              <a:buFontTx/>
              <a:buNone/>
              <a:defRPr sz="700">
                <a:solidFill>
                  <a:schemeClr val="bg1"/>
                </a:solidFill>
              </a:defRPr>
            </a:lvl1pPr>
            <a:lvl2pPr>
              <a:defRPr sz="900"/>
            </a:lvl2pPr>
            <a:lvl3pPr>
              <a:defRPr sz="800"/>
            </a:lvl3pPr>
            <a:lvl4pPr>
              <a:defRPr sz="700"/>
            </a:lvl4pPr>
            <a:lvl5pPr>
              <a:defRPr sz="700"/>
            </a:lvl5pPr>
          </a:lstStyle>
          <a:p>
            <a:pPr lvl="0"/>
            <a:r>
              <a:rPr lang="it-IT" dirty="0"/>
              <a:t>Modifica gli stili del testo dello schema</a:t>
            </a:r>
          </a:p>
        </p:txBody>
      </p:sp>
      <p:sp>
        <p:nvSpPr>
          <p:cNvPr id="10" name="Slide Number Placeholder 6">
            <a:extLst>
              <a:ext uri="{FF2B5EF4-FFF2-40B4-BE49-F238E27FC236}">
                <a16:creationId xmlns:a16="http://schemas.microsoft.com/office/drawing/2014/main" id="{2ECF0A86-51DC-4ECB-BF32-33280A28669B}"/>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pic>
        <p:nvPicPr>
          <p:cNvPr id="5" name="Immagine 4" descr="UG_13_16_9_RGB-0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Tree>
    <p:extLst>
      <p:ext uri="{BB962C8B-B14F-4D97-AF65-F5344CB8AC3E}">
        <p14:creationId xmlns:p14="http://schemas.microsoft.com/office/powerpoint/2010/main" val="3068410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uto di tes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6821B48-84FC-4750-862B-51148565F7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4" y="667"/>
            <a:ext cx="9141975" cy="5142169"/>
          </a:xfrm>
          <a:prstGeom prst="rect">
            <a:avLst/>
          </a:prstGeom>
        </p:spPr>
      </p:pic>
      <p:sp>
        <p:nvSpPr>
          <p:cNvPr id="2" name="Title 1"/>
          <p:cNvSpPr>
            <a:spLocks noGrp="1"/>
          </p:cNvSpPr>
          <p:nvPr>
            <p:ph type="title"/>
          </p:nvPr>
        </p:nvSpPr>
        <p:spPr>
          <a:xfrm>
            <a:off x="692468" y="146855"/>
            <a:ext cx="7726543" cy="353837"/>
          </a:xfrm>
          <a:prstGeom prst="rect">
            <a:avLst/>
          </a:prstGeom>
        </p:spPr>
        <p:txBody>
          <a:bodyPr anchor="ctr">
            <a:noAutofit/>
          </a:bodyPr>
          <a:lstStyle>
            <a:lvl1pPr>
              <a:defRPr sz="1400" b="1">
                <a:solidFill>
                  <a:schemeClr val="bg1"/>
                </a:solidFill>
                <a:latin typeface="+mn-lt"/>
              </a:defRPr>
            </a:lvl1p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700088" y="918639"/>
            <a:ext cx="7886700" cy="273843"/>
          </a:xfrm>
          <a:prstGeom prst="rect">
            <a:avLst/>
          </a:prstGeom>
        </p:spPr>
        <p:txBody>
          <a:bodyPr anchor="ctr">
            <a:noAutofit/>
          </a:bodyPr>
          <a:lstStyle>
            <a:lvl1pPr marL="0" indent="0">
              <a:buNone/>
              <a:defRPr sz="1200">
                <a:solidFill>
                  <a:srgbClr val="969696"/>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9" name="Segnaposto testo 8">
            <a:extLst>
              <a:ext uri="{FF2B5EF4-FFF2-40B4-BE49-F238E27FC236}">
                <a16:creationId xmlns:a16="http://schemas.microsoft.com/office/drawing/2014/main" id="{952BF5E0-0A08-4EC0-82B8-F757F04A3142}"/>
              </a:ext>
            </a:extLst>
          </p:cNvPr>
          <p:cNvSpPr>
            <a:spLocks noGrp="1"/>
          </p:cNvSpPr>
          <p:nvPr>
            <p:ph type="body" sz="quarter" idx="13"/>
          </p:nvPr>
        </p:nvSpPr>
        <p:spPr>
          <a:xfrm>
            <a:off x="700088" y="1278977"/>
            <a:ext cx="7886700" cy="3402989"/>
          </a:xfrm>
          <a:prstGeom prst="rect">
            <a:avLst/>
          </a:prstGeom>
        </p:spPr>
        <p:txBody>
          <a:bodyPr anchor="t">
            <a:noAutofit/>
          </a:bodyPr>
          <a:lstStyle>
            <a:lvl1pPr marL="0" indent="0">
              <a:lnSpc>
                <a:spcPct val="100000"/>
              </a:lnSpc>
              <a:buFontTx/>
              <a:buNone/>
              <a:defRPr sz="1200">
                <a:solidFill>
                  <a:srgbClr val="0F3250"/>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12" name="Segnaposto testo 11">
            <a:extLst>
              <a:ext uri="{FF2B5EF4-FFF2-40B4-BE49-F238E27FC236}">
                <a16:creationId xmlns:a16="http://schemas.microsoft.com/office/drawing/2014/main" id="{F5E8DD28-7058-4C1E-B97A-8656E1A3B21E}"/>
              </a:ext>
            </a:extLst>
          </p:cNvPr>
          <p:cNvSpPr>
            <a:spLocks noGrp="1"/>
          </p:cNvSpPr>
          <p:nvPr>
            <p:ph type="body" sz="quarter" idx="14"/>
          </p:nvPr>
        </p:nvSpPr>
        <p:spPr>
          <a:xfrm>
            <a:off x="723265" y="4864358"/>
            <a:ext cx="4938395" cy="241077"/>
          </a:xfrm>
          <a:prstGeom prst="rect">
            <a:avLst/>
          </a:prstGeom>
        </p:spPr>
        <p:txBody>
          <a:bodyPr anchor="ctr">
            <a:noAutofit/>
          </a:bodyPr>
          <a:lstStyle>
            <a:lvl1pPr marL="0" indent="0">
              <a:buFontTx/>
              <a:buNone/>
              <a:defRPr sz="700">
                <a:solidFill>
                  <a:schemeClr val="bg1"/>
                </a:solidFill>
                <a:latin typeface="+mn-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it-IT" dirty="0"/>
              <a:t>Modifica gli stili del testo dello schema</a:t>
            </a:r>
          </a:p>
        </p:txBody>
      </p:sp>
      <p:sp>
        <p:nvSpPr>
          <p:cNvPr id="17" name="Slide Number Placeholder 6">
            <a:extLst>
              <a:ext uri="{FF2B5EF4-FFF2-40B4-BE49-F238E27FC236}">
                <a16:creationId xmlns:a16="http://schemas.microsoft.com/office/drawing/2014/main" id="{5EB157B1-6F16-4A97-99F7-D1F5FB853FD0}"/>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Tree>
    <p:extLst>
      <p:ext uri="{BB962C8B-B14F-4D97-AF65-F5344CB8AC3E}">
        <p14:creationId xmlns:p14="http://schemas.microsoft.com/office/powerpoint/2010/main" val="2483563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Tree>
    <p:custDataLst>
      <p:tags r:id="rId1"/>
    </p:custDataLst>
    <p:extLst>
      <p:ext uri="{BB962C8B-B14F-4D97-AF65-F5344CB8AC3E}">
        <p14:creationId xmlns:p14="http://schemas.microsoft.com/office/powerpoint/2010/main" val="1505871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2823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734016" y="225354"/>
            <a:ext cx="7675972" cy="410476"/>
          </a:xfrm>
          <a:prstGeom prst="rect">
            <a:avLst/>
          </a:prstGeom>
        </p:spPr>
        <p:txBody>
          <a:bodyPr vert="horz" lIns="92375" tIns="46197" rIns="92375" bIns="46197" anchor="ctr"/>
          <a:lstStyle>
            <a:lvl1pPr algn="ctr">
              <a:defRPr lang="it-IT" sz="1600" dirty="0">
                <a:solidFill>
                  <a:srgbClr val="000000"/>
                </a:solidFill>
                <a:latin typeface="Century Gothic"/>
                <a:cs typeface="Century Gothic"/>
              </a:defRPr>
            </a:lvl1pPr>
          </a:lstStyle>
          <a:p>
            <a:pPr lvl="0"/>
            <a:r>
              <a:rPr lang="it-IT"/>
              <a:t>Fare clic per modificare stile</a:t>
            </a:r>
            <a:endParaRPr lang="it-IT" dirty="0"/>
          </a:p>
        </p:txBody>
      </p:sp>
      <p:sp>
        <p:nvSpPr>
          <p:cNvPr id="7" name="Segnaposto numero diapositiva 9">
            <a:extLst>
              <a:ext uri="{FF2B5EF4-FFF2-40B4-BE49-F238E27FC236}">
                <a16:creationId xmlns:a16="http://schemas.microsoft.com/office/drawing/2014/main" id="{C8B0B9ED-9BD4-40CC-AD87-0467D40617FF}"/>
              </a:ext>
            </a:extLst>
          </p:cNvPr>
          <p:cNvSpPr>
            <a:spLocks noGrp="1"/>
          </p:cNvSpPr>
          <p:nvPr>
            <p:ph type="sldNum" sz="quarter" idx="4"/>
          </p:nvPr>
        </p:nvSpPr>
        <p:spPr>
          <a:xfrm>
            <a:off x="8598959" y="4767263"/>
            <a:ext cx="439534" cy="273844"/>
          </a:xfrm>
          <a:prstGeom prst="rect">
            <a:avLst/>
          </a:prstGeom>
        </p:spPr>
        <p:txBody>
          <a:bodyPr vert="horz" lIns="91431" tIns="45716" rIns="91431" bIns="45716" rtlCol="0" anchor="ctr"/>
          <a:lstStyle>
            <a:lvl1pPr algn="r">
              <a:defRPr sz="600">
                <a:solidFill>
                  <a:schemeClr val="accent3"/>
                </a:solidFill>
                <a:latin typeface="Century Gothic"/>
                <a:cs typeface="Century Gothic"/>
              </a:defRPr>
            </a:lvl1pPr>
          </a:lstStyle>
          <a:p>
            <a:fld id="{AF0D0492-3358-8047-B546-75ADD53AFF47}" type="slidenum">
              <a:rPr lang="en-US" smtClean="0"/>
              <a:pPr/>
              <a:t>‹#›</a:t>
            </a:fld>
            <a:endParaRPr lang="en-US"/>
          </a:p>
        </p:txBody>
      </p:sp>
      <p:pic>
        <p:nvPicPr>
          <p:cNvPr id="3" name="Immagine 3" descr="Unica_16_9-04.jpg">
            <a:extLst>
              <a:ext uri="{FF2B5EF4-FFF2-40B4-BE49-F238E27FC236}">
                <a16:creationId xmlns:a16="http://schemas.microsoft.com/office/drawing/2014/main" id="{B1E58F2B-157B-7C41-4918-536018CD68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Tree>
    <p:extLst>
      <p:ext uri="{BB962C8B-B14F-4D97-AF65-F5344CB8AC3E}">
        <p14:creationId xmlns:p14="http://schemas.microsoft.com/office/powerpoint/2010/main" val="3760056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Vuota">
    <p:spTree>
      <p:nvGrpSpPr>
        <p:cNvPr id="1" name=""/>
        <p:cNvGrpSpPr/>
        <p:nvPr/>
      </p:nvGrpSpPr>
      <p:grpSpPr>
        <a:xfrm>
          <a:off x="0" y="0"/>
          <a:ext cx="0" cy="0"/>
          <a:chOff x="0" y="0"/>
          <a:chExt cx="0" cy="0"/>
        </a:xfrm>
      </p:grpSpPr>
      <p:sp>
        <p:nvSpPr>
          <p:cNvPr id="3" name="Segnaposto numero diapositiva 9">
            <a:extLst>
              <a:ext uri="{FF2B5EF4-FFF2-40B4-BE49-F238E27FC236}">
                <a16:creationId xmlns:a16="http://schemas.microsoft.com/office/drawing/2014/main" id="{A7BD584E-8C48-4465-A078-AF71863996E4}"/>
              </a:ext>
            </a:extLst>
          </p:cNvPr>
          <p:cNvSpPr>
            <a:spLocks noGrp="1"/>
          </p:cNvSpPr>
          <p:nvPr>
            <p:ph type="sldNum" sz="quarter" idx="10"/>
          </p:nvPr>
        </p:nvSpPr>
        <p:spPr/>
        <p:txBody>
          <a:bodyPr/>
          <a:lstStyle>
            <a:lvl1pPr algn="r">
              <a:defRPr sz="600" smtClean="0">
                <a:solidFill>
                  <a:schemeClr val="accent3"/>
                </a:solidFill>
                <a:latin typeface="Century Gothic"/>
                <a:cs typeface="Century Gothic"/>
              </a:defRPr>
            </a:lvl1pPr>
          </a:lstStyle>
          <a:p>
            <a:fld id="{B12D2AF7-F9BD-4AC2-8255-A0D599BD12A7}" type="slidenum">
              <a:rPr lang="it-IT" smtClean="0"/>
              <a:t>‹#›</a:t>
            </a:fld>
            <a:endParaRPr lang="it-IT"/>
          </a:p>
        </p:txBody>
      </p:sp>
    </p:spTree>
    <p:extLst>
      <p:ext uri="{BB962C8B-B14F-4D97-AF65-F5344CB8AC3E}">
        <p14:creationId xmlns:p14="http://schemas.microsoft.com/office/powerpoint/2010/main" val="1783950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3" name="Rettangolo 18">
            <a:extLst>
              <a:ext uri="{FF2B5EF4-FFF2-40B4-BE49-F238E27FC236}">
                <a16:creationId xmlns:a16="http://schemas.microsoft.com/office/drawing/2014/main" id="{DF503A7C-6B3D-40AD-994B-FA24624DF646}"/>
              </a:ext>
            </a:extLst>
          </p:cNvPr>
          <p:cNvSpPr/>
          <p:nvPr/>
        </p:nvSpPr>
        <p:spPr>
          <a:xfrm>
            <a:off x="4572000" y="0"/>
            <a:ext cx="4572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lIns="45716" tIns="22858" rIns="45716" bIns="22858" anchor="ctr"/>
          <a:lstStyle/>
          <a:p>
            <a:pPr algn="ctr" defTabSz="457178" eaLnBrk="1" fontAlgn="auto" hangingPunct="1">
              <a:spcBef>
                <a:spcPts val="0"/>
              </a:spcBef>
              <a:spcAft>
                <a:spcPts val="0"/>
              </a:spcAft>
              <a:defRPr/>
            </a:pPr>
            <a:endParaRPr lang="en-US" sz="900"/>
          </a:p>
        </p:txBody>
      </p:sp>
      <p:sp>
        <p:nvSpPr>
          <p:cNvPr id="4" name="CasellaDiTesto 21">
            <a:extLst>
              <a:ext uri="{FF2B5EF4-FFF2-40B4-BE49-F238E27FC236}">
                <a16:creationId xmlns:a16="http://schemas.microsoft.com/office/drawing/2014/main" id="{261C03D7-6742-48FB-B353-78EB1638A189}"/>
              </a:ext>
            </a:extLst>
          </p:cNvPr>
          <p:cNvSpPr txBox="1">
            <a:spLocks noChangeArrowheads="1"/>
          </p:cNvSpPr>
          <p:nvPr/>
        </p:nvSpPr>
        <p:spPr bwMode="auto">
          <a:xfrm>
            <a:off x="5253832" y="2433637"/>
            <a:ext cx="3226594" cy="27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6" tIns="22858" rIns="45716" bIns="22858">
            <a:spAutoFit/>
          </a:bodyPr>
          <a:lstStyle>
            <a:lvl1pPr>
              <a:defRPr sz="3600">
                <a:solidFill>
                  <a:schemeClr val="tx1"/>
                </a:solidFill>
                <a:latin typeface="Century Gothic" panose="020B0502020202020204" pitchFamily="34" charset="0"/>
              </a:defRPr>
            </a:lvl1pPr>
            <a:lvl2pPr marL="742950" indent="-285750">
              <a:defRPr sz="3600">
                <a:solidFill>
                  <a:schemeClr val="tx1"/>
                </a:solidFill>
                <a:latin typeface="Century Gothic" panose="020B0502020202020204" pitchFamily="34" charset="0"/>
              </a:defRPr>
            </a:lvl2pPr>
            <a:lvl3pPr marL="1143000" indent="-228600">
              <a:defRPr sz="3600">
                <a:solidFill>
                  <a:schemeClr val="tx1"/>
                </a:solidFill>
                <a:latin typeface="Century Gothic" panose="020B0502020202020204" pitchFamily="34" charset="0"/>
              </a:defRPr>
            </a:lvl3pPr>
            <a:lvl4pPr marL="1600200" indent="-228600">
              <a:defRPr sz="3600">
                <a:solidFill>
                  <a:schemeClr val="tx1"/>
                </a:solidFill>
                <a:latin typeface="Century Gothic" panose="020B0502020202020204" pitchFamily="34" charset="0"/>
              </a:defRPr>
            </a:lvl4pPr>
            <a:lvl5pPr marL="2057400" indent="-228600">
              <a:defRPr sz="3600">
                <a:solidFill>
                  <a:schemeClr val="tx1"/>
                </a:solidFill>
                <a:latin typeface="Century Gothic" panose="020B0502020202020204" pitchFamily="34" charset="0"/>
              </a:defRPr>
            </a:lvl5pPr>
            <a:lvl6pPr marL="2514600" indent="-228600" defTabSz="912813" fontAlgn="base">
              <a:spcBef>
                <a:spcPct val="0"/>
              </a:spcBef>
              <a:spcAft>
                <a:spcPct val="0"/>
              </a:spcAft>
              <a:defRPr sz="3600">
                <a:solidFill>
                  <a:schemeClr val="tx1"/>
                </a:solidFill>
                <a:latin typeface="Century Gothic" panose="020B0502020202020204" pitchFamily="34" charset="0"/>
              </a:defRPr>
            </a:lvl6pPr>
            <a:lvl7pPr marL="2971800" indent="-228600" defTabSz="912813" fontAlgn="base">
              <a:spcBef>
                <a:spcPct val="0"/>
              </a:spcBef>
              <a:spcAft>
                <a:spcPct val="0"/>
              </a:spcAft>
              <a:defRPr sz="3600">
                <a:solidFill>
                  <a:schemeClr val="tx1"/>
                </a:solidFill>
                <a:latin typeface="Century Gothic" panose="020B0502020202020204" pitchFamily="34" charset="0"/>
              </a:defRPr>
            </a:lvl7pPr>
            <a:lvl8pPr marL="3429000" indent="-228600" defTabSz="912813" fontAlgn="base">
              <a:spcBef>
                <a:spcPct val="0"/>
              </a:spcBef>
              <a:spcAft>
                <a:spcPct val="0"/>
              </a:spcAft>
              <a:defRPr sz="3600">
                <a:solidFill>
                  <a:schemeClr val="tx1"/>
                </a:solidFill>
                <a:latin typeface="Century Gothic" panose="020B0502020202020204" pitchFamily="34" charset="0"/>
              </a:defRPr>
            </a:lvl8pPr>
            <a:lvl9pPr marL="3886200" indent="-228600" defTabSz="912813" fontAlgn="base">
              <a:spcBef>
                <a:spcPct val="0"/>
              </a:spcBef>
              <a:spcAft>
                <a:spcPct val="0"/>
              </a:spcAft>
              <a:defRPr sz="3600">
                <a:solidFill>
                  <a:schemeClr val="tx1"/>
                </a:solidFill>
                <a:latin typeface="Century Gothic" panose="020B0502020202020204" pitchFamily="34" charset="0"/>
              </a:defRPr>
            </a:lvl9pPr>
          </a:lstStyle>
          <a:p>
            <a:pPr algn="ctr" eaLnBrk="1" hangingPunct="1"/>
            <a:r>
              <a:rPr lang="it-IT" altLang="it-IT" sz="1500">
                <a:solidFill>
                  <a:schemeClr val="bg1"/>
                </a:solidFill>
                <a:ea typeface="Century Gothic" panose="020B0502020202020204" pitchFamily="34" charset="0"/>
                <a:cs typeface="Century Gothic" panose="020B0502020202020204" pitchFamily="34" charset="0"/>
              </a:rPr>
              <a:t>AGENDA</a:t>
            </a:r>
          </a:p>
        </p:txBody>
      </p:sp>
      <p:sp>
        <p:nvSpPr>
          <p:cNvPr id="17" name="Segnaposto testo 16"/>
          <p:cNvSpPr>
            <a:spLocks noGrp="1"/>
          </p:cNvSpPr>
          <p:nvPr>
            <p:ph type="body" sz="quarter" idx="14"/>
          </p:nvPr>
        </p:nvSpPr>
        <p:spPr>
          <a:xfrm>
            <a:off x="612001" y="720002"/>
            <a:ext cx="3342746" cy="3707537"/>
          </a:xfrm>
          <a:prstGeom prst="rect">
            <a:avLst/>
          </a:prstGeom>
        </p:spPr>
        <p:txBody>
          <a:bodyPr>
            <a:noAutofit/>
          </a:bodyPr>
          <a:lstStyle>
            <a:lvl1pPr marL="143993" indent="-143993" algn="l">
              <a:lnSpc>
                <a:spcPct val="120000"/>
              </a:lnSpc>
              <a:spcBef>
                <a:spcPts val="0"/>
              </a:spcBef>
              <a:spcAft>
                <a:spcPts val="0"/>
              </a:spcAft>
              <a:buClr>
                <a:srgbClr val="191919"/>
              </a:buClr>
              <a:buFont typeface="+mj-lt"/>
              <a:buAutoNum type="arabicPeriod"/>
              <a:defRPr sz="1000" b="0" i="0" baseline="0">
                <a:solidFill>
                  <a:srgbClr val="212121"/>
                </a:solidFill>
                <a:latin typeface="Century Gothic"/>
                <a:cs typeface="Century Gothic"/>
              </a:defRPr>
            </a:lvl1pPr>
            <a:lvl2pPr marL="143993" indent="0" algn="l">
              <a:lnSpc>
                <a:spcPct val="120000"/>
              </a:lnSpc>
              <a:spcBef>
                <a:spcPts val="0"/>
              </a:spcBef>
              <a:spcAft>
                <a:spcPts val="0"/>
              </a:spcAft>
              <a:buFont typeface="+mj-lt"/>
              <a:buNone/>
              <a:defRPr sz="1000" b="0" baseline="0">
                <a:solidFill>
                  <a:srgbClr val="212121"/>
                </a:solidFill>
                <a:latin typeface="Century Gothic"/>
                <a:cs typeface="Century Gothic"/>
              </a:defRPr>
            </a:lvl2pPr>
            <a:lvl3pPr marL="179991" indent="0" algn="l">
              <a:lnSpc>
                <a:spcPct val="100000"/>
              </a:lnSpc>
              <a:spcBef>
                <a:spcPts val="0"/>
              </a:spcBef>
              <a:buFont typeface="+mj-lt"/>
              <a:buNone/>
              <a:defRPr sz="700" b="0" baseline="0">
                <a:solidFill>
                  <a:srgbClr val="666666"/>
                </a:solidFill>
                <a:latin typeface="Courier New"/>
                <a:cs typeface="Courier New"/>
              </a:defRPr>
            </a:lvl3pPr>
            <a:lvl4pPr marL="179991" indent="0" algn="l">
              <a:lnSpc>
                <a:spcPct val="100000"/>
              </a:lnSpc>
              <a:spcBef>
                <a:spcPts val="0"/>
              </a:spcBef>
              <a:buFont typeface="+mj-lt"/>
              <a:buNone/>
              <a:defRPr sz="700" b="0" baseline="0">
                <a:solidFill>
                  <a:srgbClr val="666666"/>
                </a:solidFill>
                <a:latin typeface="Courier New"/>
                <a:cs typeface="Courier New"/>
              </a:defRPr>
            </a:lvl4pPr>
            <a:lvl5pPr marL="179991" indent="0" algn="l">
              <a:lnSpc>
                <a:spcPct val="100000"/>
              </a:lnSpc>
              <a:spcBef>
                <a:spcPts val="0"/>
              </a:spcBef>
              <a:buFont typeface="+mj-lt"/>
              <a:buNone/>
              <a:defRPr sz="700" b="0" baseline="0">
                <a:solidFill>
                  <a:srgbClr val="666666"/>
                </a:solidFill>
                <a:latin typeface="Courier New"/>
                <a:cs typeface="Courier New"/>
              </a:defRPr>
            </a:lvl5pPr>
          </a:lstStyle>
          <a:p>
            <a:pPr lvl="0"/>
            <a:r>
              <a:rPr lang="en-US" noProof="0"/>
              <a:t>Click to edit Master text styles</a:t>
            </a:r>
          </a:p>
          <a:p>
            <a:pPr lvl="1"/>
            <a:r>
              <a:rPr lang="en-US" noProof="0"/>
              <a:t>Second level</a:t>
            </a:r>
          </a:p>
        </p:txBody>
      </p:sp>
      <p:sp>
        <p:nvSpPr>
          <p:cNvPr id="7" name="Segnaposto numero diapositiva 9">
            <a:extLst>
              <a:ext uri="{FF2B5EF4-FFF2-40B4-BE49-F238E27FC236}">
                <a16:creationId xmlns:a16="http://schemas.microsoft.com/office/drawing/2014/main" id="{CCD47EDE-1404-424D-A272-340A4E855185}"/>
              </a:ext>
            </a:extLst>
          </p:cNvPr>
          <p:cNvSpPr>
            <a:spLocks noGrp="1"/>
          </p:cNvSpPr>
          <p:nvPr>
            <p:ph type="sldNum" sz="quarter" idx="15"/>
          </p:nvPr>
        </p:nvSpPr>
        <p:spPr/>
        <p:txBody>
          <a:bodyPr/>
          <a:lstStyle>
            <a:lvl1pPr algn="r">
              <a:defRPr sz="600" smtClean="0">
                <a:solidFill>
                  <a:schemeClr val="bg1"/>
                </a:solidFill>
                <a:latin typeface="Century Gothic"/>
                <a:cs typeface="Century Gothic"/>
              </a:defRPr>
            </a:lvl1pPr>
          </a:lstStyle>
          <a:p>
            <a:fld id="{B12D2AF7-F9BD-4AC2-8255-A0D599BD12A7}" type="slidenum">
              <a:rPr lang="it-IT" smtClean="0"/>
              <a:t>‹#›</a:t>
            </a:fld>
            <a:endParaRPr lang="it-IT"/>
          </a:p>
        </p:txBody>
      </p:sp>
    </p:spTree>
    <p:extLst>
      <p:ext uri="{BB962C8B-B14F-4D97-AF65-F5344CB8AC3E}">
        <p14:creationId xmlns:p14="http://schemas.microsoft.com/office/powerpoint/2010/main" val="2662531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olo presentazione - Diritti - FBA">
    <p:spTree>
      <p:nvGrpSpPr>
        <p:cNvPr id="1" name=""/>
        <p:cNvGrpSpPr/>
        <p:nvPr/>
      </p:nvGrpSpPr>
      <p:grpSpPr>
        <a:xfrm>
          <a:off x="0" y="0"/>
          <a:ext cx="0" cy="0"/>
          <a:chOff x="0" y="0"/>
          <a:chExt cx="0" cy="0"/>
        </a:xfrm>
      </p:grpSpPr>
      <p:pic>
        <p:nvPicPr>
          <p:cNvPr id="7" name="Immagine 6"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1596"/>
          </a:xfrm>
          <a:prstGeom prst="rect">
            <a:avLst/>
          </a:prstGeom>
        </p:spPr>
      </p:pic>
      <p:sp>
        <p:nvSpPr>
          <p:cNvPr id="2" name="Title 1"/>
          <p:cNvSpPr>
            <a:spLocks noGrp="1"/>
          </p:cNvSpPr>
          <p:nvPr>
            <p:ph type="ctrTitle" hasCustomPrompt="1"/>
          </p:nvPr>
        </p:nvSpPr>
        <p:spPr>
          <a:xfrm>
            <a:off x="1592580" y="933130"/>
            <a:ext cx="6858000" cy="325351"/>
          </a:xfrm>
          <a:prstGeom prst="rect">
            <a:avLst/>
          </a:prstGeom>
        </p:spPr>
        <p:txBody>
          <a:bodyPr anchor="t">
            <a:noAutofit/>
          </a:bodyPr>
          <a:lstStyle>
            <a:lvl1pPr algn="r">
              <a:defRPr sz="2600" b="1">
                <a:solidFill>
                  <a:srgbClr val="0F3250"/>
                </a:solidFill>
                <a:latin typeface="+mn-lt"/>
              </a:defRPr>
            </a:lvl1pPr>
          </a:lstStyle>
          <a:p>
            <a:r>
              <a:rPr lang="it-IT" dirty="0"/>
              <a:t>FARE CLIC PER MODIFICARE</a:t>
            </a:r>
            <a:br>
              <a:rPr lang="it-IT" dirty="0"/>
            </a:br>
            <a:r>
              <a:rPr lang="it-IT" dirty="0"/>
              <a:t>LO STILE DEL TITOLO DELLO SCHEMA</a:t>
            </a:r>
            <a:endParaRPr lang="en-US" dirty="0"/>
          </a:p>
        </p:txBody>
      </p:sp>
      <p:sp>
        <p:nvSpPr>
          <p:cNvPr id="3" name="Subtitle 2"/>
          <p:cNvSpPr>
            <a:spLocks noGrp="1"/>
          </p:cNvSpPr>
          <p:nvPr>
            <p:ph type="subTitle" idx="1"/>
          </p:nvPr>
        </p:nvSpPr>
        <p:spPr>
          <a:xfrm>
            <a:off x="1592580" y="1708560"/>
            <a:ext cx="6858000" cy="325351"/>
          </a:xfrm>
          <a:prstGeom prst="rect">
            <a:avLst/>
          </a:prstGeom>
        </p:spPr>
        <p:txBody>
          <a:bodyPr>
            <a:noAutofit/>
          </a:bodyPr>
          <a:lstStyle>
            <a:lvl1pPr marL="0" indent="0" algn="r">
              <a:buNone/>
              <a:defRPr sz="2000">
                <a:solidFill>
                  <a:srgbClr val="0F325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dirty="0"/>
              <a:t>Fare clic per modificare lo stile del sottotitolo dello schema</a:t>
            </a:r>
            <a:endParaRPr lang="en-US" dirty="0"/>
          </a:p>
        </p:txBody>
      </p:sp>
      <p:sp>
        <p:nvSpPr>
          <p:cNvPr id="10" name="Segnaposto testo 9">
            <a:extLst>
              <a:ext uri="{FF2B5EF4-FFF2-40B4-BE49-F238E27FC236}">
                <a16:creationId xmlns:a16="http://schemas.microsoft.com/office/drawing/2014/main" id="{7F738A74-27ED-4AD4-8EC0-C89BD70E0D62}"/>
              </a:ext>
            </a:extLst>
          </p:cNvPr>
          <p:cNvSpPr>
            <a:spLocks noGrp="1"/>
          </p:cNvSpPr>
          <p:nvPr>
            <p:ph type="body" sz="quarter" idx="13" hasCustomPrompt="1"/>
          </p:nvPr>
        </p:nvSpPr>
        <p:spPr>
          <a:xfrm>
            <a:off x="4572003" y="3532727"/>
            <a:ext cx="3856355" cy="325136"/>
          </a:xfrm>
          <a:prstGeom prst="rect">
            <a:avLst/>
          </a:prstGeom>
        </p:spPr>
        <p:txBody>
          <a:bodyPr anchor="ctr">
            <a:noAutofit/>
          </a:bodyPr>
          <a:lstStyle>
            <a:lvl1pPr marL="0" indent="0" algn="r">
              <a:buFontTx/>
              <a:buNone/>
              <a:defRPr sz="1200">
                <a:solidFill>
                  <a:srgbClr val="0F3250"/>
                </a:solidFill>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it-IT" dirty="0"/>
              <a:t>Luogo, Giorno, Mese, Anno</a:t>
            </a:r>
          </a:p>
        </p:txBody>
      </p:sp>
      <p:sp>
        <p:nvSpPr>
          <p:cNvPr id="6" name="Rettangolo 5"/>
          <p:cNvSpPr/>
          <p:nvPr userDrawn="1"/>
        </p:nvSpPr>
        <p:spPr>
          <a:xfrm>
            <a:off x="2767651" y="4178412"/>
            <a:ext cx="5733535" cy="215444"/>
          </a:xfrm>
          <a:prstGeom prst="rect">
            <a:avLst/>
          </a:prstGeom>
        </p:spPr>
        <p:txBody>
          <a:bodyPr wrap="square" lIns="0" tIns="0" rIns="0" bIns="0">
            <a:spAutoFit/>
          </a:bodyPr>
          <a:lstStyle/>
          <a:p>
            <a:pPr algn="r">
              <a:defRPr/>
            </a:pPr>
            <a:r>
              <a:rPr lang="it-IT" sz="700" i="1" dirty="0">
                <a:solidFill>
                  <a:srgbClr val="0F3250"/>
                </a:solidFill>
              </a:rPr>
              <a:t>È vietato l’utilizzo, totale o parziale, dei contenuti inseriti nel presente materiale didattico diverso dagli obiettivi formativi per cui sono stati realizzati,</a:t>
            </a:r>
            <a:br>
              <a:rPr lang="it-IT" sz="700" i="1" dirty="0">
                <a:solidFill>
                  <a:srgbClr val="0F3250"/>
                </a:solidFill>
              </a:rPr>
            </a:br>
            <a:r>
              <a:rPr lang="it-IT" sz="700" i="1" dirty="0">
                <a:solidFill>
                  <a:srgbClr val="0F3250"/>
                </a:solidFill>
              </a:rPr>
              <a:t>ivi inclusa la riproduzione, rielaborazione, diffusione o distribuzione, in assenza di autorizzazione scritta da parte di Unica, Unipol Corporate Academy.</a:t>
            </a:r>
          </a:p>
        </p:txBody>
      </p:sp>
      <p:pic>
        <p:nvPicPr>
          <p:cNvPr id="4" name="Immagin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48669" y="3400846"/>
            <a:ext cx="1104913" cy="450000"/>
          </a:xfrm>
          <a:prstGeom prst="rect">
            <a:avLst/>
          </a:prstGeom>
        </p:spPr>
      </p:pic>
    </p:spTree>
    <p:extLst>
      <p:ext uri="{BB962C8B-B14F-4D97-AF65-F5344CB8AC3E}">
        <p14:creationId xmlns:p14="http://schemas.microsoft.com/office/powerpoint/2010/main" val="576674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olo presentazione">
    <p:spTree>
      <p:nvGrpSpPr>
        <p:cNvPr id="1" name=""/>
        <p:cNvGrpSpPr/>
        <p:nvPr/>
      </p:nvGrpSpPr>
      <p:grpSpPr>
        <a:xfrm>
          <a:off x="0" y="0"/>
          <a:ext cx="0" cy="0"/>
          <a:chOff x="0" y="0"/>
          <a:chExt cx="0" cy="0"/>
        </a:xfrm>
      </p:grpSpPr>
      <p:pic>
        <p:nvPicPr>
          <p:cNvPr id="7" name="Immagine 6"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1596"/>
          </a:xfrm>
          <a:prstGeom prst="rect">
            <a:avLst/>
          </a:prstGeom>
        </p:spPr>
      </p:pic>
      <p:sp>
        <p:nvSpPr>
          <p:cNvPr id="2" name="Title 1"/>
          <p:cNvSpPr>
            <a:spLocks noGrp="1"/>
          </p:cNvSpPr>
          <p:nvPr>
            <p:ph type="ctrTitle" hasCustomPrompt="1"/>
          </p:nvPr>
        </p:nvSpPr>
        <p:spPr>
          <a:xfrm>
            <a:off x="1592580" y="933130"/>
            <a:ext cx="6858000" cy="325351"/>
          </a:xfrm>
          <a:prstGeom prst="rect">
            <a:avLst/>
          </a:prstGeom>
        </p:spPr>
        <p:txBody>
          <a:bodyPr anchor="t">
            <a:noAutofit/>
          </a:bodyPr>
          <a:lstStyle>
            <a:lvl1pPr algn="r">
              <a:defRPr sz="2600" b="1">
                <a:solidFill>
                  <a:srgbClr val="0F3250"/>
                </a:solidFill>
                <a:latin typeface="+mn-lt"/>
              </a:defRPr>
            </a:lvl1pPr>
          </a:lstStyle>
          <a:p>
            <a:r>
              <a:rPr lang="it-IT" dirty="0"/>
              <a:t>FARE CLIC PER MODIFICARE</a:t>
            </a:r>
            <a:br>
              <a:rPr lang="it-IT" dirty="0"/>
            </a:br>
            <a:r>
              <a:rPr lang="it-IT" dirty="0"/>
              <a:t>LO STILE DEL TITOLO DELLO SCHEMA</a:t>
            </a:r>
            <a:endParaRPr lang="en-US" dirty="0"/>
          </a:p>
        </p:txBody>
      </p:sp>
      <p:sp>
        <p:nvSpPr>
          <p:cNvPr id="3" name="Subtitle 2"/>
          <p:cNvSpPr>
            <a:spLocks noGrp="1"/>
          </p:cNvSpPr>
          <p:nvPr>
            <p:ph type="subTitle" idx="1"/>
          </p:nvPr>
        </p:nvSpPr>
        <p:spPr>
          <a:xfrm>
            <a:off x="1592580" y="1708560"/>
            <a:ext cx="6858000" cy="325351"/>
          </a:xfrm>
          <a:prstGeom prst="rect">
            <a:avLst/>
          </a:prstGeom>
        </p:spPr>
        <p:txBody>
          <a:bodyPr>
            <a:noAutofit/>
          </a:bodyPr>
          <a:lstStyle>
            <a:lvl1pPr marL="0" indent="0" algn="r">
              <a:buNone/>
              <a:defRPr sz="2000">
                <a:solidFill>
                  <a:srgbClr val="0F325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dirty="0"/>
              <a:t>Fare clic per modificare lo stile del sottotitolo dello schema</a:t>
            </a:r>
            <a:endParaRPr lang="en-US" dirty="0"/>
          </a:p>
        </p:txBody>
      </p:sp>
      <p:sp>
        <p:nvSpPr>
          <p:cNvPr id="10" name="Segnaposto testo 9">
            <a:extLst>
              <a:ext uri="{FF2B5EF4-FFF2-40B4-BE49-F238E27FC236}">
                <a16:creationId xmlns:a16="http://schemas.microsoft.com/office/drawing/2014/main" id="{7F738A74-27ED-4AD4-8EC0-C89BD70E0D62}"/>
              </a:ext>
            </a:extLst>
          </p:cNvPr>
          <p:cNvSpPr>
            <a:spLocks noGrp="1"/>
          </p:cNvSpPr>
          <p:nvPr>
            <p:ph type="body" sz="quarter" idx="13" hasCustomPrompt="1"/>
          </p:nvPr>
        </p:nvSpPr>
        <p:spPr>
          <a:xfrm>
            <a:off x="4572003" y="3532727"/>
            <a:ext cx="3856355" cy="325136"/>
          </a:xfrm>
          <a:prstGeom prst="rect">
            <a:avLst/>
          </a:prstGeom>
        </p:spPr>
        <p:txBody>
          <a:bodyPr anchor="ctr">
            <a:noAutofit/>
          </a:bodyPr>
          <a:lstStyle>
            <a:lvl1pPr marL="0" indent="0" algn="r">
              <a:buFontTx/>
              <a:buNone/>
              <a:defRPr sz="1200">
                <a:solidFill>
                  <a:srgbClr val="0F3250"/>
                </a:solidFill>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it-IT" dirty="0"/>
              <a:t>Luogo, Giorno, Mese, Anno</a:t>
            </a:r>
          </a:p>
        </p:txBody>
      </p:sp>
    </p:spTree>
    <p:extLst>
      <p:ext uri="{BB962C8B-B14F-4D97-AF65-F5344CB8AC3E}">
        <p14:creationId xmlns:p14="http://schemas.microsoft.com/office/powerpoint/2010/main" val="184263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e contenuto">
    <p:spTree>
      <p:nvGrpSpPr>
        <p:cNvPr id="1" name=""/>
        <p:cNvGrpSpPr/>
        <p:nvPr/>
      </p:nvGrpSpPr>
      <p:grpSpPr>
        <a:xfrm>
          <a:off x="0" y="0"/>
          <a:ext cx="0" cy="0"/>
          <a:chOff x="0" y="0"/>
          <a:chExt cx="0" cy="0"/>
        </a:xfrm>
      </p:grpSpPr>
      <p:grpSp>
        <p:nvGrpSpPr>
          <p:cNvPr id="5" name="Gruppo 4"/>
          <p:cNvGrpSpPr/>
          <p:nvPr userDrawn="1"/>
        </p:nvGrpSpPr>
        <p:grpSpPr>
          <a:xfrm>
            <a:off x="0" y="0"/>
            <a:ext cx="9144000" cy="5141596"/>
            <a:chOff x="0" y="0"/>
            <a:chExt cx="9144000" cy="5141596"/>
          </a:xfrm>
        </p:grpSpPr>
        <p:pic>
          <p:nvPicPr>
            <p:cNvPr id="6" name="Immagine 5"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1596"/>
            </a:xfrm>
            <a:prstGeom prst="rect">
              <a:avLst/>
            </a:prstGeom>
          </p:spPr>
        </p:pic>
        <p:sp>
          <p:nvSpPr>
            <p:cNvPr id="4" name="Rettangolo 3"/>
            <p:cNvSpPr/>
            <p:nvPr userDrawn="1"/>
          </p:nvSpPr>
          <p:spPr>
            <a:xfrm>
              <a:off x="1762125" y="3019425"/>
              <a:ext cx="1609725" cy="1038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Unica_16_9-02.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85019" t="90740" r="7491" b="1482"/>
            <a:stretch/>
          </p:blipFill>
          <p:spPr>
            <a:xfrm>
              <a:off x="7772401" y="4667250"/>
              <a:ext cx="684788" cy="400050"/>
            </a:xfrm>
            <a:prstGeom prst="rect">
              <a:avLst/>
            </a:prstGeom>
          </p:spPr>
        </p:pic>
      </p:grpSp>
      <p:sp>
        <p:nvSpPr>
          <p:cNvPr id="2" name="Title 1"/>
          <p:cNvSpPr>
            <a:spLocks noGrp="1"/>
          </p:cNvSpPr>
          <p:nvPr>
            <p:ph type="title" hasCustomPrompt="1"/>
          </p:nvPr>
        </p:nvSpPr>
        <p:spPr>
          <a:xfrm>
            <a:off x="1962149" y="1180281"/>
            <a:ext cx="6914138" cy="424667"/>
          </a:xfrm>
          <a:prstGeom prst="rect">
            <a:avLst/>
          </a:prstGeom>
        </p:spPr>
        <p:txBody>
          <a:bodyPr>
            <a:noAutofit/>
          </a:bodyPr>
          <a:lstStyle>
            <a:lvl1pPr>
              <a:defRPr sz="2400" b="1">
                <a:solidFill>
                  <a:srgbClr val="0F3250"/>
                </a:solidFill>
              </a:defRPr>
            </a:lvl1pPr>
          </a:lstStyle>
          <a:p>
            <a:r>
              <a:rPr lang="it-IT" dirty="0"/>
              <a:t>FARE CLIC PER MODIFICARE LO STILE DEL TITOLO DELLO SCHEMA</a:t>
            </a:r>
            <a:endParaRPr lang="en-US" dirty="0"/>
          </a:p>
        </p:txBody>
      </p:sp>
      <p:sp>
        <p:nvSpPr>
          <p:cNvPr id="11" name="Segnaposto testo 10">
            <a:extLst>
              <a:ext uri="{FF2B5EF4-FFF2-40B4-BE49-F238E27FC236}">
                <a16:creationId xmlns:a16="http://schemas.microsoft.com/office/drawing/2014/main" id="{11E6B4A2-9A21-4261-B346-5479C602FCEC}"/>
              </a:ext>
            </a:extLst>
          </p:cNvPr>
          <p:cNvSpPr>
            <a:spLocks noGrp="1"/>
          </p:cNvSpPr>
          <p:nvPr>
            <p:ph type="body" sz="quarter" idx="13"/>
          </p:nvPr>
        </p:nvSpPr>
        <p:spPr>
          <a:xfrm>
            <a:off x="2178297" y="1927308"/>
            <a:ext cx="6697993" cy="2230296"/>
          </a:xfrm>
          <a:prstGeom prst="rect">
            <a:avLst/>
          </a:prstGeom>
        </p:spPr>
        <p:txBody>
          <a:bodyPr>
            <a:noAutofit/>
          </a:bodyPr>
          <a:lstStyle>
            <a:lvl1pPr marL="0" marR="0" indent="0" algn="l" defTabSz="685800" rtl="0" eaLnBrk="1" fontAlgn="auto" latinLnBrk="0" hangingPunct="1">
              <a:lnSpc>
                <a:spcPct val="100000"/>
              </a:lnSpc>
              <a:spcBef>
                <a:spcPts val="750"/>
              </a:spcBef>
              <a:spcAft>
                <a:spcPts val="0"/>
              </a:spcAft>
              <a:buClr>
                <a:srgbClr val="0F3250"/>
              </a:buClr>
              <a:buSzPct val="120000"/>
              <a:buFont typeface="Arial" panose="020B0604020202020204" pitchFamily="34" charset="0"/>
              <a:buNone/>
              <a:tabLst/>
              <a:defRPr sz="1200" i="1">
                <a:solidFill>
                  <a:srgbClr val="0F3250"/>
                </a:solidFill>
              </a:defRPr>
            </a:lvl1pPr>
            <a:lvl2pPr>
              <a:defRPr sz="1200"/>
            </a:lvl2pPr>
          </a:lstStyle>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r>
              <a:rPr lang="it-IT" dirty="0"/>
              <a:t>Modifica gli stili del testo dello schema</a:t>
            </a:r>
          </a:p>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r>
              <a:rPr lang="it-IT" dirty="0"/>
              <a:t>Modifica gli stili del testo dello schema</a:t>
            </a:r>
          </a:p>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r>
              <a:rPr lang="it-IT" dirty="0"/>
              <a:t>Modifica gli stili del testo dello schema</a:t>
            </a:r>
          </a:p>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r>
              <a:rPr lang="it-IT" dirty="0"/>
              <a:t>Modifica gli stili del testo dello schema</a:t>
            </a:r>
          </a:p>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r>
              <a:rPr lang="it-IT" dirty="0"/>
              <a:t>Modifica gli stili del testo dello schema</a:t>
            </a:r>
          </a:p>
          <a:p>
            <a:pPr marL="108000" marR="0" lvl="0" indent="-108000" algn="l" defTabSz="685800" rtl="0" eaLnBrk="1" fontAlgn="auto" latinLnBrk="0" hangingPunct="1">
              <a:lnSpc>
                <a:spcPct val="90000"/>
              </a:lnSpc>
              <a:spcBef>
                <a:spcPts val="750"/>
              </a:spcBef>
              <a:spcAft>
                <a:spcPts val="0"/>
              </a:spcAft>
              <a:buClr>
                <a:srgbClr val="0F3250"/>
              </a:buClr>
              <a:buSzPct val="120000"/>
              <a:buFont typeface="Arial" panose="020B0604020202020204" pitchFamily="34" charset="0"/>
              <a:buChar char="•"/>
              <a:tabLst/>
              <a:defRPr/>
            </a:pPr>
            <a:endParaRPr lang="it-IT" dirty="0"/>
          </a:p>
        </p:txBody>
      </p:sp>
      <p:sp>
        <p:nvSpPr>
          <p:cNvPr id="13" name="Segnaposto testo 12">
            <a:extLst>
              <a:ext uri="{FF2B5EF4-FFF2-40B4-BE49-F238E27FC236}">
                <a16:creationId xmlns:a16="http://schemas.microsoft.com/office/drawing/2014/main" id="{40C1A1A2-0B04-4A5C-99E7-5874469B3668}"/>
              </a:ext>
            </a:extLst>
          </p:cNvPr>
          <p:cNvSpPr>
            <a:spLocks noGrp="1"/>
          </p:cNvSpPr>
          <p:nvPr>
            <p:ph type="body" sz="quarter" idx="14"/>
          </p:nvPr>
        </p:nvSpPr>
        <p:spPr>
          <a:xfrm>
            <a:off x="1962153" y="1620290"/>
            <a:ext cx="6913563" cy="305787"/>
          </a:xfrm>
          <a:prstGeom prst="rect">
            <a:avLst/>
          </a:prstGeom>
        </p:spPr>
        <p:txBody>
          <a:bodyPr anchor="ctr">
            <a:noAutofit/>
          </a:bodyPr>
          <a:lstStyle>
            <a:lvl1pPr marL="180000" indent="-180000">
              <a:buClr>
                <a:srgbClr val="0F3250"/>
              </a:buClr>
              <a:buFont typeface="+mj-lt"/>
              <a:buAutoNum type="arabicPeriod"/>
              <a:defRPr sz="1400">
                <a:solidFill>
                  <a:srgbClr val="0F3250"/>
                </a:solidFill>
              </a:defRPr>
            </a:lvl1pPr>
          </a:lstStyle>
          <a:p>
            <a:pPr lvl="0"/>
            <a:r>
              <a:rPr lang="it-IT" dirty="0"/>
              <a:t>Modifica gli stili del testo dello schema</a:t>
            </a:r>
          </a:p>
        </p:txBody>
      </p:sp>
    </p:spTree>
    <p:extLst>
      <p:ext uri="{BB962C8B-B14F-4D97-AF65-F5344CB8AC3E}">
        <p14:creationId xmlns:p14="http://schemas.microsoft.com/office/powerpoint/2010/main" val="4122772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to di testo">
    <p:spTree>
      <p:nvGrpSpPr>
        <p:cNvPr id="1" name=""/>
        <p:cNvGrpSpPr/>
        <p:nvPr/>
      </p:nvGrpSpPr>
      <p:grpSpPr>
        <a:xfrm>
          <a:off x="0" y="0"/>
          <a:ext cx="0" cy="0"/>
          <a:chOff x="0" y="0"/>
          <a:chExt cx="0" cy="0"/>
        </a:xfrm>
      </p:grpSpPr>
      <p:pic>
        <p:nvPicPr>
          <p:cNvPr id="4" name="Immagine 3" descr="Unica_16_9-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
        <p:nvSpPr>
          <p:cNvPr id="2" name="Title 1"/>
          <p:cNvSpPr>
            <a:spLocks noGrp="1"/>
          </p:cNvSpPr>
          <p:nvPr>
            <p:ph type="title"/>
          </p:nvPr>
        </p:nvSpPr>
        <p:spPr>
          <a:xfrm>
            <a:off x="692468" y="146855"/>
            <a:ext cx="7726543" cy="353837"/>
          </a:xfrm>
          <a:prstGeom prst="rect">
            <a:avLst/>
          </a:prstGeom>
        </p:spPr>
        <p:txBody>
          <a:bodyPr anchor="ctr">
            <a:noAutofit/>
          </a:bodyPr>
          <a:lstStyle>
            <a:lvl1pPr>
              <a:defRPr sz="2000" b="1">
                <a:solidFill>
                  <a:schemeClr val="bg1"/>
                </a:solidFill>
                <a:latin typeface="+mn-lt"/>
              </a:defRPr>
            </a:lvl1p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700088" y="918639"/>
            <a:ext cx="7886700" cy="273843"/>
          </a:xfrm>
          <a:prstGeom prst="rect">
            <a:avLst/>
          </a:prstGeom>
        </p:spPr>
        <p:txBody>
          <a:bodyPr anchor="ctr">
            <a:noAutofit/>
          </a:bodyPr>
          <a:lstStyle>
            <a:lvl1pPr marL="0" indent="0">
              <a:buNone/>
              <a:defRPr sz="1400" b="1">
                <a:solidFill>
                  <a:srgbClr val="32559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9" name="Segnaposto testo 8">
            <a:extLst>
              <a:ext uri="{FF2B5EF4-FFF2-40B4-BE49-F238E27FC236}">
                <a16:creationId xmlns:a16="http://schemas.microsoft.com/office/drawing/2014/main" id="{952BF5E0-0A08-4EC0-82B8-F757F04A3142}"/>
              </a:ext>
            </a:extLst>
          </p:cNvPr>
          <p:cNvSpPr>
            <a:spLocks noGrp="1"/>
          </p:cNvSpPr>
          <p:nvPr>
            <p:ph type="body" sz="quarter" idx="13"/>
          </p:nvPr>
        </p:nvSpPr>
        <p:spPr>
          <a:xfrm>
            <a:off x="700088" y="1278977"/>
            <a:ext cx="7886700" cy="3402989"/>
          </a:xfrm>
          <a:prstGeom prst="rect">
            <a:avLst/>
          </a:prstGeom>
        </p:spPr>
        <p:txBody>
          <a:bodyPr>
            <a:noAutofit/>
          </a:bodyPr>
          <a:lstStyle>
            <a:lvl1pPr marL="0" indent="0">
              <a:lnSpc>
                <a:spcPct val="100000"/>
              </a:lnSpc>
              <a:buFont typeface="Arial" panose="020B0604020202020204" pitchFamily="34" charset="0"/>
              <a:buNone/>
              <a:defRPr sz="1400">
                <a:solidFill>
                  <a:srgbClr val="0F3250"/>
                </a:solidFill>
                <a:latin typeface="+mn-lt"/>
              </a:defRPr>
            </a:lvl1pPr>
            <a:lvl2pPr marL="342900" indent="0">
              <a:buFontTx/>
              <a:buNone/>
              <a:defRPr sz="1400"/>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17" name="Slide Number Placeholder 6">
            <a:extLst>
              <a:ext uri="{FF2B5EF4-FFF2-40B4-BE49-F238E27FC236}">
                <a16:creationId xmlns:a16="http://schemas.microsoft.com/office/drawing/2014/main" id="{5EB157B1-6F16-4A97-99F7-D1F5FB853FD0}"/>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Tree>
    <p:extLst>
      <p:ext uri="{BB962C8B-B14F-4D97-AF65-F5344CB8AC3E}">
        <p14:creationId xmlns:p14="http://schemas.microsoft.com/office/powerpoint/2010/main" val="196317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to e grafico">
    <p:spTree>
      <p:nvGrpSpPr>
        <p:cNvPr id="1" name=""/>
        <p:cNvGrpSpPr/>
        <p:nvPr/>
      </p:nvGrpSpPr>
      <p:grpSpPr>
        <a:xfrm>
          <a:off x="0" y="0"/>
          <a:ext cx="0" cy="0"/>
          <a:chOff x="0" y="0"/>
          <a:chExt cx="0" cy="0"/>
        </a:xfrm>
      </p:grpSpPr>
      <p:pic>
        <p:nvPicPr>
          <p:cNvPr id="3" name="Immagine 2" descr="Unica_16_9-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
        <p:nvSpPr>
          <p:cNvPr id="2" name="Title 1"/>
          <p:cNvSpPr>
            <a:spLocks noGrp="1"/>
          </p:cNvSpPr>
          <p:nvPr>
            <p:ph type="title"/>
          </p:nvPr>
        </p:nvSpPr>
        <p:spPr>
          <a:xfrm>
            <a:off x="691200" y="147463"/>
            <a:ext cx="7725600" cy="352474"/>
          </a:xfrm>
          <a:prstGeom prst="rect">
            <a:avLst/>
          </a:prstGeom>
        </p:spPr>
        <p:txBody>
          <a:bodyPr anchor="ctr">
            <a:noAutofit/>
          </a:bodyPr>
          <a:lstStyle>
            <a:lvl1pPr>
              <a:defRPr sz="2000" b="1">
                <a:solidFill>
                  <a:schemeClr val="bg1"/>
                </a:solidFill>
                <a:latin typeface="+mn-lt"/>
              </a:defRPr>
            </a:lvl1pPr>
          </a:lstStyle>
          <a:p>
            <a:r>
              <a:rPr lang="it-IT" dirty="0"/>
              <a:t>Fare clic per modificare lo stile del titolo dello schema</a:t>
            </a:r>
            <a:endParaRPr lang="en-US" dirty="0"/>
          </a:p>
        </p:txBody>
      </p:sp>
      <p:sp>
        <p:nvSpPr>
          <p:cNvPr id="4" name="Content Placeholder 3"/>
          <p:cNvSpPr>
            <a:spLocks noGrp="1"/>
          </p:cNvSpPr>
          <p:nvPr>
            <p:ph sz="half" idx="2" hasCustomPrompt="1"/>
          </p:nvPr>
        </p:nvSpPr>
        <p:spPr>
          <a:xfrm>
            <a:off x="5715954" y="1311879"/>
            <a:ext cx="3024189" cy="2890469"/>
          </a:xfrm>
          <a:prstGeom prst="rect">
            <a:avLst/>
          </a:prstGeom>
        </p:spPr>
        <p:txBody>
          <a:bodyPr anchor="ctr">
            <a:normAutofit/>
          </a:bodyPr>
          <a:lstStyle>
            <a:lvl1pPr marL="0" indent="0" algn="ctr">
              <a:buFontTx/>
              <a:buNone/>
              <a:defRPr sz="1600">
                <a:solidFill>
                  <a:srgbClr val="C00000"/>
                </a:solidFill>
              </a:defRPr>
            </a:lvl1pPr>
          </a:lstStyle>
          <a:p>
            <a:pPr lvl="0"/>
            <a:r>
              <a:rPr lang="en-US" dirty="0" err="1"/>
              <a:t>Inserisci</a:t>
            </a:r>
            <a:r>
              <a:rPr lang="en-US" dirty="0"/>
              <a:t> qui </a:t>
            </a:r>
            <a:r>
              <a:rPr lang="en-US" dirty="0" err="1"/>
              <a:t>il</a:t>
            </a:r>
            <a:r>
              <a:rPr lang="en-US" dirty="0"/>
              <a:t> </a:t>
            </a:r>
            <a:r>
              <a:rPr lang="en-US" dirty="0" err="1"/>
              <a:t>grafico</a:t>
            </a:r>
            <a:endParaRPr lang="en-US" dirty="0"/>
          </a:p>
        </p:txBody>
      </p:sp>
      <p:sp>
        <p:nvSpPr>
          <p:cNvPr id="11" name="Text Placeholder 2">
            <a:extLst>
              <a:ext uri="{FF2B5EF4-FFF2-40B4-BE49-F238E27FC236}">
                <a16:creationId xmlns:a16="http://schemas.microsoft.com/office/drawing/2014/main" id="{477CD518-EF0F-4B5F-9D5C-FF7A0A28103E}"/>
              </a:ext>
            </a:extLst>
          </p:cNvPr>
          <p:cNvSpPr>
            <a:spLocks noGrp="1"/>
          </p:cNvSpPr>
          <p:nvPr>
            <p:ph type="body" idx="1"/>
          </p:nvPr>
        </p:nvSpPr>
        <p:spPr>
          <a:xfrm>
            <a:off x="700088" y="918639"/>
            <a:ext cx="4648660" cy="273843"/>
          </a:xfrm>
          <a:prstGeom prst="rect">
            <a:avLst/>
          </a:prstGeom>
        </p:spPr>
        <p:txBody>
          <a:bodyPr anchor="ctr">
            <a:noAutofit/>
          </a:bodyPr>
          <a:lstStyle>
            <a:lvl1pPr marL="0" indent="0" algn="l">
              <a:buNone/>
              <a:defRPr lang="it-IT" sz="1400" b="1" kern="1200" dirty="0">
                <a:solidFill>
                  <a:srgbClr val="325591"/>
                </a:solidFill>
                <a:latin typeface="+mn-lt"/>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12" name="Segnaposto testo 8">
            <a:extLst>
              <a:ext uri="{FF2B5EF4-FFF2-40B4-BE49-F238E27FC236}">
                <a16:creationId xmlns:a16="http://schemas.microsoft.com/office/drawing/2014/main" id="{C23A30CD-5A95-4485-BE1D-AA8BEF1A4E2D}"/>
              </a:ext>
            </a:extLst>
          </p:cNvPr>
          <p:cNvSpPr>
            <a:spLocks noGrp="1"/>
          </p:cNvSpPr>
          <p:nvPr>
            <p:ph type="body" sz="quarter" idx="13"/>
          </p:nvPr>
        </p:nvSpPr>
        <p:spPr>
          <a:xfrm>
            <a:off x="700088" y="1278977"/>
            <a:ext cx="4648660" cy="3402989"/>
          </a:xfrm>
          <a:prstGeom prst="rect">
            <a:avLst/>
          </a:prstGeom>
        </p:spPr>
        <p:txBody>
          <a:bodyPr>
            <a:noAutofit/>
          </a:bodyPr>
          <a:lstStyle>
            <a:lvl1pPr marL="0" indent="0">
              <a:lnSpc>
                <a:spcPct val="100000"/>
              </a:lnSpc>
              <a:buFontTx/>
              <a:buNone/>
              <a:defRPr sz="1400">
                <a:solidFill>
                  <a:srgbClr val="0F3250"/>
                </a:solidFill>
                <a:latin typeface="+mn-lt"/>
              </a:defRPr>
            </a:lvl1pPr>
            <a:lvl2pPr marL="342900" indent="0">
              <a:buFontTx/>
              <a:buNone/>
              <a:defRPr sz="1400"/>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18" name="Segnaposto testo 17">
            <a:extLst>
              <a:ext uri="{FF2B5EF4-FFF2-40B4-BE49-F238E27FC236}">
                <a16:creationId xmlns:a16="http://schemas.microsoft.com/office/drawing/2014/main" id="{5C413CFE-B928-45F4-B41D-8D42139BA30F}"/>
              </a:ext>
            </a:extLst>
          </p:cNvPr>
          <p:cNvSpPr>
            <a:spLocks noGrp="1"/>
          </p:cNvSpPr>
          <p:nvPr>
            <p:ph type="body" sz="quarter" idx="15"/>
          </p:nvPr>
        </p:nvSpPr>
        <p:spPr>
          <a:xfrm>
            <a:off x="5715952" y="941151"/>
            <a:ext cx="2970847" cy="240977"/>
          </a:xfrm>
          <a:prstGeom prst="rect">
            <a:avLst/>
          </a:prstGeom>
        </p:spPr>
        <p:txBody>
          <a:bodyPr anchor="ctr">
            <a:noAutofit/>
          </a:bodyPr>
          <a:lstStyle>
            <a:lvl1pPr marL="0" indent="0">
              <a:buFontTx/>
              <a:buNone/>
              <a:defRPr sz="1400"/>
            </a:lvl1pPr>
          </a:lstStyle>
          <a:p>
            <a:pPr lvl="0"/>
            <a:r>
              <a:rPr lang="it-IT" dirty="0"/>
              <a:t>Modifica gli stili del testo dello schema</a:t>
            </a:r>
          </a:p>
        </p:txBody>
      </p:sp>
      <p:sp>
        <p:nvSpPr>
          <p:cNvPr id="21" name="Slide Number Placeholder 6">
            <a:extLst>
              <a:ext uri="{FF2B5EF4-FFF2-40B4-BE49-F238E27FC236}">
                <a16:creationId xmlns:a16="http://schemas.microsoft.com/office/drawing/2014/main" id="{F74AF1BB-F47A-4202-A0A8-4B6C1BE568A9}"/>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Tree>
    <p:extLst>
      <p:ext uri="{BB962C8B-B14F-4D97-AF65-F5344CB8AC3E}">
        <p14:creationId xmlns:p14="http://schemas.microsoft.com/office/powerpoint/2010/main" val="30551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to e grafico">
    <p:spTree>
      <p:nvGrpSpPr>
        <p:cNvPr id="1" name=""/>
        <p:cNvGrpSpPr/>
        <p:nvPr/>
      </p:nvGrpSpPr>
      <p:grpSpPr>
        <a:xfrm>
          <a:off x="0" y="0"/>
          <a:ext cx="0" cy="0"/>
          <a:chOff x="0" y="0"/>
          <a:chExt cx="0" cy="0"/>
        </a:xfrm>
      </p:grpSpPr>
      <p:pic>
        <p:nvPicPr>
          <p:cNvPr id="3" name="Immagine 2" descr="Unica_16_9-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
        <p:nvSpPr>
          <p:cNvPr id="2" name="Title 1"/>
          <p:cNvSpPr>
            <a:spLocks noGrp="1"/>
          </p:cNvSpPr>
          <p:nvPr>
            <p:ph type="title"/>
          </p:nvPr>
        </p:nvSpPr>
        <p:spPr>
          <a:xfrm>
            <a:off x="691200" y="147463"/>
            <a:ext cx="7725600" cy="352474"/>
          </a:xfrm>
          <a:prstGeom prst="rect">
            <a:avLst/>
          </a:prstGeom>
        </p:spPr>
        <p:txBody>
          <a:bodyPr anchor="ctr">
            <a:noAutofit/>
          </a:bodyPr>
          <a:lstStyle>
            <a:lvl1pPr>
              <a:defRPr sz="2000" b="1">
                <a:solidFill>
                  <a:schemeClr val="bg1"/>
                </a:solidFill>
                <a:latin typeface="+mn-lt"/>
              </a:defRPr>
            </a:lvl1pPr>
          </a:lstStyle>
          <a:p>
            <a:r>
              <a:rPr lang="it-IT" dirty="0"/>
              <a:t>Fare clic per modificare lo stile del titolo dello schema</a:t>
            </a:r>
            <a:endParaRPr lang="en-US" dirty="0"/>
          </a:p>
        </p:txBody>
      </p:sp>
      <p:sp>
        <p:nvSpPr>
          <p:cNvPr id="11" name="Text Placeholder 2">
            <a:extLst>
              <a:ext uri="{FF2B5EF4-FFF2-40B4-BE49-F238E27FC236}">
                <a16:creationId xmlns:a16="http://schemas.microsoft.com/office/drawing/2014/main" id="{477CD518-EF0F-4B5F-9D5C-FF7A0A28103E}"/>
              </a:ext>
            </a:extLst>
          </p:cNvPr>
          <p:cNvSpPr>
            <a:spLocks noGrp="1"/>
          </p:cNvSpPr>
          <p:nvPr>
            <p:ph type="body" idx="1"/>
          </p:nvPr>
        </p:nvSpPr>
        <p:spPr>
          <a:xfrm>
            <a:off x="700088" y="918639"/>
            <a:ext cx="4648660" cy="273843"/>
          </a:xfrm>
          <a:prstGeom prst="rect">
            <a:avLst/>
          </a:prstGeom>
        </p:spPr>
        <p:txBody>
          <a:bodyPr anchor="ctr">
            <a:noAutofit/>
          </a:bodyPr>
          <a:lstStyle>
            <a:lvl1pPr marL="0" indent="0" algn="l">
              <a:buNone/>
              <a:defRPr lang="it-IT" sz="1400" b="1" kern="1200" dirty="0">
                <a:solidFill>
                  <a:srgbClr val="325591"/>
                </a:solidFill>
                <a:latin typeface="+mn-lt"/>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12" name="Segnaposto testo 8">
            <a:extLst>
              <a:ext uri="{FF2B5EF4-FFF2-40B4-BE49-F238E27FC236}">
                <a16:creationId xmlns:a16="http://schemas.microsoft.com/office/drawing/2014/main" id="{C23A30CD-5A95-4485-BE1D-AA8BEF1A4E2D}"/>
              </a:ext>
            </a:extLst>
          </p:cNvPr>
          <p:cNvSpPr>
            <a:spLocks noGrp="1"/>
          </p:cNvSpPr>
          <p:nvPr>
            <p:ph type="body" sz="quarter" idx="13"/>
          </p:nvPr>
        </p:nvSpPr>
        <p:spPr>
          <a:xfrm>
            <a:off x="700088" y="1278977"/>
            <a:ext cx="4648660" cy="3402989"/>
          </a:xfrm>
          <a:prstGeom prst="rect">
            <a:avLst/>
          </a:prstGeom>
        </p:spPr>
        <p:txBody>
          <a:bodyPr>
            <a:noAutofit/>
          </a:bodyPr>
          <a:lstStyle>
            <a:lvl1pPr marL="0" indent="0">
              <a:lnSpc>
                <a:spcPct val="100000"/>
              </a:lnSpc>
              <a:buFont typeface="Arial" panose="020B0604020202020204" pitchFamily="34" charset="0"/>
              <a:buNone/>
              <a:defRPr sz="1400">
                <a:solidFill>
                  <a:srgbClr val="0F3250"/>
                </a:solidFill>
                <a:latin typeface="+mn-lt"/>
              </a:defRPr>
            </a:lvl1pPr>
            <a:lvl2pPr marL="342900" indent="0">
              <a:buFontTx/>
              <a:buNone/>
              <a:defRPr sz="1400"/>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18" name="Segnaposto testo 17">
            <a:extLst>
              <a:ext uri="{FF2B5EF4-FFF2-40B4-BE49-F238E27FC236}">
                <a16:creationId xmlns:a16="http://schemas.microsoft.com/office/drawing/2014/main" id="{5C413CFE-B928-45F4-B41D-8D42139BA30F}"/>
              </a:ext>
            </a:extLst>
          </p:cNvPr>
          <p:cNvSpPr>
            <a:spLocks noGrp="1"/>
          </p:cNvSpPr>
          <p:nvPr>
            <p:ph type="body" sz="quarter" idx="15"/>
          </p:nvPr>
        </p:nvSpPr>
        <p:spPr>
          <a:xfrm>
            <a:off x="5715952" y="941151"/>
            <a:ext cx="2970847" cy="240977"/>
          </a:xfrm>
          <a:prstGeom prst="rect">
            <a:avLst/>
          </a:prstGeom>
        </p:spPr>
        <p:txBody>
          <a:bodyPr anchor="ctr">
            <a:noAutofit/>
          </a:bodyPr>
          <a:lstStyle>
            <a:lvl1pPr marL="0" indent="0">
              <a:buFontTx/>
              <a:buNone/>
              <a:defRPr sz="1400"/>
            </a:lvl1pPr>
          </a:lstStyle>
          <a:p>
            <a:pPr lvl="0"/>
            <a:r>
              <a:rPr lang="it-IT" dirty="0"/>
              <a:t>Modifica gli stili del testo dello schema</a:t>
            </a:r>
          </a:p>
        </p:txBody>
      </p:sp>
      <p:sp>
        <p:nvSpPr>
          <p:cNvPr id="21" name="Slide Number Placeholder 6">
            <a:extLst>
              <a:ext uri="{FF2B5EF4-FFF2-40B4-BE49-F238E27FC236}">
                <a16:creationId xmlns:a16="http://schemas.microsoft.com/office/drawing/2014/main" id="{F74AF1BB-F47A-4202-A0A8-4B6C1BE568A9}"/>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Tree>
    <p:extLst>
      <p:ext uri="{BB962C8B-B14F-4D97-AF65-F5344CB8AC3E}">
        <p14:creationId xmlns:p14="http://schemas.microsoft.com/office/powerpoint/2010/main" val="812369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uto e immagine">
    <p:spTree>
      <p:nvGrpSpPr>
        <p:cNvPr id="1" name=""/>
        <p:cNvGrpSpPr/>
        <p:nvPr/>
      </p:nvGrpSpPr>
      <p:grpSpPr>
        <a:xfrm>
          <a:off x="0" y="0"/>
          <a:ext cx="0" cy="0"/>
          <a:chOff x="0" y="0"/>
          <a:chExt cx="0" cy="0"/>
        </a:xfrm>
      </p:grpSpPr>
      <p:pic>
        <p:nvPicPr>
          <p:cNvPr id="4" name="Immagine 3" descr="Unica_16_9-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
        <p:nvSpPr>
          <p:cNvPr id="11" name="Text Placeholder 2">
            <a:extLst>
              <a:ext uri="{FF2B5EF4-FFF2-40B4-BE49-F238E27FC236}">
                <a16:creationId xmlns:a16="http://schemas.microsoft.com/office/drawing/2014/main" id="{477CD518-EF0F-4B5F-9D5C-FF7A0A28103E}"/>
              </a:ext>
            </a:extLst>
          </p:cNvPr>
          <p:cNvSpPr>
            <a:spLocks noGrp="1"/>
          </p:cNvSpPr>
          <p:nvPr>
            <p:ph type="body" idx="1"/>
          </p:nvPr>
        </p:nvSpPr>
        <p:spPr>
          <a:xfrm>
            <a:off x="700088" y="918639"/>
            <a:ext cx="6015600" cy="273843"/>
          </a:xfrm>
          <a:prstGeom prst="rect">
            <a:avLst/>
          </a:prstGeom>
        </p:spPr>
        <p:txBody>
          <a:bodyPr anchor="ctr">
            <a:noAutofit/>
          </a:bodyPr>
          <a:lstStyle>
            <a:lvl1pPr marL="0" indent="0" algn="l">
              <a:buNone/>
              <a:defRPr lang="it-IT" sz="1400" b="1" kern="1200" dirty="0">
                <a:solidFill>
                  <a:srgbClr val="325591"/>
                </a:solidFill>
                <a:latin typeface="+mn-lt"/>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12" name="Segnaposto testo 8">
            <a:extLst>
              <a:ext uri="{FF2B5EF4-FFF2-40B4-BE49-F238E27FC236}">
                <a16:creationId xmlns:a16="http://schemas.microsoft.com/office/drawing/2014/main" id="{C23A30CD-5A95-4485-BE1D-AA8BEF1A4E2D}"/>
              </a:ext>
            </a:extLst>
          </p:cNvPr>
          <p:cNvSpPr>
            <a:spLocks noGrp="1"/>
          </p:cNvSpPr>
          <p:nvPr>
            <p:ph type="body" sz="quarter" idx="13"/>
          </p:nvPr>
        </p:nvSpPr>
        <p:spPr>
          <a:xfrm>
            <a:off x="700087" y="1278977"/>
            <a:ext cx="6015600" cy="3402989"/>
          </a:xfrm>
          <a:prstGeom prst="rect">
            <a:avLst/>
          </a:prstGeom>
        </p:spPr>
        <p:txBody>
          <a:bodyPr>
            <a:noAutofit/>
          </a:bodyPr>
          <a:lstStyle>
            <a:lvl1pPr marL="0" indent="0">
              <a:lnSpc>
                <a:spcPct val="100000"/>
              </a:lnSpc>
              <a:buFontTx/>
              <a:buNone/>
              <a:defRPr sz="1400">
                <a:solidFill>
                  <a:srgbClr val="0F3250"/>
                </a:solidFill>
                <a:latin typeface="+mn-lt"/>
              </a:defRPr>
            </a:lvl1pPr>
            <a:lvl2pPr marL="342900" indent="0">
              <a:buFontTx/>
              <a:buNone/>
              <a:defRPr sz="1400"/>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21" name="Slide Number Placeholder 6">
            <a:extLst>
              <a:ext uri="{FF2B5EF4-FFF2-40B4-BE49-F238E27FC236}">
                <a16:creationId xmlns:a16="http://schemas.microsoft.com/office/drawing/2014/main" id="{F74AF1BB-F47A-4202-A0A8-4B6C1BE568A9}"/>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
        <p:nvSpPr>
          <p:cNvPr id="2" name="Title 1"/>
          <p:cNvSpPr>
            <a:spLocks noGrp="1"/>
          </p:cNvSpPr>
          <p:nvPr>
            <p:ph type="title"/>
          </p:nvPr>
        </p:nvSpPr>
        <p:spPr>
          <a:xfrm>
            <a:off x="691200" y="147463"/>
            <a:ext cx="7725600" cy="352474"/>
          </a:xfrm>
          <a:prstGeom prst="rect">
            <a:avLst/>
          </a:prstGeom>
        </p:spPr>
        <p:txBody>
          <a:bodyPr anchor="ctr">
            <a:noAutofit/>
          </a:bodyPr>
          <a:lstStyle>
            <a:lvl1pPr>
              <a:defRPr sz="2000" b="1">
                <a:solidFill>
                  <a:schemeClr val="bg1"/>
                </a:solidFill>
                <a:latin typeface="+mn-lt"/>
              </a:defRPr>
            </a:lvl1pPr>
          </a:lstStyle>
          <a:p>
            <a:r>
              <a:rPr lang="it-IT" dirty="0"/>
              <a:t>Fare clic per modificare lo stile del titolo dello schema</a:t>
            </a:r>
            <a:endParaRPr lang="en-US" dirty="0"/>
          </a:p>
        </p:txBody>
      </p:sp>
      <p:sp>
        <p:nvSpPr>
          <p:cNvPr id="5" name="Segnaposto immagine 4"/>
          <p:cNvSpPr>
            <a:spLocks noGrp="1"/>
          </p:cNvSpPr>
          <p:nvPr>
            <p:ph type="pic" sz="quarter" idx="14"/>
          </p:nvPr>
        </p:nvSpPr>
        <p:spPr>
          <a:xfrm>
            <a:off x="6847200" y="468000"/>
            <a:ext cx="2296800" cy="4359600"/>
          </a:xfrm>
          <a:prstGeom prst="rect">
            <a:avLst/>
          </a:prstGeom>
        </p:spPr>
        <p:txBody>
          <a:bodyPr/>
          <a:lstStyle/>
          <a:p>
            <a:endParaRPr lang="it-IT"/>
          </a:p>
        </p:txBody>
      </p:sp>
    </p:spTree>
    <p:extLst>
      <p:ext uri="{BB962C8B-B14F-4D97-AF65-F5344CB8AC3E}">
        <p14:creationId xmlns:p14="http://schemas.microsoft.com/office/powerpoint/2010/main" val="410981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magine">
    <p:spTree>
      <p:nvGrpSpPr>
        <p:cNvPr id="1" name=""/>
        <p:cNvGrpSpPr/>
        <p:nvPr/>
      </p:nvGrpSpPr>
      <p:grpSpPr>
        <a:xfrm>
          <a:off x="0" y="0"/>
          <a:ext cx="0" cy="0"/>
          <a:chOff x="0" y="0"/>
          <a:chExt cx="0" cy="0"/>
        </a:xfrm>
      </p:grpSpPr>
      <p:pic>
        <p:nvPicPr>
          <p:cNvPr id="4" name="Immagine 3" descr="Unica_16_9-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1975" cy="5143500"/>
          </a:xfrm>
          <a:prstGeom prst="rect">
            <a:avLst/>
          </a:prstGeom>
        </p:spPr>
      </p:pic>
      <p:sp>
        <p:nvSpPr>
          <p:cNvPr id="11" name="Text Placeholder 2">
            <a:extLst>
              <a:ext uri="{FF2B5EF4-FFF2-40B4-BE49-F238E27FC236}">
                <a16:creationId xmlns:a16="http://schemas.microsoft.com/office/drawing/2014/main" id="{477CD518-EF0F-4B5F-9D5C-FF7A0A28103E}"/>
              </a:ext>
            </a:extLst>
          </p:cNvPr>
          <p:cNvSpPr>
            <a:spLocks noGrp="1"/>
          </p:cNvSpPr>
          <p:nvPr>
            <p:ph type="body" idx="1"/>
          </p:nvPr>
        </p:nvSpPr>
        <p:spPr>
          <a:xfrm>
            <a:off x="700088" y="918639"/>
            <a:ext cx="4647600" cy="273843"/>
          </a:xfrm>
          <a:prstGeom prst="rect">
            <a:avLst/>
          </a:prstGeom>
        </p:spPr>
        <p:txBody>
          <a:bodyPr anchor="ctr">
            <a:noAutofit/>
          </a:bodyPr>
          <a:lstStyle>
            <a:lvl1pPr marL="0" indent="0" algn="l">
              <a:buNone/>
              <a:defRPr lang="it-IT" sz="1400" b="1" kern="1200" dirty="0">
                <a:solidFill>
                  <a:srgbClr val="325591"/>
                </a:solidFill>
                <a:latin typeface="+mn-lt"/>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dirty="0"/>
              <a:t>Modifica gli stili del testo dello schema</a:t>
            </a:r>
          </a:p>
        </p:txBody>
      </p:sp>
      <p:sp>
        <p:nvSpPr>
          <p:cNvPr id="12" name="Segnaposto testo 8">
            <a:extLst>
              <a:ext uri="{FF2B5EF4-FFF2-40B4-BE49-F238E27FC236}">
                <a16:creationId xmlns:a16="http://schemas.microsoft.com/office/drawing/2014/main" id="{C23A30CD-5A95-4485-BE1D-AA8BEF1A4E2D}"/>
              </a:ext>
            </a:extLst>
          </p:cNvPr>
          <p:cNvSpPr>
            <a:spLocks noGrp="1"/>
          </p:cNvSpPr>
          <p:nvPr>
            <p:ph type="body" sz="quarter" idx="13"/>
          </p:nvPr>
        </p:nvSpPr>
        <p:spPr>
          <a:xfrm>
            <a:off x="700087" y="1278977"/>
            <a:ext cx="7693200" cy="3402989"/>
          </a:xfrm>
          <a:prstGeom prst="rect">
            <a:avLst/>
          </a:prstGeom>
        </p:spPr>
        <p:txBody>
          <a:bodyPr>
            <a:noAutofit/>
          </a:bodyPr>
          <a:lstStyle>
            <a:lvl1pPr marL="0" indent="0">
              <a:lnSpc>
                <a:spcPct val="100000"/>
              </a:lnSpc>
              <a:buFontTx/>
              <a:buNone/>
              <a:defRPr sz="1400">
                <a:solidFill>
                  <a:srgbClr val="0F3250"/>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dirty="0"/>
              <a:t>Modifica gli stili del testo dello schema</a:t>
            </a:r>
          </a:p>
        </p:txBody>
      </p:sp>
      <p:sp>
        <p:nvSpPr>
          <p:cNvPr id="21" name="Slide Number Placeholder 6">
            <a:extLst>
              <a:ext uri="{FF2B5EF4-FFF2-40B4-BE49-F238E27FC236}">
                <a16:creationId xmlns:a16="http://schemas.microsoft.com/office/drawing/2014/main" id="{F74AF1BB-F47A-4202-A0A8-4B6C1BE568A9}"/>
              </a:ext>
            </a:extLst>
          </p:cNvPr>
          <p:cNvSpPr>
            <a:spLocks noGrp="1"/>
          </p:cNvSpPr>
          <p:nvPr>
            <p:ph type="sldNum" sz="quarter" idx="12"/>
          </p:nvPr>
        </p:nvSpPr>
        <p:spPr>
          <a:xfrm>
            <a:off x="8474392" y="226849"/>
            <a:ext cx="452438" cy="273843"/>
          </a:xfrm>
          <a:prstGeom prst="rect">
            <a:avLst/>
          </a:prstGeom>
        </p:spPr>
        <p:txBody>
          <a:bodyPr anchor="ctr"/>
          <a:lstStyle>
            <a:lvl1pPr algn="r">
              <a:defRPr sz="800">
                <a:solidFill>
                  <a:schemeClr val="bg1"/>
                </a:solidFill>
                <a:latin typeface="+mn-lt"/>
              </a:defRPr>
            </a:lvl1pPr>
          </a:lstStyle>
          <a:p>
            <a:fld id="{7998DEE5-5424-45CB-8336-3215AFBD0173}" type="slidenum">
              <a:rPr lang="it-IT" smtClean="0"/>
              <a:pPr/>
              <a:t>‹#›</a:t>
            </a:fld>
            <a:endParaRPr lang="it-IT" dirty="0"/>
          </a:p>
        </p:txBody>
      </p:sp>
      <p:sp>
        <p:nvSpPr>
          <p:cNvPr id="2" name="Title 1"/>
          <p:cNvSpPr>
            <a:spLocks noGrp="1"/>
          </p:cNvSpPr>
          <p:nvPr>
            <p:ph type="title"/>
          </p:nvPr>
        </p:nvSpPr>
        <p:spPr>
          <a:xfrm>
            <a:off x="691200" y="147463"/>
            <a:ext cx="7725600" cy="352474"/>
          </a:xfrm>
          <a:prstGeom prst="rect">
            <a:avLst/>
          </a:prstGeom>
        </p:spPr>
        <p:txBody>
          <a:bodyPr anchor="ctr">
            <a:noAutofit/>
          </a:bodyPr>
          <a:lstStyle>
            <a:lvl1pPr>
              <a:defRPr sz="2000" b="1">
                <a:solidFill>
                  <a:schemeClr val="bg1"/>
                </a:solidFill>
                <a:latin typeface="+mn-lt"/>
              </a:defRPr>
            </a:lvl1pPr>
          </a:lstStyle>
          <a:p>
            <a:r>
              <a:rPr lang="it-IT" dirty="0"/>
              <a:t>Fare clic per modificare lo stile del titolo dello schema</a:t>
            </a:r>
            <a:endParaRPr lang="en-US" dirty="0"/>
          </a:p>
        </p:txBody>
      </p:sp>
      <p:sp>
        <p:nvSpPr>
          <p:cNvPr id="5" name="Segnaposto immagine 4"/>
          <p:cNvSpPr>
            <a:spLocks noGrp="1"/>
          </p:cNvSpPr>
          <p:nvPr>
            <p:ph type="pic" sz="quarter" idx="14"/>
          </p:nvPr>
        </p:nvSpPr>
        <p:spPr>
          <a:xfrm>
            <a:off x="0" y="468000"/>
            <a:ext cx="9142413" cy="4359600"/>
          </a:xfrm>
          <a:prstGeom prst="rect">
            <a:avLst/>
          </a:prstGeom>
        </p:spPr>
        <p:txBody>
          <a:bodyPr/>
          <a:lstStyle/>
          <a:p>
            <a:endParaRPr lang="it-IT"/>
          </a:p>
        </p:txBody>
      </p:sp>
    </p:spTree>
    <p:extLst>
      <p:ext uri="{BB962C8B-B14F-4D97-AF65-F5344CB8AC3E}">
        <p14:creationId xmlns:p14="http://schemas.microsoft.com/office/powerpoint/2010/main" val="3997370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815358"/>
      </p:ext>
    </p:extLst>
  </p:cSld>
  <p:clrMap bg1="lt1" tx1="dk1" bg2="lt2" tx2="dk2" accent1="accent1" accent2="accent2" accent3="accent3" accent4="accent4" accent5="accent5" accent6="accent6" hlink="hlink" folHlink="folHlink"/>
  <p:sldLayoutIdLst>
    <p:sldLayoutId id="2147483671" r:id="rId1"/>
    <p:sldLayoutId id="2147483699" r:id="rId2"/>
    <p:sldLayoutId id="2147483694" r:id="rId3"/>
    <p:sldLayoutId id="2147483672" r:id="rId4"/>
    <p:sldLayoutId id="2147483673" r:id="rId5"/>
    <p:sldLayoutId id="2147483674" r:id="rId6"/>
    <p:sldLayoutId id="2147483684" r:id="rId7"/>
    <p:sldLayoutId id="2147483682" r:id="rId8"/>
    <p:sldLayoutId id="2147483687" r:id="rId9"/>
    <p:sldLayoutId id="2147483686" r:id="rId10"/>
    <p:sldLayoutId id="2147483698" r:id="rId11"/>
    <p:sldLayoutId id="2147483681" r:id="rId12"/>
    <p:sldLayoutId id="2147483683" r:id="rId13"/>
    <p:sldLayoutId id="2147483700" r:id="rId14"/>
    <p:sldLayoutId id="2147483701" r:id="rId15"/>
    <p:sldLayoutId id="2147483703" r:id="rId16"/>
    <p:sldLayoutId id="2147483705" r:id="rId17"/>
    <p:sldLayoutId id="2147483706"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147.emf"/></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chart" Target="../charts/char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21.xml"/><Relationship Id="rId5" Type="http://schemas.openxmlformats.org/officeDocument/2006/relationships/image" Target="../media/image123.png"/><Relationship Id="rId4" Type="http://schemas.openxmlformats.org/officeDocument/2006/relationships/image" Target="../media/image148.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tackoverflow.com/questions/tagged/python" TargetMode="Externa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26.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125.png"/><Relationship Id="rId5" Type="http://schemas.openxmlformats.org/officeDocument/2006/relationships/notesSlide" Target="../notesSlides/notesSlide23.xml"/><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notesSlide" Target="../notesSlides/notesSlide24.xml"/><Relationship Id="rId7" Type="http://schemas.openxmlformats.org/officeDocument/2006/relationships/image" Target="../media/image130.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jpg"/><Relationship Id="rId9"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9.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9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slideLayout" Target="../slideLayouts/slideLayout15.xml"/><Relationship Id="rId1" Type="http://schemas.openxmlformats.org/officeDocument/2006/relationships/tags" Target="../tags/tag1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6.xml.rels><?xml version="1.0" encoding="UTF-8" standalone="yes"?>
<Relationships xmlns="http://schemas.openxmlformats.org/package/2006/relationships"><Relationship Id="rId8" Type="http://schemas.openxmlformats.org/officeDocument/2006/relationships/hyperlink" Target="https://icons8.it/" TargetMode="External"/><Relationship Id="rId3" Type="http://schemas.openxmlformats.org/officeDocument/2006/relationships/image" Target="../media/image136.png"/><Relationship Id="rId7" Type="http://schemas.openxmlformats.org/officeDocument/2006/relationships/image" Target="../media/image143.png"/><Relationship Id="rId2" Type="http://schemas.openxmlformats.org/officeDocument/2006/relationships/slideLayout" Target="../slideLayouts/slideLayout15.xml"/><Relationship Id="rId1" Type="http://schemas.openxmlformats.org/officeDocument/2006/relationships/tags" Target="../tags/tag14.xml"/><Relationship Id="rId6" Type="http://schemas.openxmlformats.org/officeDocument/2006/relationships/image" Target="../media/image137.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hyperlink" Target="https://www.pexels.com/it-it"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144.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145.e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1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E4071DA-449C-4B1B-9C3C-EFA8CF4041C4}"/>
              </a:ext>
            </a:extLst>
          </p:cNvPr>
          <p:cNvSpPr>
            <a:spLocks noGrp="1"/>
          </p:cNvSpPr>
          <p:nvPr>
            <p:ph type="ctrTitle"/>
          </p:nvPr>
        </p:nvSpPr>
        <p:spPr/>
        <p:txBody>
          <a:bodyPr/>
          <a:lstStyle/>
          <a:p>
            <a:r>
              <a:rPr lang="it-IT" dirty="0"/>
              <a:t>CORSO PYTHON</a:t>
            </a:r>
          </a:p>
        </p:txBody>
      </p:sp>
      <p:sp>
        <p:nvSpPr>
          <p:cNvPr id="5" name="Sottotitolo 4">
            <a:extLst>
              <a:ext uri="{FF2B5EF4-FFF2-40B4-BE49-F238E27FC236}">
                <a16:creationId xmlns:a16="http://schemas.microsoft.com/office/drawing/2014/main" id="{8FFFAF6B-7943-487E-B1C7-0DB472AA898D}"/>
              </a:ext>
            </a:extLst>
          </p:cNvPr>
          <p:cNvSpPr>
            <a:spLocks noGrp="1"/>
          </p:cNvSpPr>
          <p:nvPr>
            <p:ph type="subTitle" idx="1"/>
          </p:nvPr>
        </p:nvSpPr>
        <p:spPr/>
        <p:txBody>
          <a:bodyPr/>
          <a:lstStyle/>
          <a:p>
            <a:r>
              <a:rPr lang="it-IT" dirty="0"/>
              <a:t>Python Base – lesson 1</a:t>
            </a:r>
          </a:p>
        </p:txBody>
      </p:sp>
    </p:spTree>
    <p:custDataLst>
      <p:tags r:id="rId1"/>
    </p:custDataLst>
    <p:extLst>
      <p:ext uri="{BB962C8B-B14F-4D97-AF65-F5344CB8AC3E}">
        <p14:creationId xmlns:p14="http://schemas.microsoft.com/office/powerpoint/2010/main" val="155140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3427000" y="2062369"/>
            <a:ext cx="2538032" cy="369332"/>
          </a:xfrm>
          <a:prstGeom prst="rect">
            <a:avLst/>
          </a:prstGeom>
        </p:spPr>
        <p:txBody>
          <a:bodyPr wrap="square">
            <a:spAutoFit/>
          </a:bodyPr>
          <a:lstStyle/>
          <a:p>
            <a:pPr algn="ctr"/>
            <a:r>
              <a:rPr lang="it-IT" b="1" dirty="0"/>
              <a:t>APRIAMO JUPYTER</a:t>
            </a:r>
          </a:p>
        </p:txBody>
      </p:sp>
      <p:sp>
        <p:nvSpPr>
          <p:cNvPr id="2" name="Arrow: Right 1">
            <a:extLst>
              <a:ext uri="{FF2B5EF4-FFF2-40B4-BE49-F238E27FC236}">
                <a16:creationId xmlns:a16="http://schemas.microsoft.com/office/drawing/2014/main" id="{DAD17929-48B5-4147-8B73-1FDFEFB86905}"/>
              </a:ext>
            </a:extLst>
          </p:cNvPr>
          <p:cNvSpPr/>
          <p:nvPr/>
        </p:nvSpPr>
        <p:spPr>
          <a:xfrm>
            <a:off x="2621756" y="2008420"/>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3" name="Title 2">
            <a:extLst>
              <a:ext uri="{FF2B5EF4-FFF2-40B4-BE49-F238E27FC236}">
                <a16:creationId xmlns:a16="http://schemas.microsoft.com/office/drawing/2014/main" id="{CC945038-FE0A-88C8-3209-921F1930F506}"/>
              </a:ext>
            </a:extLst>
          </p:cNvPr>
          <p:cNvSpPr>
            <a:spLocks noGrp="1"/>
          </p:cNvSpPr>
          <p:nvPr>
            <p:ph type="title"/>
          </p:nvPr>
        </p:nvSpPr>
        <p:spPr/>
        <p:txBody>
          <a:bodyPr/>
          <a:lstStyle/>
          <a:p>
            <a:r>
              <a:rPr lang="en-AU" dirty="0">
                <a:solidFill>
                  <a:schemeClr val="bg1"/>
                </a:solidFill>
              </a:rPr>
              <a:t>In </a:t>
            </a:r>
            <a:r>
              <a:rPr lang="en-AU" dirty="0" err="1">
                <a:solidFill>
                  <a:schemeClr val="bg1"/>
                </a:solidFill>
              </a:rPr>
              <a:t>pratica</a:t>
            </a:r>
            <a:r>
              <a:rPr lang="en-AU" dirty="0">
                <a:solidFill>
                  <a:schemeClr val="bg1"/>
                </a:solidFill>
              </a:rPr>
              <a:t>…</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128900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endParaRPr lang="it-IT"/>
          </a:p>
        </p:txBody>
      </p:sp>
      <p:pic>
        <p:nvPicPr>
          <p:cNvPr id="2" name="Immagine 1"/>
          <p:cNvPicPr>
            <a:picLocks noChangeAspect="1"/>
          </p:cNvPicPr>
          <p:nvPr/>
        </p:nvPicPr>
        <p:blipFill rotWithShape="1">
          <a:blip r:embed="rId4"/>
          <a:srcRect l="11704" t="20545" r="13876" b="9792"/>
          <a:stretch/>
        </p:blipFill>
        <p:spPr>
          <a:xfrm>
            <a:off x="755374" y="657765"/>
            <a:ext cx="7426517" cy="3900400"/>
          </a:xfrm>
          <a:prstGeom prst="rect">
            <a:avLst/>
          </a:prstGeom>
        </p:spPr>
      </p:pic>
    </p:spTree>
    <p:custDataLst>
      <p:tags r:id="rId1"/>
    </p:custDataLst>
    <p:extLst>
      <p:ext uri="{BB962C8B-B14F-4D97-AF65-F5344CB8AC3E}">
        <p14:creationId xmlns:p14="http://schemas.microsoft.com/office/powerpoint/2010/main" val="30203966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olo 17">
            <a:extLst>
              <a:ext uri="{FF2B5EF4-FFF2-40B4-BE49-F238E27FC236}">
                <a16:creationId xmlns:a16="http://schemas.microsoft.com/office/drawing/2014/main" id="{37170A2E-567E-43A0-A3C4-667269086054}"/>
              </a:ext>
            </a:extLst>
          </p:cNvPr>
          <p:cNvSpPr>
            <a:spLocks noGrp="1"/>
          </p:cNvSpPr>
          <p:nvPr>
            <p:ph type="title"/>
          </p:nvPr>
        </p:nvSpPr>
        <p:spPr/>
        <p:txBody>
          <a:bodyPr/>
          <a:lstStyle/>
          <a:p>
            <a:r>
              <a:rPr lang="it-IT" dirty="0"/>
              <a:t>Titolo slide</a:t>
            </a:r>
          </a:p>
        </p:txBody>
      </p:sp>
      <p:sp>
        <p:nvSpPr>
          <p:cNvPr id="20" name="Segnaposto testo 19">
            <a:extLst>
              <a:ext uri="{FF2B5EF4-FFF2-40B4-BE49-F238E27FC236}">
                <a16:creationId xmlns:a16="http://schemas.microsoft.com/office/drawing/2014/main" id="{69368414-7CA8-4E0C-8870-9DCFF1CC06A2}"/>
              </a:ext>
            </a:extLst>
          </p:cNvPr>
          <p:cNvSpPr>
            <a:spLocks noGrp="1"/>
          </p:cNvSpPr>
          <p:nvPr>
            <p:ph type="body" idx="1"/>
          </p:nvPr>
        </p:nvSpPr>
        <p:spPr/>
        <p:txBody>
          <a:bodyPr/>
          <a:lstStyle/>
          <a:p>
            <a:r>
              <a:rPr lang="da-DK" dirty="0" err="1">
                <a:solidFill>
                  <a:srgbClr val="325591"/>
                </a:solidFill>
              </a:rPr>
              <a:t>Lorem</a:t>
            </a:r>
            <a:r>
              <a:rPr lang="da-DK" dirty="0">
                <a:solidFill>
                  <a:srgbClr val="325591"/>
                </a:solidFill>
              </a:rPr>
              <a:t> </a:t>
            </a:r>
            <a:r>
              <a:rPr lang="da-DK" dirty="0" err="1">
                <a:solidFill>
                  <a:srgbClr val="325591"/>
                </a:solidFill>
              </a:rPr>
              <a:t>ipsum</a:t>
            </a:r>
            <a:r>
              <a:rPr lang="da-DK" dirty="0">
                <a:solidFill>
                  <a:srgbClr val="325591"/>
                </a:solidFill>
              </a:rPr>
              <a:t> </a:t>
            </a:r>
            <a:r>
              <a:rPr lang="da-DK" dirty="0" err="1">
                <a:solidFill>
                  <a:srgbClr val="325591"/>
                </a:solidFill>
              </a:rPr>
              <a:t>dolor</a:t>
            </a:r>
            <a:r>
              <a:rPr lang="da-DK" dirty="0">
                <a:solidFill>
                  <a:srgbClr val="325591"/>
                </a:solidFill>
              </a:rPr>
              <a:t> sit </a:t>
            </a:r>
            <a:r>
              <a:rPr lang="da-DK" dirty="0" err="1">
                <a:solidFill>
                  <a:srgbClr val="325591"/>
                </a:solidFill>
              </a:rPr>
              <a:t>amet</a:t>
            </a:r>
            <a:r>
              <a:rPr lang="da-DK" dirty="0">
                <a:solidFill>
                  <a:srgbClr val="325591"/>
                </a:solidFill>
              </a:rPr>
              <a:t>.</a:t>
            </a:r>
            <a:endParaRPr lang="it-IT" dirty="0">
              <a:solidFill>
                <a:srgbClr val="325591"/>
              </a:solidFill>
            </a:endParaRPr>
          </a:p>
        </p:txBody>
      </p:sp>
      <p:sp>
        <p:nvSpPr>
          <p:cNvPr id="22" name="Segnaposto testo 21">
            <a:extLst>
              <a:ext uri="{FF2B5EF4-FFF2-40B4-BE49-F238E27FC236}">
                <a16:creationId xmlns:a16="http://schemas.microsoft.com/office/drawing/2014/main" id="{CF26CECC-5B6D-43B4-9BBE-DA7F901E9AFD}"/>
              </a:ext>
            </a:extLst>
          </p:cNvPr>
          <p:cNvSpPr>
            <a:spLocks noGrp="1"/>
          </p:cNvSpPr>
          <p:nvPr>
            <p:ph type="body" sz="quarter" idx="13"/>
          </p:nvPr>
        </p:nvSpPr>
        <p:spPr>
          <a:xfrm>
            <a:off x="700089" y="1278977"/>
            <a:ext cx="5116513" cy="3402989"/>
          </a:xfrm>
        </p:spPr>
        <p:txBody>
          <a:bodyPr/>
          <a:lstStyle/>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magna </a:t>
            </a:r>
            <a:r>
              <a:rPr lang="it-IT" dirty="0" err="1"/>
              <a:t>aliquam</a:t>
            </a:r>
            <a:r>
              <a:rPr lang="it-IT" dirty="0"/>
              <a:t> </a:t>
            </a:r>
            <a:r>
              <a:rPr lang="it-IT" dirty="0" err="1"/>
              <a:t>erat</a:t>
            </a:r>
            <a:r>
              <a:rPr lang="it-IT" dirty="0"/>
              <a:t> </a:t>
            </a:r>
            <a:r>
              <a:rPr lang="it-IT" dirty="0" err="1"/>
              <a:t>volutpat</a:t>
            </a:r>
            <a:r>
              <a:rPr lang="it-IT" dirty="0"/>
              <a:t>.</a:t>
            </a:r>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a:t>
            </a:r>
          </a:p>
        </p:txBody>
      </p:sp>
      <p:sp>
        <p:nvSpPr>
          <p:cNvPr id="28" name="Segnaposto testo 27">
            <a:extLst>
              <a:ext uri="{FF2B5EF4-FFF2-40B4-BE49-F238E27FC236}">
                <a16:creationId xmlns:a16="http://schemas.microsoft.com/office/drawing/2014/main" id="{022C3C90-BBF2-489E-B3AE-5FBBFA4E2088}"/>
              </a:ext>
            </a:extLst>
          </p:cNvPr>
          <p:cNvSpPr>
            <a:spLocks noGrp="1"/>
          </p:cNvSpPr>
          <p:nvPr>
            <p:ph type="body" sz="quarter" idx="15"/>
          </p:nvPr>
        </p:nvSpPr>
        <p:spPr/>
        <p:txBody>
          <a:bodyPr/>
          <a:lstStyle/>
          <a:p>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p:txBody>
      </p:sp>
      <p:sp>
        <p:nvSpPr>
          <p:cNvPr id="25" name="Segnaposto numero diapositiva 24">
            <a:extLst>
              <a:ext uri="{FF2B5EF4-FFF2-40B4-BE49-F238E27FC236}">
                <a16:creationId xmlns:a16="http://schemas.microsoft.com/office/drawing/2014/main" id="{03148390-95C8-4E1F-99A4-2CE0CFB9F176}"/>
              </a:ext>
            </a:extLst>
          </p:cNvPr>
          <p:cNvSpPr>
            <a:spLocks noGrp="1"/>
          </p:cNvSpPr>
          <p:nvPr>
            <p:ph type="sldNum" sz="quarter" idx="12"/>
          </p:nvPr>
        </p:nvSpPr>
        <p:spPr/>
        <p:txBody>
          <a:bodyPr/>
          <a:lstStyle/>
          <a:p>
            <a:fld id="{7998DEE5-5424-45CB-8336-3215AFBD0173}" type="slidenum">
              <a:rPr lang="it-IT" smtClean="0"/>
              <a:pPr/>
              <a:t>101</a:t>
            </a:fld>
            <a:endParaRPr lang="it-IT" dirty="0"/>
          </a:p>
        </p:txBody>
      </p:sp>
      <p:graphicFrame>
        <p:nvGraphicFramePr>
          <p:cNvPr id="13" name="Segnaposto contenuto 10">
            <a:extLst>
              <a:ext uri="{FF2B5EF4-FFF2-40B4-BE49-F238E27FC236}">
                <a16:creationId xmlns:a16="http://schemas.microsoft.com/office/drawing/2014/main" id="{DC203EED-C587-4B5D-92B9-53230483142C}"/>
              </a:ext>
            </a:extLst>
          </p:cNvPr>
          <p:cNvGraphicFramePr>
            <a:graphicFrameLocks noGrp="1"/>
          </p:cNvGraphicFramePr>
          <p:nvPr>
            <p:ph sz="half" idx="2"/>
          </p:nvPr>
        </p:nvGraphicFramePr>
        <p:xfrm>
          <a:off x="5587291" y="1293195"/>
          <a:ext cx="2930517" cy="2979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Segnaposto contenuto 10">
            <a:extLst>
              <a:ext uri="{FF2B5EF4-FFF2-40B4-BE49-F238E27FC236}">
                <a16:creationId xmlns:a16="http://schemas.microsoft.com/office/drawing/2014/main" id="{DC203EED-C587-4B5D-92B9-53230483142C}"/>
              </a:ext>
            </a:extLst>
          </p:cNvPr>
          <p:cNvGraphicFramePr>
            <a:graphicFrameLocks/>
          </p:cNvGraphicFramePr>
          <p:nvPr/>
        </p:nvGraphicFramePr>
        <p:xfrm>
          <a:off x="5604933" y="1255193"/>
          <a:ext cx="2929468" cy="297822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849613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olo 17">
            <a:extLst>
              <a:ext uri="{FF2B5EF4-FFF2-40B4-BE49-F238E27FC236}">
                <a16:creationId xmlns:a16="http://schemas.microsoft.com/office/drawing/2014/main" id="{37170A2E-567E-43A0-A3C4-667269086054}"/>
              </a:ext>
            </a:extLst>
          </p:cNvPr>
          <p:cNvSpPr>
            <a:spLocks noGrp="1"/>
          </p:cNvSpPr>
          <p:nvPr>
            <p:ph type="title"/>
          </p:nvPr>
        </p:nvSpPr>
        <p:spPr/>
        <p:txBody>
          <a:bodyPr/>
          <a:lstStyle/>
          <a:p>
            <a:r>
              <a:rPr lang="it-IT" dirty="0"/>
              <a:t>Titolo slide</a:t>
            </a:r>
          </a:p>
        </p:txBody>
      </p:sp>
      <p:sp>
        <p:nvSpPr>
          <p:cNvPr id="22" name="Segnaposto testo 21">
            <a:extLst>
              <a:ext uri="{FF2B5EF4-FFF2-40B4-BE49-F238E27FC236}">
                <a16:creationId xmlns:a16="http://schemas.microsoft.com/office/drawing/2014/main" id="{CF26CECC-5B6D-43B4-9BBE-DA7F901E9AFD}"/>
              </a:ext>
            </a:extLst>
          </p:cNvPr>
          <p:cNvSpPr>
            <a:spLocks noGrp="1"/>
          </p:cNvSpPr>
          <p:nvPr>
            <p:ph type="body" sz="quarter" idx="13"/>
          </p:nvPr>
        </p:nvSpPr>
        <p:spPr>
          <a:xfrm>
            <a:off x="700088" y="1278977"/>
            <a:ext cx="4989512" cy="3402989"/>
          </a:xfrm>
        </p:spPr>
        <p:txBody>
          <a:bodyPr/>
          <a:lstStyle/>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magna </a:t>
            </a:r>
            <a:r>
              <a:rPr lang="it-IT" dirty="0" err="1"/>
              <a:t>aliquam</a:t>
            </a:r>
            <a:r>
              <a:rPr lang="it-IT" dirty="0"/>
              <a:t> </a:t>
            </a:r>
            <a:r>
              <a:rPr lang="it-IT" dirty="0" err="1"/>
              <a:t>erat</a:t>
            </a:r>
            <a:r>
              <a:rPr lang="it-IT" dirty="0"/>
              <a:t> </a:t>
            </a:r>
            <a:r>
              <a:rPr lang="it-IT" dirty="0" err="1"/>
              <a:t>volutpat</a:t>
            </a:r>
            <a:r>
              <a:rPr lang="it-IT" dirty="0"/>
              <a:t>.</a:t>
            </a:r>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a:t>
            </a:r>
          </a:p>
        </p:txBody>
      </p:sp>
      <p:sp>
        <p:nvSpPr>
          <p:cNvPr id="28" name="Segnaposto testo 27">
            <a:extLst>
              <a:ext uri="{FF2B5EF4-FFF2-40B4-BE49-F238E27FC236}">
                <a16:creationId xmlns:a16="http://schemas.microsoft.com/office/drawing/2014/main" id="{022C3C90-BBF2-489E-B3AE-5FBBFA4E2088}"/>
              </a:ext>
            </a:extLst>
          </p:cNvPr>
          <p:cNvSpPr>
            <a:spLocks noGrp="1"/>
          </p:cNvSpPr>
          <p:nvPr>
            <p:ph type="body" sz="quarter" idx="15"/>
          </p:nvPr>
        </p:nvSpPr>
        <p:spPr/>
        <p:txBody>
          <a:bodyPr/>
          <a:lstStyle/>
          <a:p>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p:txBody>
      </p:sp>
      <p:sp>
        <p:nvSpPr>
          <p:cNvPr id="25" name="Segnaposto numero diapositiva 24">
            <a:extLst>
              <a:ext uri="{FF2B5EF4-FFF2-40B4-BE49-F238E27FC236}">
                <a16:creationId xmlns:a16="http://schemas.microsoft.com/office/drawing/2014/main" id="{03148390-95C8-4E1F-99A4-2CE0CFB9F176}"/>
              </a:ext>
            </a:extLst>
          </p:cNvPr>
          <p:cNvSpPr>
            <a:spLocks noGrp="1"/>
          </p:cNvSpPr>
          <p:nvPr>
            <p:ph type="sldNum" sz="quarter" idx="12"/>
          </p:nvPr>
        </p:nvSpPr>
        <p:spPr/>
        <p:txBody>
          <a:bodyPr/>
          <a:lstStyle/>
          <a:p>
            <a:fld id="{7998DEE5-5424-45CB-8336-3215AFBD0173}" type="slidenum">
              <a:rPr lang="it-IT" smtClean="0"/>
              <a:pPr/>
              <a:t>102</a:t>
            </a:fld>
            <a:endParaRPr lang="it-IT" dirty="0"/>
          </a:p>
        </p:txBody>
      </p:sp>
      <p:sp>
        <p:nvSpPr>
          <p:cNvPr id="2" name="Segnaposto contenuto 1">
            <a:extLst>
              <a:ext uri="{FF2B5EF4-FFF2-40B4-BE49-F238E27FC236}">
                <a16:creationId xmlns:a16="http://schemas.microsoft.com/office/drawing/2014/main" id="{7C2C279A-7C27-48F6-8655-57DBBF04B40F}"/>
              </a:ext>
            </a:extLst>
          </p:cNvPr>
          <p:cNvSpPr>
            <a:spLocks noGrp="1"/>
          </p:cNvSpPr>
          <p:nvPr>
            <p:ph sz="half" idx="2"/>
          </p:nvPr>
        </p:nvSpPr>
        <p:spPr/>
        <p:txBody>
          <a:bodyPr/>
          <a:lstStyle/>
          <a:p>
            <a:endParaRPr lang="it-IT"/>
          </a:p>
        </p:txBody>
      </p:sp>
      <p:sp>
        <p:nvSpPr>
          <p:cNvPr id="11" name="Segnaposto testo 19">
            <a:extLst>
              <a:ext uri="{FF2B5EF4-FFF2-40B4-BE49-F238E27FC236}">
                <a16:creationId xmlns:a16="http://schemas.microsoft.com/office/drawing/2014/main" id="{69368414-7CA8-4E0C-8870-9DCFF1CC06A2}"/>
              </a:ext>
            </a:extLst>
          </p:cNvPr>
          <p:cNvSpPr>
            <a:spLocks noGrp="1"/>
          </p:cNvSpPr>
          <p:nvPr>
            <p:ph type="body" idx="1"/>
          </p:nvPr>
        </p:nvSpPr>
        <p:spPr>
          <a:xfrm>
            <a:off x="700088" y="918639"/>
            <a:ext cx="4648660" cy="273843"/>
          </a:xfrm>
        </p:spPr>
        <p:txBody>
          <a:bodyPr/>
          <a:lstStyle/>
          <a:p>
            <a:r>
              <a:rPr lang="da-DK" dirty="0" err="1">
                <a:solidFill>
                  <a:srgbClr val="325591"/>
                </a:solidFill>
              </a:rPr>
              <a:t>Lorem</a:t>
            </a:r>
            <a:r>
              <a:rPr lang="da-DK" dirty="0">
                <a:solidFill>
                  <a:srgbClr val="325591"/>
                </a:solidFill>
              </a:rPr>
              <a:t> </a:t>
            </a:r>
            <a:r>
              <a:rPr lang="da-DK" dirty="0" err="1">
                <a:solidFill>
                  <a:srgbClr val="325591"/>
                </a:solidFill>
              </a:rPr>
              <a:t>ipsum</a:t>
            </a:r>
            <a:r>
              <a:rPr lang="da-DK" dirty="0">
                <a:solidFill>
                  <a:srgbClr val="325591"/>
                </a:solidFill>
              </a:rPr>
              <a:t> </a:t>
            </a:r>
            <a:r>
              <a:rPr lang="da-DK" dirty="0" err="1">
                <a:solidFill>
                  <a:srgbClr val="325591"/>
                </a:solidFill>
              </a:rPr>
              <a:t>dolor</a:t>
            </a:r>
            <a:r>
              <a:rPr lang="da-DK" dirty="0">
                <a:solidFill>
                  <a:srgbClr val="325591"/>
                </a:solidFill>
              </a:rPr>
              <a:t> sit </a:t>
            </a:r>
            <a:r>
              <a:rPr lang="da-DK" dirty="0" err="1">
                <a:solidFill>
                  <a:srgbClr val="325591"/>
                </a:solidFill>
              </a:rPr>
              <a:t>amet</a:t>
            </a:r>
            <a:r>
              <a:rPr lang="da-DK" dirty="0">
                <a:solidFill>
                  <a:srgbClr val="325591"/>
                </a:solidFill>
              </a:rPr>
              <a:t>.</a:t>
            </a:r>
            <a:endParaRPr lang="it-IT" dirty="0">
              <a:solidFill>
                <a:srgbClr val="325591"/>
              </a:solidFill>
            </a:endParaRPr>
          </a:p>
        </p:txBody>
      </p:sp>
    </p:spTree>
    <p:custDataLst>
      <p:tags r:id="rId1"/>
    </p:custDataLst>
    <p:extLst>
      <p:ext uri="{BB962C8B-B14F-4D97-AF65-F5344CB8AC3E}">
        <p14:creationId xmlns:p14="http://schemas.microsoft.com/office/powerpoint/2010/main" val="532447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0676EA0C-E091-463B-A576-D20433355F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890" t="9128" b="6259"/>
          <a:stretch/>
        </p:blipFill>
        <p:spPr>
          <a:xfrm>
            <a:off x="6848474" y="468876"/>
            <a:ext cx="2295526" cy="4354584"/>
          </a:xfrm>
          <a:prstGeom prst="rect">
            <a:avLst/>
          </a:prstGeom>
        </p:spPr>
      </p:pic>
      <p:sp>
        <p:nvSpPr>
          <p:cNvPr id="13" name="Segnaposto testo 19">
            <a:extLst>
              <a:ext uri="{FF2B5EF4-FFF2-40B4-BE49-F238E27FC236}">
                <a16:creationId xmlns:a16="http://schemas.microsoft.com/office/drawing/2014/main" id="{69368414-7CA8-4E0C-8870-9DCFF1CC06A2}"/>
              </a:ext>
            </a:extLst>
          </p:cNvPr>
          <p:cNvSpPr>
            <a:spLocks noGrp="1"/>
          </p:cNvSpPr>
          <p:nvPr>
            <p:ph type="body" idx="1"/>
          </p:nvPr>
        </p:nvSpPr>
        <p:spPr/>
        <p:txBody>
          <a:bodyPr/>
          <a:lstStyle/>
          <a:p>
            <a:r>
              <a:rPr lang="da-DK" dirty="0" err="1">
                <a:solidFill>
                  <a:srgbClr val="325591"/>
                </a:solidFill>
              </a:rPr>
              <a:t>Lorem</a:t>
            </a:r>
            <a:r>
              <a:rPr lang="da-DK" dirty="0">
                <a:solidFill>
                  <a:srgbClr val="325591"/>
                </a:solidFill>
              </a:rPr>
              <a:t> </a:t>
            </a:r>
            <a:r>
              <a:rPr lang="da-DK" dirty="0" err="1">
                <a:solidFill>
                  <a:srgbClr val="325591"/>
                </a:solidFill>
              </a:rPr>
              <a:t>ipsum</a:t>
            </a:r>
            <a:r>
              <a:rPr lang="da-DK" dirty="0">
                <a:solidFill>
                  <a:srgbClr val="325591"/>
                </a:solidFill>
              </a:rPr>
              <a:t> </a:t>
            </a:r>
            <a:r>
              <a:rPr lang="da-DK" dirty="0" err="1">
                <a:solidFill>
                  <a:srgbClr val="325591"/>
                </a:solidFill>
              </a:rPr>
              <a:t>dolor</a:t>
            </a:r>
            <a:r>
              <a:rPr lang="da-DK" dirty="0">
                <a:solidFill>
                  <a:srgbClr val="325591"/>
                </a:solidFill>
              </a:rPr>
              <a:t> sit </a:t>
            </a:r>
            <a:r>
              <a:rPr lang="da-DK" dirty="0" err="1">
                <a:solidFill>
                  <a:srgbClr val="325591"/>
                </a:solidFill>
              </a:rPr>
              <a:t>amet</a:t>
            </a:r>
            <a:r>
              <a:rPr lang="da-DK" dirty="0">
                <a:solidFill>
                  <a:srgbClr val="325591"/>
                </a:solidFill>
              </a:rPr>
              <a:t>.</a:t>
            </a:r>
            <a:endParaRPr lang="it-IT" dirty="0">
              <a:solidFill>
                <a:srgbClr val="325591"/>
              </a:solidFill>
            </a:endParaRPr>
          </a:p>
        </p:txBody>
      </p:sp>
      <p:sp>
        <p:nvSpPr>
          <p:cNvPr id="10" name="Segnaposto testo 9">
            <a:extLst>
              <a:ext uri="{FF2B5EF4-FFF2-40B4-BE49-F238E27FC236}">
                <a16:creationId xmlns:a16="http://schemas.microsoft.com/office/drawing/2014/main" id="{FC0493FC-AAFD-483B-AA9E-442CAE869CC6}"/>
              </a:ext>
            </a:extLst>
          </p:cNvPr>
          <p:cNvSpPr>
            <a:spLocks noGrp="1"/>
          </p:cNvSpPr>
          <p:nvPr>
            <p:ph type="body" sz="quarter" idx="13"/>
          </p:nvPr>
        </p:nvSpPr>
        <p:spPr/>
        <p:txBody>
          <a:bodyPr/>
          <a:lstStyle/>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magna </a:t>
            </a:r>
            <a:r>
              <a:rPr lang="it-IT" dirty="0" err="1"/>
              <a:t>aliquam</a:t>
            </a:r>
            <a:r>
              <a:rPr lang="it-IT" dirty="0"/>
              <a:t> </a:t>
            </a:r>
            <a:r>
              <a:rPr lang="it-IT" dirty="0" err="1"/>
              <a:t>erat</a:t>
            </a:r>
            <a:r>
              <a:rPr lang="it-IT" dirty="0"/>
              <a:t> </a:t>
            </a:r>
            <a:r>
              <a:rPr lang="it-IT" dirty="0" err="1"/>
              <a:t>volutpat</a:t>
            </a:r>
            <a:r>
              <a:rPr lang="it-IT" dirty="0"/>
              <a:t>.</a:t>
            </a:r>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err="1"/>
              <a:t>Consectetuer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diam</a:t>
            </a:r>
            <a:r>
              <a:rPr lang="it-IT" dirty="0"/>
              <a:t> </a:t>
            </a:r>
            <a:r>
              <a:rPr lang="it-IT" dirty="0" err="1"/>
              <a:t>nonummy</a:t>
            </a:r>
            <a:r>
              <a:rPr lang="it-IT" dirty="0"/>
              <a:t> </a:t>
            </a:r>
            <a:r>
              <a:rPr lang="it-IT" dirty="0" err="1"/>
              <a:t>nibh</a:t>
            </a:r>
            <a:r>
              <a:rPr lang="it-IT" dirty="0"/>
              <a:t> </a:t>
            </a:r>
            <a:r>
              <a:rPr lang="it-IT" dirty="0" err="1"/>
              <a:t>euismod</a:t>
            </a:r>
            <a:r>
              <a:rPr lang="it-IT" dirty="0"/>
              <a:t> </a:t>
            </a:r>
            <a:r>
              <a:rPr lang="it-IT" dirty="0" err="1"/>
              <a:t>tincidunt</a:t>
            </a:r>
            <a:r>
              <a:rPr lang="it-IT" dirty="0"/>
              <a:t> ut </a:t>
            </a:r>
            <a:r>
              <a:rPr lang="it-IT" dirty="0" err="1"/>
              <a:t>laoreet</a:t>
            </a:r>
            <a:r>
              <a:rPr lang="it-IT" dirty="0"/>
              <a:t> dolore. 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a:p>
            <a:endParaRPr lang="it-IT" dirty="0"/>
          </a:p>
          <a:p>
            <a:r>
              <a:rPr lang="it-IT" dirty="0"/>
              <a:t>Ut </a:t>
            </a:r>
            <a:r>
              <a:rPr lang="it-IT" dirty="0" err="1"/>
              <a:t>wisi</a:t>
            </a:r>
            <a:r>
              <a:rPr lang="it-IT" dirty="0"/>
              <a:t> </a:t>
            </a:r>
            <a:r>
              <a:rPr lang="it-IT" dirty="0" err="1"/>
              <a:t>enim</a:t>
            </a:r>
            <a:r>
              <a:rPr lang="it-IT" dirty="0"/>
              <a:t> ad </a:t>
            </a:r>
            <a:r>
              <a:rPr lang="it-IT" dirty="0" err="1"/>
              <a:t>minim</a:t>
            </a:r>
            <a:r>
              <a:rPr lang="it-IT" dirty="0"/>
              <a:t> </a:t>
            </a:r>
            <a:r>
              <a:rPr lang="it-IT" dirty="0" err="1"/>
              <a:t>veniam</a:t>
            </a:r>
            <a:r>
              <a:rPr lang="it-IT" dirty="0"/>
              <a:t>, </a:t>
            </a:r>
            <a:r>
              <a:rPr lang="it-IT" dirty="0" err="1"/>
              <a:t>quis</a:t>
            </a:r>
            <a:r>
              <a:rPr lang="it-IT" dirty="0"/>
              <a:t> </a:t>
            </a:r>
            <a:r>
              <a:rPr lang="it-IT" dirty="0" err="1"/>
              <a:t>nostrud</a:t>
            </a:r>
            <a:r>
              <a:rPr lang="it-IT" dirty="0"/>
              <a:t> </a:t>
            </a:r>
            <a:r>
              <a:rPr lang="it-IT" dirty="0" err="1"/>
              <a:t>exerci</a:t>
            </a:r>
            <a:r>
              <a:rPr lang="it-IT" dirty="0"/>
              <a:t> </a:t>
            </a:r>
            <a:r>
              <a:rPr lang="it-IT" dirty="0" err="1"/>
              <a:t>tation</a:t>
            </a:r>
            <a:r>
              <a:rPr lang="it-IT" dirty="0"/>
              <a:t> </a:t>
            </a:r>
            <a:r>
              <a:rPr lang="it-IT" dirty="0" err="1"/>
              <a:t>ullamcorper</a:t>
            </a:r>
            <a:r>
              <a:rPr lang="it-IT" dirty="0"/>
              <a:t> </a:t>
            </a:r>
            <a:r>
              <a:rPr lang="it-IT" dirty="0" err="1"/>
              <a:t>suscipit</a:t>
            </a:r>
            <a:r>
              <a:rPr lang="it-IT" dirty="0"/>
              <a:t> </a:t>
            </a:r>
            <a:r>
              <a:rPr lang="it-IT" dirty="0" err="1"/>
              <a:t>lobortis</a:t>
            </a:r>
            <a:r>
              <a:rPr lang="it-IT" dirty="0"/>
              <a:t> </a:t>
            </a:r>
            <a:r>
              <a:rPr lang="it-IT" dirty="0" err="1"/>
              <a:t>nisl</a:t>
            </a:r>
            <a:r>
              <a:rPr lang="it-IT" dirty="0"/>
              <a:t> ut </a:t>
            </a:r>
            <a:r>
              <a:rPr lang="it-IT" dirty="0" err="1"/>
              <a:t>aliquip</a:t>
            </a:r>
            <a:r>
              <a:rPr lang="it-IT" dirty="0"/>
              <a:t> ex ea </a:t>
            </a:r>
            <a:r>
              <a:rPr lang="it-IT" dirty="0" err="1"/>
              <a:t>commodo</a:t>
            </a:r>
            <a:r>
              <a:rPr lang="it-IT" dirty="0"/>
              <a:t> </a:t>
            </a:r>
            <a:r>
              <a:rPr lang="it-IT" dirty="0" err="1"/>
              <a:t>consequat</a:t>
            </a:r>
            <a:r>
              <a:rPr lang="it-IT" dirty="0"/>
              <a:t>.  </a:t>
            </a: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a:t>
            </a:r>
          </a:p>
        </p:txBody>
      </p:sp>
      <p:sp>
        <p:nvSpPr>
          <p:cNvPr id="22" name="Segnaposto numero diapositiva 21">
            <a:extLst>
              <a:ext uri="{FF2B5EF4-FFF2-40B4-BE49-F238E27FC236}">
                <a16:creationId xmlns:a16="http://schemas.microsoft.com/office/drawing/2014/main" id="{649287A3-7867-4B66-A81C-B5C06A555B27}"/>
              </a:ext>
            </a:extLst>
          </p:cNvPr>
          <p:cNvSpPr>
            <a:spLocks noGrp="1"/>
          </p:cNvSpPr>
          <p:nvPr>
            <p:ph type="sldNum" sz="quarter" idx="12"/>
          </p:nvPr>
        </p:nvSpPr>
        <p:spPr/>
        <p:txBody>
          <a:bodyPr/>
          <a:lstStyle/>
          <a:p>
            <a:fld id="{7998DEE5-5424-45CB-8336-3215AFBD0173}" type="slidenum">
              <a:rPr lang="it-IT" smtClean="0"/>
              <a:pPr/>
              <a:t>103</a:t>
            </a:fld>
            <a:endParaRPr lang="it-IT" dirty="0"/>
          </a:p>
        </p:txBody>
      </p:sp>
      <p:sp>
        <p:nvSpPr>
          <p:cNvPr id="44" name="Titolo 43">
            <a:extLst>
              <a:ext uri="{FF2B5EF4-FFF2-40B4-BE49-F238E27FC236}">
                <a16:creationId xmlns:a16="http://schemas.microsoft.com/office/drawing/2014/main" id="{EDE46255-91B4-4960-81FC-E85DE5E1D110}"/>
              </a:ext>
            </a:extLst>
          </p:cNvPr>
          <p:cNvSpPr>
            <a:spLocks noGrp="1"/>
          </p:cNvSpPr>
          <p:nvPr>
            <p:ph type="title"/>
          </p:nvPr>
        </p:nvSpPr>
        <p:spPr/>
        <p:txBody>
          <a:bodyPr/>
          <a:lstStyle/>
          <a:p>
            <a:r>
              <a:rPr lang="it-IT" dirty="0"/>
              <a:t>Titolo slide</a:t>
            </a:r>
          </a:p>
        </p:txBody>
      </p:sp>
      <p:sp>
        <p:nvSpPr>
          <p:cNvPr id="3" name="Segnaposto immagine 2"/>
          <p:cNvSpPr>
            <a:spLocks noGrp="1"/>
          </p:cNvSpPr>
          <p:nvPr>
            <p:ph type="pic" sz="quarter" idx="14"/>
          </p:nvPr>
        </p:nvSpPr>
        <p:spPr/>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699"/>
          <a:stretch/>
        </p:blipFill>
        <p:spPr bwMode="auto">
          <a:xfrm>
            <a:off x="6482715" y="434361"/>
            <a:ext cx="2664000" cy="9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immagine 1">
            <a:extLst>
              <a:ext uri="{FF2B5EF4-FFF2-40B4-BE49-F238E27FC236}">
                <a16:creationId xmlns:a16="http://schemas.microsoft.com/office/drawing/2014/main" id="{51F03246-FA3D-47C5-BE45-D26B993B7F84}"/>
              </a:ext>
            </a:extLst>
          </p:cNvPr>
          <p:cNvSpPr txBox="1">
            <a:spLocks/>
          </p:cNvSpPr>
          <p:nvPr/>
        </p:nvSpPr>
        <p:spPr>
          <a:xfrm>
            <a:off x="6848475" y="483129"/>
            <a:ext cx="2295525" cy="4365851"/>
          </a:xfrm>
          <a:prstGeom prst="rect">
            <a:avLst/>
          </a:prstGeom>
        </p:spPr>
      </p:sp>
    </p:spTree>
    <p:custDataLst>
      <p:tags r:id="rId1"/>
    </p:custDataLst>
    <p:extLst>
      <p:ext uri="{BB962C8B-B14F-4D97-AF65-F5344CB8AC3E}">
        <p14:creationId xmlns:p14="http://schemas.microsoft.com/office/powerpoint/2010/main" val="395404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C24A1234-08D3-4A3B-A26D-109A77FC98F0}"/>
              </a:ext>
            </a:extLst>
          </p:cNvPr>
          <p:cNvSpPr/>
          <p:nvPr/>
        </p:nvSpPr>
        <p:spPr>
          <a:xfrm>
            <a:off x="1013531" y="1412821"/>
            <a:ext cx="3240000" cy="3000821"/>
          </a:xfrm>
          <a:prstGeom prst="rect">
            <a:avLst/>
          </a:prstGeom>
        </p:spPr>
        <p:txBody>
          <a:bodyPr wrap="square">
            <a:spAutoFit/>
          </a:bodyPr>
          <a:lstStyle/>
          <a:p>
            <a:pPr marL="0" lvl="1" algn="just"/>
            <a:r>
              <a:rPr lang="it-IT" sz="900" dirty="0">
                <a:solidFill>
                  <a:srgbClr val="000000"/>
                </a:solidFill>
              </a:rPr>
              <a:t>In SAS l’esecuzione di un codice genera la visualizzazione del log di esecuzione (contente eventuali errori e warning) e l’output del codice eseguito (dataset, risultati,...).</a:t>
            </a: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r>
              <a:rPr lang="it-IT" sz="900" dirty="0">
                <a:solidFill>
                  <a:srgbClr val="000000"/>
                </a:solidFill>
              </a:rPr>
              <a:t>Gli oggetti creati da SAS sono principalmente tabelle, che vengono salvate in librerie (temporanee o permanenti), che occupano uno spazio fisico sul disco.</a:t>
            </a:r>
          </a:p>
        </p:txBody>
      </p:sp>
      <p:sp>
        <p:nvSpPr>
          <p:cNvPr id="15" name="Rectangle 1">
            <a:extLst>
              <a:ext uri="{FF2B5EF4-FFF2-40B4-BE49-F238E27FC236}">
                <a16:creationId xmlns:a16="http://schemas.microsoft.com/office/drawing/2014/main" id="{FD242FC7-0E66-457F-A1E4-A86DE36ACF83}"/>
              </a:ext>
            </a:extLst>
          </p:cNvPr>
          <p:cNvSpPr/>
          <p:nvPr/>
        </p:nvSpPr>
        <p:spPr>
          <a:xfrm>
            <a:off x="5054884" y="1395846"/>
            <a:ext cx="3240000" cy="2862322"/>
          </a:xfrm>
          <a:prstGeom prst="rect">
            <a:avLst/>
          </a:prstGeom>
        </p:spPr>
        <p:txBody>
          <a:bodyPr wrap="square">
            <a:spAutoFit/>
          </a:bodyPr>
          <a:lstStyle/>
          <a:p>
            <a:pPr marL="0" lvl="1" algn="just"/>
            <a:r>
              <a:rPr lang="it-IT" sz="900" dirty="0">
                <a:solidFill>
                  <a:srgbClr val="000000"/>
                </a:solidFill>
              </a:rPr>
              <a:t>Python in generale è un linguaggio più astratto, con il quale vengono creati degli oggetti. Per visualizzare gli oggetti creati con Jupyter notebook deve essere dato esplicito comando di stampa. Anche il log non viene sempre stampato, ma vengono visualizzati solo eventuali errori o warning.</a:t>
            </a: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r>
              <a:rPr lang="it-IT" sz="900" dirty="0">
                <a:solidFill>
                  <a:srgbClr val="000000"/>
                </a:solidFill>
              </a:rPr>
              <a:t>Gli oggetti creati in Python non vengono depositati all’interno di uno spazio fisico, ma vengono memorizzati temporaneamente nella RAM, salvo esplicito comando di esportazione.</a:t>
            </a:r>
          </a:p>
        </p:txBody>
      </p:sp>
      <p:grpSp>
        <p:nvGrpSpPr>
          <p:cNvPr id="6" name="Gruppo 5">
            <a:extLst>
              <a:ext uri="{FF2B5EF4-FFF2-40B4-BE49-F238E27FC236}">
                <a16:creationId xmlns:a16="http://schemas.microsoft.com/office/drawing/2014/main" id="{396D6D17-0414-48FA-B00A-15B78FCD80C2}"/>
              </a:ext>
            </a:extLst>
          </p:cNvPr>
          <p:cNvGrpSpPr/>
          <p:nvPr/>
        </p:nvGrpSpPr>
        <p:grpSpPr>
          <a:xfrm>
            <a:off x="2074653" y="900510"/>
            <a:ext cx="785533" cy="404882"/>
            <a:chOff x="785091" y="909787"/>
            <a:chExt cx="1047377" cy="539842"/>
          </a:xfrm>
        </p:grpSpPr>
        <p:sp>
          <p:nvSpPr>
            <p:cNvPr id="5" name="Rettangolo 4">
              <a:extLst>
                <a:ext uri="{FF2B5EF4-FFF2-40B4-BE49-F238E27FC236}">
                  <a16:creationId xmlns:a16="http://schemas.microsoft.com/office/drawing/2014/main" id="{8EA77D43-E265-43D3-B90F-B034BD91389A}"/>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1036" name="Picture 12">
              <a:extLst>
                <a:ext uri="{FF2B5EF4-FFF2-40B4-BE49-F238E27FC236}">
                  <a16:creationId xmlns:a16="http://schemas.microsoft.com/office/drawing/2014/main" id="{CA54F89E-D5C6-49D4-9B33-3F8750844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26CFA20-33BF-4734-8AF3-FE002DCCC5A0}"/>
              </a:ext>
            </a:extLst>
          </p:cNvPr>
          <p:cNvPicPr>
            <a:picLocks noChangeAspect="1"/>
          </p:cNvPicPr>
          <p:nvPr/>
        </p:nvPicPr>
        <p:blipFill>
          <a:blip r:embed="rId4"/>
          <a:stretch>
            <a:fillRect/>
          </a:stretch>
        </p:blipFill>
        <p:spPr>
          <a:xfrm>
            <a:off x="1225356" y="1987274"/>
            <a:ext cx="2801600" cy="845310"/>
          </a:xfrm>
          <a:prstGeom prst="rect">
            <a:avLst/>
          </a:prstGeom>
          <a:ln>
            <a:solidFill>
              <a:schemeClr val="accent1"/>
            </a:solidFill>
          </a:ln>
        </p:spPr>
      </p:pic>
      <p:pic>
        <p:nvPicPr>
          <p:cNvPr id="11" name="Picture 10">
            <a:extLst>
              <a:ext uri="{FF2B5EF4-FFF2-40B4-BE49-F238E27FC236}">
                <a16:creationId xmlns:a16="http://schemas.microsoft.com/office/drawing/2014/main" id="{3C821B52-CEF2-44F7-875A-444FB0296AE7}"/>
              </a:ext>
            </a:extLst>
          </p:cNvPr>
          <p:cNvPicPr>
            <a:picLocks noChangeAspect="1"/>
          </p:cNvPicPr>
          <p:nvPr/>
        </p:nvPicPr>
        <p:blipFill>
          <a:blip r:embed="rId5"/>
          <a:stretch>
            <a:fillRect/>
          </a:stretch>
        </p:blipFill>
        <p:spPr>
          <a:xfrm>
            <a:off x="1225356" y="2912262"/>
            <a:ext cx="2801600" cy="905953"/>
          </a:xfrm>
          <a:prstGeom prst="rect">
            <a:avLst/>
          </a:prstGeom>
          <a:ln>
            <a:solidFill>
              <a:schemeClr val="accent1"/>
            </a:solidFill>
          </a:ln>
        </p:spPr>
      </p:pic>
      <p:pic>
        <p:nvPicPr>
          <p:cNvPr id="18" name="Picture 10" descr="python logo">
            <a:extLst>
              <a:ext uri="{FF2B5EF4-FFF2-40B4-BE49-F238E27FC236}">
                <a16:creationId xmlns:a16="http://schemas.microsoft.com/office/drawing/2014/main" id="{7374D3C4-A4F0-4443-9026-FDC8172F4A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099" y="765031"/>
            <a:ext cx="1384125" cy="67584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6">
            <a:extLst>
              <a:ext uri="{FF2B5EF4-FFF2-40B4-BE49-F238E27FC236}">
                <a16:creationId xmlns:a16="http://schemas.microsoft.com/office/drawing/2014/main" id="{A0528678-5C89-4734-A3E6-B253F82F9645}"/>
              </a:ext>
            </a:extLst>
          </p:cNvPr>
          <p:cNvSpPr/>
          <p:nvPr/>
        </p:nvSpPr>
        <p:spPr>
          <a:xfrm>
            <a:off x="5256656" y="3317094"/>
            <a:ext cx="2814606" cy="34624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825" dirty="0">
                <a:solidFill>
                  <a:schemeClr val="tx1">
                    <a:lumMod val="10000"/>
                    <a:lumOff val="90000"/>
                  </a:schemeClr>
                </a:solidFill>
                <a:latin typeface="Consolas" panose="020B0609020204030204" pitchFamily="49" charset="0"/>
                <a:cs typeface="Calibri" panose="020F0502020204030204" pitchFamily="34" charset="0"/>
              </a:rPr>
              <a:t>{'col1': ['obs1', 'obs2'], 'col2': ['pippo1', 'pippo2'], 'index': ['idx1', 'idx2']}</a:t>
            </a:r>
          </a:p>
        </p:txBody>
      </p:sp>
      <p:sp>
        <p:nvSpPr>
          <p:cNvPr id="23" name="TextBox 22">
            <a:extLst>
              <a:ext uri="{FF2B5EF4-FFF2-40B4-BE49-F238E27FC236}">
                <a16:creationId xmlns:a16="http://schemas.microsoft.com/office/drawing/2014/main" id="{5CD442CA-4ED1-4BF9-9D5E-913E52696210}"/>
              </a:ext>
            </a:extLst>
          </p:cNvPr>
          <p:cNvSpPr txBox="1"/>
          <p:nvPr/>
        </p:nvSpPr>
        <p:spPr>
          <a:xfrm>
            <a:off x="5256656" y="2234663"/>
            <a:ext cx="2814606" cy="10618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defPPr>
              <a:defRPr lang="en-US"/>
            </a:defPPr>
            <a:lvl1pPr algn="just">
              <a:defRPr sz="1600">
                <a:solidFill>
                  <a:srgbClr val="C17CEC"/>
                </a:solidFill>
                <a:latin typeface="Consolas" panose="020B0609020204030204" pitchFamily="49" charset="0"/>
                <a:cs typeface="Calibri" panose="020F0502020204030204" pitchFamily="34" charset="0"/>
              </a:defRPr>
            </a:lvl1pPr>
          </a:lstStyle>
          <a:p>
            <a:pPr algn="l"/>
            <a:r>
              <a:rPr lang="it-IT" sz="900" dirty="0"/>
              <a:t>import </a:t>
            </a:r>
            <a:r>
              <a:rPr lang="it-IT" sz="900" dirty="0" err="1">
                <a:solidFill>
                  <a:schemeClr val="tx1">
                    <a:lumMod val="10000"/>
                    <a:lumOff val="90000"/>
                  </a:schemeClr>
                </a:solidFill>
              </a:rPr>
              <a:t>pandas</a:t>
            </a:r>
            <a:r>
              <a:rPr lang="it-IT" sz="900" dirty="0"/>
              <a:t> </a:t>
            </a:r>
            <a:r>
              <a:rPr lang="it-IT" sz="900" dirty="0" err="1"/>
              <a:t>as</a:t>
            </a:r>
            <a:r>
              <a:rPr lang="it-IT" sz="900" dirty="0"/>
              <a:t> </a:t>
            </a:r>
            <a:r>
              <a:rPr lang="it-IT" sz="900" dirty="0" err="1">
                <a:solidFill>
                  <a:schemeClr val="tx1">
                    <a:lumMod val="10000"/>
                    <a:lumOff val="90000"/>
                  </a:schemeClr>
                </a:solidFill>
              </a:rPr>
              <a:t>pd</a:t>
            </a:r>
            <a:endParaRPr lang="it-IT" sz="900" dirty="0">
              <a:solidFill>
                <a:schemeClr val="tx1">
                  <a:lumMod val="10000"/>
                  <a:lumOff val="90000"/>
                </a:schemeClr>
              </a:solidFill>
            </a:endParaRPr>
          </a:p>
          <a:p>
            <a:pPr algn="l"/>
            <a:endParaRPr lang="it-IT" sz="900" dirty="0">
              <a:solidFill>
                <a:schemeClr val="tx1">
                  <a:lumMod val="10000"/>
                  <a:lumOff val="90000"/>
                </a:schemeClr>
              </a:solidFill>
            </a:endParaRPr>
          </a:p>
          <a:p>
            <a:pPr algn="l"/>
            <a:r>
              <a:rPr lang="it-IT" sz="900" dirty="0">
                <a:solidFill>
                  <a:schemeClr val="tx1">
                    <a:lumMod val="10000"/>
                    <a:lumOff val="90000"/>
                  </a:schemeClr>
                </a:solidFill>
              </a:rPr>
              <a:t>data </a:t>
            </a:r>
            <a:r>
              <a:rPr lang="it-IT" sz="900" dirty="0"/>
              <a:t>=</a:t>
            </a:r>
            <a:r>
              <a:rPr lang="it-IT" sz="900" dirty="0">
                <a:solidFill>
                  <a:schemeClr val="tx1">
                    <a:lumMod val="10000"/>
                    <a:lumOff val="90000"/>
                  </a:schemeClr>
                </a:solidFill>
              </a:rPr>
              <a:t> {</a:t>
            </a:r>
            <a:r>
              <a:rPr lang="it-IT" sz="900" dirty="0">
                <a:solidFill>
                  <a:srgbClr val="92D050"/>
                </a:solidFill>
              </a:rPr>
              <a:t>'col1'</a:t>
            </a:r>
            <a:r>
              <a:rPr lang="it-IT" sz="900" dirty="0">
                <a:solidFill>
                  <a:schemeClr val="tx1">
                    <a:lumMod val="10000"/>
                    <a:lumOff val="90000"/>
                  </a:schemeClr>
                </a:solidFill>
              </a:rPr>
              <a:t>:[</a:t>
            </a:r>
            <a:r>
              <a:rPr lang="it-IT" sz="900" dirty="0">
                <a:solidFill>
                  <a:srgbClr val="92D050"/>
                </a:solidFill>
              </a:rPr>
              <a:t>'obs1'</a:t>
            </a:r>
            <a:r>
              <a:rPr lang="it-IT" sz="900" dirty="0">
                <a:solidFill>
                  <a:schemeClr val="tx1">
                    <a:lumMod val="10000"/>
                    <a:lumOff val="90000"/>
                  </a:schemeClr>
                </a:solidFill>
              </a:rPr>
              <a:t>,</a:t>
            </a:r>
            <a:r>
              <a:rPr lang="it-IT" sz="900" dirty="0">
                <a:solidFill>
                  <a:srgbClr val="92D050"/>
                </a:solidFill>
              </a:rPr>
              <a:t>'obs2'</a:t>
            </a:r>
            <a:r>
              <a:rPr lang="it-IT" sz="900" dirty="0">
                <a:solidFill>
                  <a:schemeClr val="tx1">
                    <a:lumMod val="10000"/>
                    <a:lumOff val="90000"/>
                  </a:schemeClr>
                </a:solidFill>
              </a:rPr>
              <a:t>],</a:t>
            </a:r>
          </a:p>
          <a:p>
            <a:r>
              <a:rPr lang="it-IT" sz="900" dirty="0">
                <a:solidFill>
                  <a:srgbClr val="92D050"/>
                </a:solidFill>
              </a:rPr>
              <a:t>        'col2'</a:t>
            </a:r>
            <a:r>
              <a:rPr lang="it-IT" sz="900" dirty="0">
                <a:solidFill>
                  <a:schemeClr val="tx1">
                    <a:lumMod val="10000"/>
                    <a:lumOff val="90000"/>
                  </a:schemeClr>
                </a:solidFill>
              </a:rPr>
              <a:t>:[</a:t>
            </a:r>
            <a:r>
              <a:rPr lang="it-IT" sz="900" dirty="0">
                <a:solidFill>
                  <a:srgbClr val="92D050"/>
                </a:solidFill>
              </a:rPr>
              <a:t>'pippo1'</a:t>
            </a:r>
            <a:r>
              <a:rPr lang="it-IT" sz="900" dirty="0">
                <a:solidFill>
                  <a:schemeClr val="tx1">
                    <a:lumMod val="10000"/>
                    <a:lumOff val="90000"/>
                  </a:schemeClr>
                </a:solidFill>
              </a:rPr>
              <a:t>,</a:t>
            </a:r>
            <a:r>
              <a:rPr lang="it-IT" sz="900" dirty="0">
                <a:solidFill>
                  <a:srgbClr val="92D050"/>
                </a:solidFill>
              </a:rPr>
              <a:t>'pippo2'</a:t>
            </a:r>
            <a:r>
              <a:rPr lang="it-IT" sz="900" dirty="0">
                <a:solidFill>
                  <a:schemeClr val="tx1">
                    <a:lumMod val="10000"/>
                    <a:lumOff val="90000"/>
                  </a:schemeClr>
                </a:solidFill>
              </a:rPr>
              <a:t>],</a:t>
            </a:r>
          </a:p>
          <a:p>
            <a:r>
              <a:rPr lang="it-IT" sz="900" dirty="0">
                <a:solidFill>
                  <a:srgbClr val="92D050"/>
                </a:solidFill>
              </a:rPr>
              <a:t>        'index'</a:t>
            </a:r>
            <a:r>
              <a:rPr lang="it-IT" sz="900" dirty="0">
                <a:solidFill>
                  <a:schemeClr val="tx1">
                    <a:lumMod val="10000"/>
                    <a:lumOff val="90000"/>
                  </a:schemeClr>
                </a:solidFill>
              </a:rPr>
              <a:t>:[</a:t>
            </a:r>
            <a:r>
              <a:rPr lang="it-IT" sz="900" dirty="0">
                <a:solidFill>
                  <a:srgbClr val="92D050"/>
                </a:solidFill>
              </a:rPr>
              <a:t>'idx1'</a:t>
            </a:r>
            <a:r>
              <a:rPr lang="it-IT" sz="900" dirty="0">
                <a:solidFill>
                  <a:schemeClr val="tx1">
                    <a:lumMod val="10000"/>
                    <a:lumOff val="90000"/>
                  </a:schemeClr>
                </a:solidFill>
              </a:rPr>
              <a:t>,</a:t>
            </a:r>
            <a:r>
              <a:rPr lang="it-IT" sz="900" dirty="0">
                <a:solidFill>
                  <a:srgbClr val="92D050"/>
                </a:solidFill>
              </a:rPr>
              <a:t> 'idx2'</a:t>
            </a:r>
            <a:r>
              <a:rPr lang="it-IT" sz="900" dirty="0">
                <a:solidFill>
                  <a:schemeClr val="tx1">
                    <a:lumMod val="10000"/>
                    <a:lumOff val="90000"/>
                  </a:schemeClr>
                </a:solidFill>
              </a:rPr>
              <a:t>]}</a:t>
            </a:r>
          </a:p>
          <a:p>
            <a:endParaRPr lang="it-IT" sz="900" dirty="0">
              <a:solidFill>
                <a:schemeClr val="accent5">
                  <a:lumMod val="60000"/>
                  <a:lumOff val="40000"/>
                </a:schemeClr>
              </a:solidFill>
            </a:endParaRPr>
          </a:p>
          <a:p>
            <a:r>
              <a:rPr lang="it-IT" sz="900" dirty="0">
                <a:solidFill>
                  <a:schemeClr val="accent5">
                    <a:lumMod val="60000"/>
                    <a:lumOff val="40000"/>
                  </a:schemeClr>
                </a:solidFill>
              </a:rPr>
              <a:t>print</a:t>
            </a:r>
            <a:r>
              <a:rPr lang="it-IT" sz="900" dirty="0">
                <a:solidFill>
                  <a:schemeClr val="tx1">
                    <a:lumMod val="10000"/>
                    <a:lumOff val="90000"/>
                  </a:schemeClr>
                </a:solidFill>
              </a:rPr>
              <a:t>(data)</a:t>
            </a:r>
          </a:p>
        </p:txBody>
      </p:sp>
      <p:sp>
        <p:nvSpPr>
          <p:cNvPr id="2" name="Title 1">
            <a:extLst>
              <a:ext uri="{FF2B5EF4-FFF2-40B4-BE49-F238E27FC236}">
                <a16:creationId xmlns:a16="http://schemas.microsoft.com/office/drawing/2014/main" id="{484E5CAB-A16F-0CD2-8CA1-9106BD89376E}"/>
              </a:ext>
            </a:extLst>
          </p:cNvPr>
          <p:cNvSpPr>
            <a:spLocks noGrp="1"/>
          </p:cNvSpPr>
          <p:nvPr>
            <p:ph type="title"/>
          </p:nvPr>
        </p:nvSpPr>
        <p:spPr/>
        <p:txBody>
          <a:bodyPr/>
          <a:lstStyle/>
          <a:p>
            <a:r>
              <a:rPr lang="en-AU" dirty="0">
                <a:solidFill>
                  <a:schemeClr val="bg1"/>
                </a:solidFill>
              </a:rPr>
              <a:t>SAS vs Python – </a:t>
            </a:r>
            <a:r>
              <a:rPr lang="en-AU" dirty="0" err="1">
                <a:solidFill>
                  <a:schemeClr val="bg1"/>
                </a:solidFill>
              </a:rPr>
              <a:t>Esecuzione</a:t>
            </a:r>
            <a:r>
              <a:rPr lang="en-AU" dirty="0">
                <a:solidFill>
                  <a:schemeClr val="bg1"/>
                </a:solidFill>
              </a:rPr>
              <a:t> </a:t>
            </a:r>
            <a:r>
              <a:rPr lang="en-AU" dirty="0" err="1">
                <a:solidFill>
                  <a:schemeClr val="bg1"/>
                </a:solidFill>
              </a:rPr>
              <a:t>codice</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27855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E904F42E-953D-4396-8A62-979C39C0D48B}"/>
              </a:ext>
            </a:extLst>
          </p:cNvPr>
          <p:cNvSpPr/>
          <p:nvPr/>
        </p:nvSpPr>
        <p:spPr>
          <a:xfrm>
            <a:off x="976527" y="682340"/>
            <a:ext cx="7019925" cy="415498"/>
          </a:xfrm>
          <a:prstGeom prst="rect">
            <a:avLst/>
          </a:prstGeom>
        </p:spPr>
        <p:txBody>
          <a:bodyPr wrap="square">
            <a:spAutoFit/>
          </a:bodyPr>
          <a:lstStyle/>
          <a:p>
            <a:pPr algn="just"/>
            <a:r>
              <a:rPr lang="en-GB" sz="1050" dirty="0" err="1">
                <a:solidFill>
                  <a:srgbClr val="000000"/>
                </a:solidFill>
              </a:rPr>
              <a:t>Essendo</a:t>
            </a:r>
            <a:r>
              <a:rPr lang="en-GB" sz="1050" dirty="0">
                <a:solidFill>
                  <a:srgbClr val="000000"/>
                </a:solidFill>
              </a:rPr>
              <a:t> due </a:t>
            </a:r>
            <a:r>
              <a:rPr lang="en-GB" sz="1050" dirty="0" err="1">
                <a:solidFill>
                  <a:srgbClr val="000000"/>
                </a:solidFill>
              </a:rPr>
              <a:t>linguaggi</a:t>
            </a:r>
            <a:r>
              <a:rPr lang="en-GB" sz="1050" dirty="0">
                <a:solidFill>
                  <a:srgbClr val="000000"/>
                </a:solidFill>
              </a:rPr>
              <a:t> </a:t>
            </a:r>
            <a:r>
              <a:rPr lang="en-GB" sz="1050" dirty="0" err="1">
                <a:solidFill>
                  <a:srgbClr val="000000"/>
                </a:solidFill>
              </a:rPr>
              <a:t>molto</a:t>
            </a:r>
            <a:r>
              <a:rPr lang="en-GB" sz="1050" dirty="0">
                <a:solidFill>
                  <a:srgbClr val="000000"/>
                </a:solidFill>
              </a:rPr>
              <a:t> </a:t>
            </a:r>
            <a:r>
              <a:rPr lang="en-GB" sz="1050" dirty="0" err="1">
                <a:solidFill>
                  <a:srgbClr val="000000"/>
                </a:solidFill>
              </a:rPr>
              <a:t>diversi</a:t>
            </a:r>
            <a:r>
              <a:rPr lang="en-GB" sz="1050" dirty="0">
                <a:solidFill>
                  <a:srgbClr val="000000"/>
                </a:solidFill>
              </a:rPr>
              <a:t> </a:t>
            </a:r>
            <a:r>
              <a:rPr lang="en-GB" sz="1050" dirty="0" err="1">
                <a:solidFill>
                  <a:srgbClr val="000000"/>
                </a:solidFill>
              </a:rPr>
              <a:t>tra</a:t>
            </a:r>
            <a:r>
              <a:rPr lang="en-GB" sz="1050" dirty="0">
                <a:solidFill>
                  <a:srgbClr val="000000"/>
                </a:solidFill>
              </a:rPr>
              <a:t> di </a:t>
            </a:r>
            <a:r>
              <a:rPr lang="en-GB" sz="1050" dirty="0" err="1">
                <a:solidFill>
                  <a:srgbClr val="000000"/>
                </a:solidFill>
              </a:rPr>
              <a:t>loro</a:t>
            </a:r>
            <a:r>
              <a:rPr lang="en-GB" sz="1050" dirty="0">
                <a:solidFill>
                  <a:srgbClr val="000000"/>
                </a:solidFill>
              </a:rPr>
              <a:t> e </a:t>
            </a:r>
            <a:r>
              <a:rPr lang="en-GB" sz="1050" dirty="0" err="1">
                <a:solidFill>
                  <a:srgbClr val="000000"/>
                </a:solidFill>
              </a:rPr>
              <a:t>nati</a:t>
            </a:r>
            <a:r>
              <a:rPr lang="en-GB" sz="1050" dirty="0">
                <a:solidFill>
                  <a:srgbClr val="000000"/>
                </a:solidFill>
              </a:rPr>
              <a:t> </a:t>
            </a:r>
            <a:r>
              <a:rPr lang="en-GB" sz="1050" dirty="0" err="1">
                <a:solidFill>
                  <a:srgbClr val="000000"/>
                </a:solidFill>
              </a:rPr>
              <a:t>anche</a:t>
            </a:r>
            <a:r>
              <a:rPr lang="en-GB" sz="1050" dirty="0">
                <a:solidFill>
                  <a:srgbClr val="000000"/>
                </a:solidFill>
              </a:rPr>
              <a:t> per </a:t>
            </a:r>
            <a:r>
              <a:rPr lang="en-GB" sz="1050" dirty="0" err="1">
                <a:solidFill>
                  <a:srgbClr val="000000"/>
                </a:solidFill>
              </a:rPr>
              <a:t>scopi</a:t>
            </a:r>
            <a:r>
              <a:rPr lang="en-GB" sz="1050" dirty="0">
                <a:solidFill>
                  <a:srgbClr val="000000"/>
                </a:solidFill>
              </a:rPr>
              <a:t> </a:t>
            </a:r>
            <a:r>
              <a:rPr lang="en-GB" sz="1050" dirty="0" err="1">
                <a:solidFill>
                  <a:srgbClr val="000000"/>
                </a:solidFill>
              </a:rPr>
              <a:t>diversi</a:t>
            </a:r>
            <a:r>
              <a:rPr lang="en-GB" sz="1050" dirty="0">
                <a:solidFill>
                  <a:srgbClr val="000000"/>
                </a:solidFill>
              </a:rPr>
              <a:t>, è </a:t>
            </a:r>
            <a:r>
              <a:rPr lang="en-GB" sz="1050" dirty="0" err="1">
                <a:solidFill>
                  <a:srgbClr val="000000"/>
                </a:solidFill>
              </a:rPr>
              <a:t>normale</a:t>
            </a:r>
            <a:r>
              <a:rPr lang="en-GB" sz="1050" dirty="0">
                <a:solidFill>
                  <a:srgbClr val="000000"/>
                </a:solidFill>
              </a:rPr>
              <a:t> </a:t>
            </a:r>
            <a:r>
              <a:rPr lang="en-GB" sz="1050" dirty="0" err="1">
                <a:solidFill>
                  <a:srgbClr val="000000"/>
                </a:solidFill>
              </a:rPr>
              <a:t>che</a:t>
            </a:r>
            <a:r>
              <a:rPr lang="en-GB" sz="1050" dirty="0">
                <a:solidFill>
                  <a:srgbClr val="000000"/>
                </a:solidFill>
              </a:rPr>
              <a:t> </a:t>
            </a:r>
            <a:r>
              <a:rPr lang="en-GB" sz="1050" dirty="0" err="1">
                <a:solidFill>
                  <a:srgbClr val="000000"/>
                </a:solidFill>
              </a:rPr>
              <a:t>esistano</a:t>
            </a:r>
            <a:r>
              <a:rPr lang="en-GB" sz="1050" dirty="0">
                <a:solidFill>
                  <a:srgbClr val="000000"/>
                </a:solidFill>
              </a:rPr>
              <a:t> </a:t>
            </a:r>
            <a:r>
              <a:rPr lang="en-GB" sz="1050" dirty="0" err="1">
                <a:solidFill>
                  <a:srgbClr val="000000"/>
                </a:solidFill>
              </a:rPr>
              <a:t>delle</a:t>
            </a:r>
            <a:r>
              <a:rPr lang="en-GB" sz="1050" dirty="0">
                <a:solidFill>
                  <a:srgbClr val="000000"/>
                </a:solidFill>
              </a:rPr>
              <a:t> </a:t>
            </a:r>
            <a:r>
              <a:rPr lang="en-GB" sz="1050" dirty="0" err="1">
                <a:solidFill>
                  <a:srgbClr val="000000"/>
                </a:solidFill>
              </a:rPr>
              <a:t>differenze</a:t>
            </a:r>
            <a:r>
              <a:rPr lang="en-GB" sz="1050" dirty="0">
                <a:solidFill>
                  <a:srgbClr val="000000"/>
                </a:solidFill>
              </a:rPr>
              <a:t> di </a:t>
            </a:r>
            <a:r>
              <a:rPr lang="en-GB" sz="1050" dirty="0" err="1">
                <a:solidFill>
                  <a:srgbClr val="000000"/>
                </a:solidFill>
              </a:rPr>
              <a:t>sintassi</a:t>
            </a:r>
            <a:r>
              <a:rPr lang="en-GB" sz="1050" dirty="0">
                <a:solidFill>
                  <a:srgbClr val="000000"/>
                </a:solidFill>
              </a:rPr>
              <a:t> </a:t>
            </a:r>
            <a:r>
              <a:rPr lang="en-GB" sz="1050" dirty="0" err="1">
                <a:solidFill>
                  <a:srgbClr val="000000"/>
                </a:solidFill>
              </a:rPr>
              <a:t>tra</a:t>
            </a:r>
            <a:r>
              <a:rPr lang="en-GB" sz="1050" dirty="0">
                <a:solidFill>
                  <a:srgbClr val="000000"/>
                </a:solidFill>
              </a:rPr>
              <a:t> un </a:t>
            </a:r>
            <a:r>
              <a:rPr lang="en-GB" sz="1050" dirty="0" err="1">
                <a:solidFill>
                  <a:srgbClr val="000000"/>
                </a:solidFill>
              </a:rPr>
              <a:t>codice</a:t>
            </a:r>
            <a:r>
              <a:rPr lang="en-GB" sz="1050" dirty="0">
                <a:solidFill>
                  <a:srgbClr val="000000"/>
                </a:solidFill>
              </a:rPr>
              <a:t> SAS e un </a:t>
            </a:r>
            <a:r>
              <a:rPr lang="en-GB" sz="1050" dirty="0" err="1">
                <a:solidFill>
                  <a:srgbClr val="000000"/>
                </a:solidFill>
              </a:rPr>
              <a:t>codice</a:t>
            </a:r>
            <a:r>
              <a:rPr lang="en-GB" sz="1050" dirty="0">
                <a:solidFill>
                  <a:srgbClr val="000000"/>
                </a:solidFill>
              </a:rPr>
              <a:t> Python. Di </a:t>
            </a:r>
            <a:r>
              <a:rPr lang="en-GB" sz="1050" dirty="0" err="1">
                <a:solidFill>
                  <a:srgbClr val="000000"/>
                </a:solidFill>
              </a:rPr>
              <a:t>seguito</a:t>
            </a:r>
            <a:r>
              <a:rPr lang="en-GB" sz="1050" dirty="0">
                <a:solidFill>
                  <a:srgbClr val="000000"/>
                </a:solidFill>
              </a:rPr>
              <a:t> </a:t>
            </a:r>
            <a:r>
              <a:rPr lang="en-GB" sz="1050" dirty="0" err="1">
                <a:solidFill>
                  <a:srgbClr val="000000"/>
                </a:solidFill>
              </a:rPr>
              <a:t>sono</a:t>
            </a:r>
            <a:r>
              <a:rPr lang="en-GB" sz="1050" dirty="0">
                <a:solidFill>
                  <a:srgbClr val="000000"/>
                </a:solidFill>
              </a:rPr>
              <a:t> </a:t>
            </a:r>
            <a:r>
              <a:rPr lang="en-GB" sz="1050" dirty="0" err="1">
                <a:solidFill>
                  <a:srgbClr val="000000"/>
                </a:solidFill>
              </a:rPr>
              <a:t>riportare</a:t>
            </a:r>
            <a:r>
              <a:rPr lang="en-GB" sz="1050" dirty="0">
                <a:solidFill>
                  <a:srgbClr val="000000"/>
                </a:solidFill>
              </a:rPr>
              <a:t> le </a:t>
            </a:r>
            <a:r>
              <a:rPr lang="en-GB" sz="1050" dirty="0" err="1">
                <a:solidFill>
                  <a:srgbClr val="000000"/>
                </a:solidFill>
              </a:rPr>
              <a:t>principali</a:t>
            </a:r>
            <a:r>
              <a:rPr lang="en-GB" sz="1050" dirty="0">
                <a:solidFill>
                  <a:srgbClr val="000000"/>
                </a:solidFill>
              </a:rPr>
              <a:t> </a:t>
            </a:r>
            <a:r>
              <a:rPr lang="en-GB" sz="1050" dirty="0" err="1">
                <a:solidFill>
                  <a:srgbClr val="000000"/>
                </a:solidFill>
              </a:rPr>
              <a:t>differenze</a:t>
            </a:r>
            <a:r>
              <a:rPr lang="en-GB" sz="1050" dirty="0">
                <a:solidFill>
                  <a:srgbClr val="000000"/>
                </a:solidFill>
              </a:rPr>
              <a:t>.</a:t>
            </a:r>
          </a:p>
        </p:txBody>
      </p:sp>
      <p:pic>
        <p:nvPicPr>
          <p:cNvPr id="7" name="Picture 6" descr="python logo">
            <a:extLst>
              <a:ext uri="{FF2B5EF4-FFF2-40B4-BE49-F238E27FC236}">
                <a16:creationId xmlns:a16="http://schemas.microsoft.com/office/drawing/2014/main" id="{F199E9E4-B299-4794-BF8B-C65F79C97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75" b="13100"/>
          <a:stretch/>
        </p:blipFill>
        <p:spPr bwMode="auto">
          <a:xfrm>
            <a:off x="5808099" y="1217631"/>
            <a:ext cx="1384125" cy="4847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o 11">
            <a:extLst>
              <a:ext uri="{FF2B5EF4-FFF2-40B4-BE49-F238E27FC236}">
                <a16:creationId xmlns:a16="http://schemas.microsoft.com/office/drawing/2014/main" id="{5620EC73-86C9-4EC5-AB52-AA69EEBF25C6}"/>
              </a:ext>
            </a:extLst>
          </p:cNvPr>
          <p:cNvGrpSpPr/>
          <p:nvPr/>
        </p:nvGrpSpPr>
        <p:grpSpPr>
          <a:xfrm>
            <a:off x="2251071" y="1250554"/>
            <a:ext cx="785533" cy="404882"/>
            <a:chOff x="785091" y="909787"/>
            <a:chExt cx="1047377" cy="539842"/>
          </a:xfrm>
        </p:grpSpPr>
        <p:sp>
          <p:nvSpPr>
            <p:cNvPr id="9" name="Rettangolo 12">
              <a:extLst>
                <a:ext uri="{FF2B5EF4-FFF2-40B4-BE49-F238E27FC236}">
                  <a16:creationId xmlns:a16="http://schemas.microsoft.com/office/drawing/2014/main" id="{C99C27A5-5B29-4317-B0C2-065B6F1D3D84}"/>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10" name="Picture 12">
              <a:extLst>
                <a:ext uri="{FF2B5EF4-FFF2-40B4-BE49-F238E27FC236}">
                  <a16:creationId xmlns:a16="http://schemas.microsoft.com/office/drawing/2014/main" id="{3EF63A22-9B2B-45F1-9EEC-43E9A0437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Table 3">
            <a:extLst>
              <a:ext uri="{FF2B5EF4-FFF2-40B4-BE49-F238E27FC236}">
                <a16:creationId xmlns:a16="http://schemas.microsoft.com/office/drawing/2014/main" id="{9DE25B49-AF01-48F6-A530-7AE79E8A5F91}"/>
              </a:ext>
            </a:extLst>
          </p:cNvPr>
          <p:cNvGraphicFramePr>
            <a:graphicFrameLocks noGrp="1"/>
          </p:cNvGraphicFramePr>
          <p:nvPr/>
        </p:nvGraphicFramePr>
        <p:xfrm>
          <a:off x="976528" y="1728159"/>
          <a:ext cx="7531679" cy="2606040"/>
        </p:xfrm>
        <a:graphic>
          <a:graphicData uri="http://schemas.openxmlformats.org/drawingml/2006/table">
            <a:tbl>
              <a:tblPr>
                <a:tableStyleId>{5C22544A-7EE6-4342-B048-85BDC9FD1C3A}</a:tableStyleId>
              </a:tblPr>
              <a:tblGrid>
                <a:gridCol w="3766923">
                  <a:extLst>
                    <a:ext uri="{9D8B030D-6E8A-4147-A177-3AD203B41FA5}">
                      <a16:colId xmlns:a16="http://schemas.microsoft.com/office/drawing/2014/main" val="3545456047"/>
                    </a:ext>
                  </a:extLst>
                </a:gridCol>
                <a:gridCol w="3764756">
                  <a:extLst>
                    <a:ext uri="{9D8B030D-6E8A-4147-A177-3AD203B41FA5}">
                      <a16:colId xmlns:a16="http://schemas.microsoft.com/office/drawing/2014/main" val="597477254"/>
                    </a:ext>
                  </a:extLst>
                </a:gridCol>
              </a:tblGrid>
              <a:tr h="617220">
                <a:tc>
                  <a:txBody>
                    <a:bodyPr/>
                    <a:lstStyle/>
                    <a:p>
                      <a:pPr marL="0" lvl="1" indent="0" algn="l">
                        <a:buFont typeface="Arial" panose="020B0604020202020204" pitchFamily="34" charset="0"/>
                        <a:buNone/>
                      </a:pPr>
                      <a:r>
                        <a:rPr lang="it-IT" sz="900" dirty="0">
                          <a:solidFill>
                            <a:srgbClr val="000000"/>
                          </a:solidFill>
                          <a:latin typeface="+mn-lt"/>
                        </a:rPr>
                        <a:t>In SAS per definire la fine di un comando si mette il punto e virgola; il comando successivo può essere scritto a capo o anche proseguire sulla stessa riga.</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lvl="1" indent="0" algn="l">
                        <a:buFont typeface="Arial" panose="020B0604020202020204" pitchFamily="34" charset="0"/>
                        <a:buNone/>
                      </a:pPr>
                      <a:r>
                        <a:rPr lang="it-IT" sz="900" dirty="0">
                          <a:solidFill>
                            <a:srgbClr val="000000"/>
                          </a:solidFill>
                          <a:latin typeface="+mn-lt"/>
                        </a:rPr>
                        <a:t>In Python non è necessario specificare alcun carattere, basta andare in una nuova riga. </a:t>
                      </a:r>
                      <a:r>
                        <a:rPr lang="it-IT" sz="900" dirty="0">
                          <a:solidFill>
                            <a:srgbClr val="000000"/>
                          </a:solidFill>
                        </a:rPr>
                        <a:t>Il ";" in Python viene utilizzato se si vogliono mettere più operazioni nella stessa linea di codice. Mettendo un punto e virgola senza nessun carattere successivo, Python dà errore.</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2676620253"/>
                  </a:ext>
                </a:extLst>
              </a:tr>
              <a:tr h="342900">
                <a:tc>
                  <a:txBody>
                    <a:bodyPr/>
                    <a:lstStyle/>
                    <a:p>
                      <a:pPr marL="0" indent="0" algn="l">
                        <a:buFont typeface="Arial" panose="020B0604020202020204" pitchFamily="34" charset="0"/>
                        <a:buNone/>
                      </a:pPr>
                      <a:r>
                        <a:rPr lang="en-GB" sz="900" dirty="0">
                          <a:solidFill>
                            <a:srgbClr val="000000"/>
                          </a:solidFill>
                          <a:latin typeface="+mn-lt"/>
                        </a:rPr>
                        <a:t>In SAS </a:t>
                      </a:r>
                      <a:r>
                        <a:rPr lang="en-GB" sz="900" dirty="0" err="1">
                          <a:solidFill>
                            <a:srgbClr val="000000"/>
                          </a:solidFill>
                          <a:latin typeface="+mn-lt"/>
                        </a:rPr>
                        <a:t>quando</a:t>
                      </a:r>
                      <a:r>
                        <a:rPr lang="en-GB" sz="900" dirty="0">
                          <a:solidFill>
                            <a:srgbClr val="000000"/>
                          </a:solidFill>
                          <a:latin typeface="+mn-lt"/>
                        </a:rPr>
                        <a:t> devo </a:t>
                      </a:r>
                      <a:r>
                        <a:rPr lang="en-GB" sz="900" dirty="0" err="1">
                          <a:solidFill>
                            <a:srgbClr val="000000"/>
                          </a:solidFill>
                          <a:latin typeface="+mn-lt"/>
                        </a:rPr>
                        <a:t>elencare</a:t>
                      </a:r>
                      <a:r>
                        <a:rPr lang="en-GB" sz="900" dirty="0">
                          <a:solidFill>
                            <a:srgbClr val="000000"/>
                          </a:solidFill>
                          <a:latin typeface="+mn-lt"/>
                        </a:rPr>
                        <a:t> </a:t>
                      </a:r>
                      <a:r>
                        <a:rPr lang="en-GB" sz="900" dirty="0" err="1">
                          <a:solidFill>
                            <a:srgbClr val="000000"/>
                          </a:solidFill>
                          <a:latin typeface="+mn-lt"/>
                        </a:rPr>
                        <a:t>delle</a:t>
                      </a:r>
                      <a:r>
                        <a:rPr lang="en-GB" sz="900" dirty="0">
                          <a:solidFill>
                            <a:srgbClr val="000000"/>
                          </a:solidFill>
                          <a:latin typeface="+mn-lt"/>
                        </a:rPr>
                        <a:t> </a:t>
                      </a:r>
                      <a:r>
                        <a:rPr lang="en-GB" sz="900" dirty="0" err="1">
                          <a:solidFill>
                            <a:srgbClr val="000000"/>
                          </a:solidFill>
                          <a:latin typeface="+mn-lt"/>
                        </a:rPr>
                        <a:t>variabili</a:t>
                      </a:r>
                      <a:r>
                        <a:rPr lang="en-GB" sz="900" dirty="0">
                          <a:solidFill>
                            <a:srgbClr val="000000"/>
                          </a:solidFill>
                          <a:latin typeface="+mn-lt"/>
                        </a:rPr>
                        <a:t> le </a:t>
                      </a:r>
                      <a:r>
                        <a:rPr lang="en-GB" sz="900" dirty="0" err="1">
                          <a:solidFill>
                            <a:srgbClr val="000000"/>
                          </a:solidFill>
                          <a:latin typeface="+mn-lt"/>
                        </a:rPr>
                        <a:t>scrivo</a:t>
                      </a:r>
                      <a:r>
                        <a:rPr lang="en-GB" sz="900" dirty="0">
                          <a:solidFill>
                            <a:srgbClr val="000000"/>
                          </a:solidFill>
                          <a:latin typeface="+mn-lt"/>
                        </a:rPr>
                        <a:t> </a:t>
                      </a:r>
                      <a:r>
                        <a:rPr lang="en-GB" sz="900" dirty="0" err="1">
                          <a:solidFill>
                            <a:srgbClr val="000000"/>
                          </a:solidFill>
                          <a:latin typeface="+mn-lt"/>
                        </a:rPr>
                        <a:t>separandole</a:t>
                      </a:r>
                      <a:r>
                        <a:rPr lang="en-GB" sz="900" dirty="0">
                          <a:solidFill>
                            <a:srgbClr val="000000"/>
                          </a:solidFill>
                          <a:latin typeface="+mn-lt"/>
                        </a:rPr>
                        <a:t> con uno </a:t>
                      </a:r>
                      <a:r>
                        <a:rPr lang="en-GB" sz="900" dirty="0" err="1">
                          <a:solidFill>
                            <a:srgbClr val="000000"/>
                          </a:solidFill>
                          <a:latin typeface="+mn-lt"/>
                        </a:rPr>
                        <a:t>spazio</a:t>
                      </a:r>
                      <a:r>
                        <a:rPr lang="en-GB" sz="900" dirty="0">
                          <a:solidFill>
                            <a:srgbClr val="000000"/>
                          </a:solidFill>
                          <a:latin typeface="+mn-lt"/>
                        </a:rPr>
                        <a:t>.</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indent="0" algn="l">
                        <a:buFont typeface="Arial" panose="020B0604020202020204" pitchFamily="34" charset="0"/>
                        <a:buNone/>
                      </a:pPr>
                      <a:r>
                        <a:rPr lang="en-GB" sz="900" dirty="0">
                          <a:solidFill>
                            <a:srgbClr val="000000"/>
                          </a:solidFill>
                          <a:latin typeface="+mn-lt"/>
                        </a:rPr>
                        <a:t>In Python un </a:t>
                      </a:r>
                      <a:r>
                        <a:rPr lang="en-GB" sz="900" dirty="0" err="1">
                          <a:solidFill>
                            <a:srgbClr val="000000"/>
                          </a:solidFill>
                          <a:latin typeface="+mn-lt"/>
                        </a:rPr>
                        <a:t>elenco</a:t>
                      </a:r>
                      <a:r>
                        <a:rPr lang="en-GB" sz="900" dirty="0">
                          <a:solidFill>
                            <a:srgbClr val="000000"/>
                          </a:solidFill>
                          <a:latin typeface="+mn-lt"/>
                        </a:rPr>
                        <a:t> di </a:t>
                      </a:r>
                      <a:r>
                        <a:rPr lang="en-GB" sz="900" dirty="0" err="1">
                          <a:solidFill>
                            <a:srgbClr val="000000"/>
                          </a:solidFill>
                          <a:latin typeface="+mn-lt"/>
                        </a:rPr>
                        <a:t>variabili</a:t>
                      </a:r>
                      <a:r>
                        <a:rPr lang="en-GB" sz="900" dirty="0">
                          <a:solidFill>
                            <a:srgbClr val="000000"/>
                          </a:solidFill>
                          <a:latin typeface="+mn-lt"/>
                        </a:rPr>
                        <a:t> o di </a:t>
                      </a:r>
                      <a:r>
                        <a:rPr lang="en-GB" sz="900" dirty="0" err="1">
                          <a:solidFill>
                            <a:srgbClr val="000000"/>
                          </a:solidFill>
                          <a:latin typeface="+mn-lt"/>
                        </a:rPr>
                        <a:t>oggetti</a:t>
                      </a:r>
                      <a:r>
                        <a:rPr lang="en-GB" sz="900" dirty="0">
                          <a:solidFill>
                            <a:srgbClr val="000000"/>
                          </a:solidFill>
                          <a:latin typeface="+mn-lt"/>
                        </a:rPr>
                        <a:t> </a:t>
                      </a:r>
                      <a:r>
                        <a:rPr lang="en-GB" sz="900" dirty="0" err="1">
                          <a:solidFill>
                            <a:srgbClr val="000000"/>
                          </a:solidFill>
                          <a:latin typeface="+mn-lt"/>
                        </a:rPr>
                        <a:t>avviene</a:t>
                      </a:r>
                      <a:r>
                        <a:rPr lang="en-GB" sz="900" dirty="0">
                          <a:solidFill>
                            <a:srgbClr val="000000"/>
                          </a:solidFill>
                          <a:latin typeface="+mn-lt"/>
                        </a:rPr>
                        <a:t> </a:t>
                      </a:r>
                      <a:r>
                        <a:rPr lang="en-GB" sz="900" dirty="0" err="1">
                          <a:solidFill>
                            <a:srgbClr val="000000"/>
                          </a:solidFill>
                          <a:latin typeface="+mn-lt"/>
                        </a:rPr>
                        <a:t>separando</a:t>
                      </a:r>
                      <a:r>
                        <a:rPr lang="en-GB" sz="900" dirty="0">
                          <a:solidFill>
                            <a:srgbClr val="000000"/>
                          </a:solidFill>
                          <a:latin typeface="+mn-lt"/>
                        </a:rPr>
                        <a:t> </a:t>
                      </a:r>
                      <a:r>
                        <a:rPr lang="en-GB" sz="900" dirty="0" err="1">
                          <a:solidFill>
                            <a:srgbClr val="000000"/>
                          </a:solidFill>
                          <a:latin typeface="+mn-lt"/>
                        </a:rPr>
                        <a:t>gli</a:t>
                      </a:r>
                      <a:r>
                        <a:rPr lang="en-GB" sz="900" dirty="0">
                          <a:solidFill>
                            <a:srgbClr val="000000"/>
                          </a:solidFill>
                          <a:latin typeface="+mn-lt"/>
                        </a:rPr>
                        <a:t> </a:t>
                      </a:r>
                      <a:r>
                        <a:rPr lang="en-GB" sz="900" dirty="0" err="1">
                          <a:solidFill>
                            <a:srgbClr val="000000"/>
                          </a:solidFill>
                          <a:latin typeface="+mn-lt"/>
                        </a:rPr>
                        <a:t>elementi</a:t>
                      </a:r>
                      <a:r>
                        <a:rPr lang="en-GB" sz="900" dirty="0">
                          <a:solidFill>
                            <a:srgbClr val="000000"/>
                          </a:solidFill>
                          <a:latin typeface="+mn-lt"/>
                        </a:rPr>
                        <a:t> </a:t>
                      </a:r>
                      <a:r>
                        <a:rPr lang="en-GB" sz="900" dirty="0" err="1">
                          <a:solidFill>
                            <a:srgbClr val="000000"/>
                          </a:solidFill>
                          <a:latin typeface="+mn-lt"/>
                        </a:rPr>
                        <a:t>tramite</a:t>
                      </a:r>
                      <a:r>
                        <a:rPr lang="en-GB" sz="900" dirty="0">
                          <a:solidFill>
                            <a:srgbClr val="000000"/>
                          </a:solidFill>
                          <a:latin typeface="+mn-lt"/>
                        </a:rPr>
                        <a:t> una </a:t>
                      </a:r>
                      <a:r>
                        <a:rPr lang="en-GB" sz="900" dirty="0" err="1">
                          <a:solidFill>
                            <a:srgbClr val="000000"/>
                          </a:solidFill>
                          <a:latin typeface="+mn-lt"/>
                        </a:rPr>
                        <a:t>virgola</a:t>
                      </a:r>
                      <a:r>
                        <a:rPr lang="en-GB" sz="900" dirty="0">
                          <a:solidFill>
                            <a:srgbClr val="000000"/>
                          </a:solidFill>
                          <a:latin typeface="+mn-lt"/>
                        </a:rPr>
                        <a:t>.</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2468097315"/>
                  </a:ext>
                </a:extLst>
              </a:tr>
              <a:tr h="342900">
                <a:tc>
                  <a:txBody>
                    <a:bodyPr/>
                    <a:lstStyle/>
                    <a:p>
                      <a:pPr marL="0" indent="0" algn="l">
                        <a:buFont typeface="Arial" panose="020B0604020202020204" pitchFamily="34" charset="0"/>
                        <a:buNone/>
                      </a:pPr>
                      <a:r>
                        <a:rPr lang="en-GB" sz="900" dirty="0">
                          <a:solidFill>
                            <a:srgbClr val="000000"/>
                          </a:solidFill>
                          <a:latin typeface="+mn-lt"/>
                        </a:rPr>
                        <a:t>In SAS </a:t>
                      </a:r>
                      <a:r>
                        <a:rPr lang="en-GB" sz="900" dirty="0" err="1">
                          <a:solidFill>
                            <a:srgbClr val="000000"/>
                          </a:solidFill>
                          <a:latin typeface="+mn-lt"/>
                        </a:rPr>
                        <a:t>alcune</a:t>
                      </a:r>
                      <a:r>
                        <a:rPr lang="en-GB" sz="900" dirty="0">
                          <a:solidFill>
                            <a:srgbClr val="000000"/>
                          </a:solidFill>
                          <a:latin typeface="+mn-lt"/>
                        </a:rPr>
                        <a:t> </a:t>
                      </a:r>
                      <a:r>
                        <a:rPr lang="en-GB" sz="900" dirty="0" err="1">
                          <a:solidFill>
                            <a:srgbClr val="000000"/>
                          </a:solidFill>
                          <a:latin typeface="+mn-lt"/>
                        </a:rPr>
                        <a:t>istruzioni</a:t>
                      </a:r>
                      <a:r>
                        <a:rPr lang="en-GB" sz="900" dirty="0">
                          <a:solidFill>
                            <a:srgbClr val="000000"/>
                          </a:solidFill>
                          <a:latin typeface="+mn-lt"/>
                        </a:rPr>
                        <a:t> (format e label ad </a:t>
                      </a:r>
                      <a:r>
                        <a:rPr lang="en-GB" sz="900" dirty="0" err="1">
                          <a:solidFill>
                            <a:srgbClr val="000000"/>
                          </a:solidFill>
                          <a:latin typeface="+mn-lt"/>
                        </a:rPr>
                        <a:t>esempio</a:t>
                      </a:r>
                      <a:r>
                        <a:rPr lang="en-GB" sz="900" dirty="0">
                          <a:solidFill>
                            <a:srgbClr val="000000"/>
                          </a:solidFill>
                          <a:latin typeface="+mn-lt"/>
                        </a:rPr>
                        <a:t>) </a:t>
                      </a:r>
                      <a:r>
                        <a:rPr lang="en-GB" sz="900" dirty="0" err="1">
                          <a:solidFill>
                            <a:srgbClr val="000000"/>
                          </a:solidFill>
                          <a:latin typeface="+mn-lt"/>
                        </a:rPr>
                        <a:t>possono</a:t>
                      </a:r>
                      <a:r>
                        <a:rPr lang="en-GB" sz="900" dirty="0">
                          <a:solidFill>
                            <a:srgbClr val="000000"/>
                          </a:solidFill>
                          <a:latin typeface="+mn-lt"/>
                        </a:rPr>
                        <a:t> </a:t>
                      </a:r>
                      <a:r>
                        <a:rPr lang="en-GB" sz="900" dirty="0" err="1">
                          <a:solidFill>
                            <a:srgbClr val="000000"/>
                          </a:solidFill>
                          <a:latin typeface="+mn-lt"/>
                        </a:rPr>
                        <a:t>essere</a:t>
                      </a:r>
                      <a:r>
                        <a:rPr lang="en-GB" sz="900" dirty="0">
                          <a:solidFill>
                            <a:srgbClr val="000000"/>
                          </a:solidFill>
                          <a:latin typeface="+mn-lt"/>
                        </a:rPr>
                        <a:t> </a:t>
                      </a:r>
                      <a:r>
                        <a:rPr lang="en-GB" sz="900" dirty="0" err="1">
                          <a:solidFill>
                            <a:srgbClr val="000000"/>
                          </a:solidFill>
                          <a:latin typeface="+mn-lt"/>
                        </a:rPr>
                        <a:t>messe</a:t>
                      </a:r>
                      <a:r>
                        <a:rPr lang="en-GB" sz="900" dirty="0">
                          <a:solidFill>
                            <a:srgbClr val="000000"/>
                          </a:solidFill>
                          <a:latin typeface="+mn-lt"/>
                        </a:rPr>
                        <a:t> in </a:t>
                      </a:r>
                      <a:r>
                        <a:rPr lang="en-GB" sz="900" dirty="0" err="1">
                          <a:solidFill>
                            <a:srgbClr val="000000"/>
                          </a:solidFill>
                          <a:latin typeface="+mn-lt"/>
                        </a:rPr>
                        <a:t>qualsiasi</a:t>
                      </a:r>
                      <a:r>
                        <a:rPr lang="en-GB" sz="900" dirty="0">
                          <a:solidFill>
                            <a:srgbClr val="000000"/>
                          </a:solidFill>
                          <a:latin typeface="+mn-lt"/>
                        </a:rPr>
                        <a:t> </a:t>
                      </a:r>
                      <a:r>
                        <a:rPr lang="en-GB" sz="900" dirty="0" err="1">
                          <a:solidFill>
                            <a:srgbClr val="000000"/>
                          </a:solidFill>
                          <a:latin typeface="+mn-lt"/>
                        </a:rPr>
                        <a:t>ordine</a:t>
                      </a:r>
                      <a:r>
                        <a:rPr lang="en-GB" sz="900" dirty="0">
                          <a:solidFill>
                            <a:srgbClr val="000000"/>
                          </a:solidFill>
                          <a:latin typeface="+mn-lt"/>
                        </a:rPr>
                        <a:t> </a:t>
                      </a:r>
                      <a:r>
                        <a:rPr lang="en-GB" sz="900" dirty="0" err="1">
                          <a:solidFill>
                            <a:srgbClr val="000000"/>
                          </a:solidFill>
                          <a:latin typeface="+mn-lt"/>
                        </a:rPr>
                        <a:t>all’interno</a:t>
                      </a:r>
                      <a:r>
                        <a:rPr lang="en-GB" sz="900" dirty="0">
                          <a:solidFill>
                            <a:srgbClr val="000000"/>
                          </a:solidFill>
                          <a:latin typeface="+mn-lt"/>
                        </a:rPr>
                        <a:t> di una </a:t>
                      </a:r>
                      <a:r>
                        <a:rPr lang="en-GB" sz="900" dirty="0" err="1">
                          <a:solidFill>
                            <a:srgbClr val="000000"/>
                          </a:solidFill>
                          <a:latin typeface="+mn-lt"/>
                        </a:rPr>
                        <a:t>procedura</a:t>
                      </a:r>
                      <a:r>
                        <a:rPr lang="en-GB" sz="900" dirty="0">
                          <a:solidFill>
                            <a:srgbClr val="000000"/>
                          </a:solidFill>
                          <a:latin typeface="+mn-lt"/>
                        </a:rPr>
                        <a:t>.</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indent="0" algn="l">
                        <a:buFont typeface="Arial" panose="020B0604020202020204" pitchFamily="34" charset="0"/>
                        <a:buNone/>
                      </a:pPr>
                      <a:r>
                        <a:rPr lang="en-GB" sz="900" dirty="0">
                          <a:solidFill>
                            <a:srgbClr val="000000"/>
                          </a:solidFill>
                          <a:latin typeface="+mn-lt"/>
                        </a:rPr>
                        <a:t>Python non </a:t>
                      </a:r>
                      <a:r>
                        <a:rPr lang="en-GB" sz="900" dirty="0" err="1">
                          <a:solidFill>
                            <a:srgbClr val="000000"/>
                          </a:solidFill>
                          <a:latin typeface="+mn-lt"/>
                        </a:rPr>
                        <a:t>lavora</a:t>
                      </a:r>
                      <a:r>
                        <a:rPr lang="en-GB" sz="900" dirty="0">
                          <a:solidFill>
                            <a:srgbClr val="000000"/>
                          </a:solidFill>
                          <a:latin typeface="+mn-lt"/>
                        </a:rPr>
                        <a:t> per procedure ma </a:t>
                      </a:r>
                      <a:r>
                        <a:rPr lang="en-GB" sz="900" dirty="0" err="1">
                          <a:solidFill>
                            <a:srgbClr val="000000"/>
                          </a:solidFill>
                          <a:latin typeface="+mn-lt"/>
                        </a:rPr>
                        <a:t>esclusivamente</a:t>
                      </a:r>
                      <a:r>
                        <a:rPr lang="en-GB" sz="900" dirty="0">
                          <a:solidFill>
                            <a:srgbClr val="000000"/>
                          </a:solidFill>
                          <a:latin typeface="+mn-lt"/>
                        </a:rPr>
                        <a:t> </a:t>
                      </a:r>
                      <a:r>
                        <a:rPr lang="en-GB" sz="900" dirty="0" err="1">
                          <a:solidFill>
                            <a:srgbClr val="000000"/>
                          </a:solidFill>
                          <a:latin typeface="+mn-lt"/>
                        </a:rPr>
                        <a:t>riga</a:t>
                      </a:r>
                      <a:r>
                        <a:rPr lang="en-GB" sz="900" dirty="0">
                          <a:solidFill>
                            <a:srgbClr val="000000"/>
                          </a:solidFill>
                          <a:latin typeface="+mn-lt"/>
                        </a:rPr>
                        <a:t> per </a:t>
                      </a:r>
                      <a:r>
                        <a:rPr lang="en-GB" sz="900" dirty="0" err="1">
                          <a:solidFill>
                            <a:srgbClr val="000000"/>
                          </a:solidFill>
                          <a:latin typeface="+mn-lt"/>
                        </a:rPr>
                        <a:t>riga</a:t>
                      </a:r>
                      <a:r>
                        <a:rPr lang="en-GB" sz="900" dirty="0">
                          <a:solidFill>
                            <a:srgbClr val="000000"/>
                          </a:solidFill>
                          <a:latin typeface="+mn-lt"/>
                        </a:rPr>
                        <a:t>: </a:t>
                      </a:r>
                      <a:r>
                        <a:rPr lang="en-GB" sz="900" dirty="0" err="1">
                          <a:solidFill>
                            <a:srgbClr val="000000"/>
                          </a:solidFill>
                          <a:latin typeface="+mn-lt"/>
                        </a:rPr>
                        <a:t>l’ordine</a:t>
                      </a:r>
                      <a:r>
                        <a:rPr lang="en-GB" sz="900" dirty="0">
                          <a:solidFill>
                            <a:srgbClr val="000000"/>
                          </a:solidFill>
                          <a:latin typeface="+mn-lt"/>
                        </a:rPr>
                        <a:t> </a:t>
                      </a:r>
                      <a:r>
                        <a:rPr lang="en-GB" sz="900" dirty="0" err="1">
                          <a:solidFill>
                            <a:srgbClr val="000000"/>
                          </a:solidFill>
                          <a:latin typeface="+mn-lt"/>
                        </a:rPr>
                        <a:t>dei</a:t>
                      </a:r>
                      <a:r>
                        <a:rPr lang="en-GB" sz="900" dirty="0">
                          <a:solidFill>
                            <a:srgbClr val="000000"/>
                          </a:solidFill>
                          <a:latin typeface="+mn-lt"/>
                        </a:rPr>
                        <a:t> </a:t>
                      </a:r>
                      <a:r>
                        <a:rPr lang="en-GB" sz="900" dirty="0" err="1">
                          <a:solidFill>
                            <a:srgbClr val="000000"/>
                          </a:solidFill>
                          <a:latin typeface="+mn-lt"/>
                        </a:rPr>
                        <a:t>comandi</a:t>
                      </a:r>
                      <a:r>
                        <a:rPr lang="en-GB" sz="900" dirty="0">
                          <a:solidFill>
                            <a:srgbClr val="000000"/>
                          </a:solidFill>
                          <a:latin typeface="+mn-lt"/>
                        </a:rPr>
                        <a:t> non è </a:t>
                      </a:r>
                      <a:r>
                        <a:rPr lang="en-GB" sz="900" dirty="0" err="1">
                          <a:solidFill>
                            <a:srgbClr val="000000"/>
                          </a:solidFill>
                          <a:latin typeface="+mn-lt"/>
                        </a:rPr>
                        <a:t>trascurabile</a:t>
                      </a:r>
                      <a:r>
                        <a:rPr lang="en-GB" sz="900" dirty="0">
                          <a:solidFill>
                            <a:srgbClr val="000000"/>
                          </a:solidFill>
                          <a:latin typeface="+mn-lt"/>
                        </a:rPr>
                        <a:t>.</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184468170"/>
                  </a:ext>
                </a:extLst>
              </a:tr>
              <a:tr h="617220">
                <a:tc>
                  <a:txBody>
                    <a:bodyPr/>
                    <a:lstStyle/>
                    <a:p>
                      <a:pPr marL="0" indent="0" algn="l">
                        <a:buFont typeface="Arial" panose="020B0604020202020204" pitchFamily="34" charset="0"/>
                        <a:buNone/>
                      </a:pPr>
                      <a:r>
                        <a:rPr lang="en-GB" sz="900" dirty="0">
                          <a:solidFill>
                            <a:srgbClr val="000000"/>
                          </a:solidFill>
                          <a:latin typeface="+mn-lt"/>
                        </a:rPr>
                        <a:t>In SAS (come tanti </a:t>
                      </a:r>
                      <a:r>
                        <a:rPr lang="en-GB" sz="900" dirty="0" err="1">
                          <a:solidFill>
                            <a:srgbClr val="000000"/>
                          </a:solidFill>
                          <a:latin typeface="+mn-lt"/>
                        </a:rPr>
                        <a:t>altri</a:t>
                      </a:r>
                      <a:r>
                        <a:rPr lang="en-GB" sz="900" dirty="0">
                          <a:solidFill>
                            <a:srgbClr val="000000"/>
                          </a:solidFill>
                          <a:latin typeface="+mn-lt"/>
                        </a:rPr>
                        <a:t> </a:t>
                      </a:r>
                      <a:r>
                        <a:rPr lang="en-GB" sz="900" dirty="0" err="1">
                          <a:solidFill>
                            <a:srgbClr val="000000"/>
                          </a:solidFill>
                          <a:latin typeface="+mn-lt"/>
                        </a:rPr>
                        <a:t>linguaggi</a:t>
                      </a:r>
                      <a:r>
                        <a:rPr lang="en-GB" sz="900" dirty="0">
                          <a:solidFill>
                            <a:srgbClr val="000000"/>
                          </a:solidFill>
                          <a:latin typeface="+mn-lt"/>
                        </a:rPr>
                        <a:t> di </a:t>
                      </a:r>
                      <a:r>
                        <a:rPr lang="en-GB" sz="900" dirty="0" err="1">
                          <a:solidFill>
                            <a:srgbClr val="000000"/>
                          </a:solidFill>
                          <a:latin typeface="+mn-lt"/>
                        </a:rPr>
                        <a:t>programmazione</a:t>
                      </a:r>
                      <a:r>
                        <a:rPr lang="en-GB" sz="900" dirty="0">
                          <a:solidFill>
                            <a:srgbClr val="000000"/>
                          </a:solidFill>
                          <a:latin typeface="+mn-lt"/>
                        </a:rPr>
                        <a:t>), </a:t>
                      </a:r>
                      <a:r>
                        <a:rPr lang="en-GB" sz="900" dirty="0" err="1">
                          <a:solidFill>
                            <a:srgbClr val="000000"/>
                          </a:solidFill>
                          <a:latin typeface="+mn-lt"/>
                        </a:rPr>
                        <a:t>l’indentazione</a:t>
                      </a:r>
                      <a:r>
                        <a:rPr lang="en-GB" sz="900" dirty="0">
                          <a:solidFill>
                            <a:srgbClr val="000000"/>
                          </a:solidFill>
                          <a:latin typeface="+mn-lt"/>
                        </a:rPr>
                        <a:t> è </a:t>
                      </a:r>
                      <a:r>
                        <a:rPr lang="en-GB" sz="900" dirty="0" err="1">
                          <a:solidFill>
                            <a:srgbClr val="000000"/>
                          </a:solidFill>
                          <a:latin typeface="+mn-lt"/>
                        </a:rPr>
                        <a:t>puramente</a:t>
                      </a:r>
                      <a:r>
                        <a:rPr lang="en-GB" sz="900" dirty="0">
                          <a:solidFill>
                            <a:srgbClr val="000000"/>
                          </a:solidFill>
                          <a:latin typeface="+mn-lt"/>
                        </a:rPr>
                        <a:t> una </a:t>
                      </a:r>
                      <a:r>
                        <a:rPr lang="en-GB" sz="900" dirty="0" err="1">
                          <a:solidFill>
                            <a:srgbClr val="000000"/>
                          </a:solidFill>
                          <a:latin typeface="+mn-lt"/>
                        </a:rPr>
                        <a:t>questione</a:t>
                      </a:r>
                      <a:r>
                        <a:rPr lang="en-GB" sz="900" dirty="0">
                          <a:solidFill>
                            <a:srgbClr val="000000"/>
                          </a:solidFill>
                          <a:latin typeface="+mn-lt"/>
                        </a:rPr>
                        <a:t> di </a:t>
                      </a:r>
                      <a:r>
                        <a:rPr lang="en-GB" sz="900" dirty="0" err="1">
                          <a:solidFill>
                            <a:srgbClr val="000000"/>
                          </a:solidFill>
                          <a:latin typeface="+mn-lt"/>
                        </a:rPr>
                        <a:t>leggibilità</a:t>
                      </a:r>
                      <a:r>
                        <a:rPr lang="en-GB" sz="900" dirty="0">
                          <a:solidFill>
                            <a:srgbClr val="000000"/>
                          </a:solidFill>
                          <a:latin typeface="+mn-lt"/>
                        </a:rPr>
                        <a:t> del </a:t>
                      </a:r>
                      <a:r>
                        <a:rPr lang="en-GB" sz="900" dirty="0" err="1">
                          <a:solidFill>
                            <a:srgbClr val="000000"/>
                          </a:solidFill>
                          <a:latin typeface="+mn-lt"/>
                        </a:rPr>
                        <a:t>codice</a:t>
                      </a:r>
                      <a:r>
                        <a:rPr lang="en-GB" sz="900" dirty="0">
                          <a:solidFill>
                            <a:srgbClr val="000000"/>
                          </a:solidFill>
                          <a:latin typeface="+mn-lt"/>
                        </a:rPr>
                        <a:t>. </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marR="0" lvl="0" indent="0" algn="l" defTabSz="6095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dirty="0">
                          <a:solidFill>
                            <a:srgbClr val="000000"/>
                          </a:solidFill>
                          <a:latin typeface="+mn-lt"/>
                        </a:rPr>
                        <a:t>Python, non </a:t>
                      </a:r>
                      <a:r>
                        <a:rPr lang="en-GB" sz="900" dirty="0" err="1">
                          <a:solidFill>
                            <a:srgbClr val="000000"/>
                          </a:solidFill>
                          <a:latin typeface="+mn-lt"/>
                        </a:rPr>
                        <a:t>avendo</a:t>
                      </a:r>
                      <a:r>
                        <a:rPr lang="en-GB" sz="900" dirty="0">
                          <a:solidFill>
                            <a:srgbClr val="000000"/>
                          </a:solidFill>
                          <a:latin typeface="+mn-lt"/>
                        </a:rPr>
                        <a:t> né il ";" né </a:t>
                      </a:r>
                      <a:r>
                        <a:rPr lang="en-GB" sz="900" dirty="0" err="1">
                          <a:solidFill>
                            <a:srgbClr val="000000"/>
                          </a:solidFill>
                          <a:latin typeface="+mn-lt"/>
                        </a:rPr>
                        <a:t>altri</a:t>
                      </a:r>
                      <a:r>
                        <a:rPr lang="en-GB" sz="900" dirty="0">
                          <a:solidFill>
                            <a:srgbClr val="000000"/>
                          </a:solidFill>
                          <a:latin typeface="+mn-lt"/>
                        </a:rPr>
                        <a:t> </a:t>
                      </a:r>
                      <a:r>
                        <a:rPr lang="en-GB" sz="900" dirty="0" err="1">
                          <a:solidFill>
                            <a:srgbClr val="000000"/>
                          </a:solidFill>
                          <a:latin typeface="+mn-lt"/>
                        </a:rPr>
                        <a:t>caratteri</a:t>
                      </a:r>
                      <a:r>
                        <a:rPr lang="en-GB" sz="900" dirty="0">
                          <a:solidFill>
                            <a:srgbClr val="000000"/>
                          </a:solidFill>
                          <a:latin typeface="+mn-lt"/>
                        </a:rPr>
                        <a:t> per </a:t>
                      </a:r>
                      <a:r>
                        <a:rPr lang="en-GB" sz="900" dirty="0" err="1">
                          <a:solidFill>
                            <a:srgbClr val="000000"/>
                          </a:solidFill>
                          <a:latin typeface="+mn-lt"/>
                        </a:rPr>
                        <a:t>definire</a:t>
                      </a:r>
                      <a:r>
                        <a:rPr lang="en-GB" sz="900" dirty="0">
                          <a:solidFill>
                            <a:srgbClr val="000000"/>
                          </a:solidFill>
                          <a:latin typeface="+mn-lt"/>
                        </a:rPr>
                        <a:t> la fine di </a:t>
                      </a:r>
                      <a:r>
                        <a:rPr lang="en-GB" sz="900" dirty="0" err="1">
                          <a:solidFill>
                            <a:srgbClr val="000000"/>
                          </a:solidFill>
                          <a:latin typeface="+mn-lt"/>
                        </a:rPr>
                        <a:t>un’istruzione</a:t>
                      </a:r>
                      <a:r>
                        <a:rPr lang="en-GB" sz="900" dirty="0">
                          <a:solidFill>
                            <a:srgbClr val="000000"/>
                          </a:solidFill>
                          <a:latin typeface="+mn-lt"/>
                        </a:rPr>
                        <a:t> </a:t>
                      </a:r>
                      <a:r>
                        <a:rPr lang="en-GB" sz="900" dirty="0" err="1">
                          <a:solidFill>
                            <a:srgbClr val="000000"/>
                          </a:solidFill>
                          <a:latin typeface="+mn-lt"/>
                        </a:rPr>
                        <a:t>utilizza</a:t>
                      </a:r>
                      <a:r>
                        <a:rPr lang="en-GB" sz="900" dirty="0">
                          <a:solidFill>
                            <a:srgbClr val="000000"/>
                          </a:solidFill>
                          <a:latin typeface="+mn-lt"/>
                        </a:rPr>
                        <a:t> </a:t>
                      </a:r>
                      <a:r>
                        <a:rPr lang="en-GB" sz="900" dirty="0" err="1">
                          <a:solidFill>
                            <a:srgbClr val="000000"/>
                          </a:solidFill>
                          <a:latin typeface="+mn-lt"/>
                        </a:rPr>
                        <a:t>l’indentazione</a:t>
                      </a:r>
                      <a:r>
                        <a:rPr lang="en-GB" sz="900" dirty="0">
                          <a:solidFill>
                            <a:srgbClr val="000000"/>
                          </a:solidFill>
                          <a:latin typeface="+mn-lt"/>
                        </a:rPr>
                        <a:t> come </a:t>
                      </a:r>
                      <a:r>
                        <a:rPr lang="en-GB" sz="900" dirty="0" err="1">
                          <a:solidFill>
                            <a:srgbClr val="000000"/>
                          </a:solidFill>
                          <a:latin typeface="+mn-lt"/>
                        </a:rPr>
                        <a:t>delimitatore</a:t>
                      </a:r>
                      <a:r>
                        <a:rPr lang="en-GB" sz="900" dirty="0">
                          <a:solidFill>
                            <a:srgbClr val="000000"/>
                          </a:solidFill>
                          <a:latin typeface="+mn-lt"/>
                        </a:rPr>
                        <a:t> di </a:t>
                      </a:r>
                      <a:r>
                        <a:rPr lang="en-GB" sz="900" dirty="0" err="1">
                          <a:solidFill>
                            <a:srgbClr val="000000"/>
                          </a:solidFill>
                          <a:latin typeface="+mn-lt"/>
                        </a:rPr>
                        <a:t>alcune</a:t>
                      </a:r>
                      <a:r>
                        <a:rPr lang="en-GB" sz="900" dirty="0">
                          <a:solidFill>
                            <a:srgbClr val="000000"/>
                          </a:solidFill>
                          <a:latin typeface="+mn-lt"/>
                        </a:rPr>
                        <a:t> </a:t>
                      </a:r>
                      <a:r>
                        <a:rPr lang="en-GB" sz="900" dirty="0" err="1">
                          <a:solidFill>
                            <a:srgbClr val="000000"/>
                          </a:solidFill>
                          <a:latin typeface="+mn-lt"/>
                        </a:rPr>
                        <a:t>operazioni</a:t>
                      </a:r>
                      <a:r>
                        <a:rPr lang="en-GB" sz="900" dirty="0">
                          <a:solidFill>
                            <a:srgbClr val="000000"/>
                          </a:solidFill>
                          <a:latin typeface="+mn-lt"/>
                        </a:rPr>
                        <a:t>. </a:t>
                      </a:r>
                      <a:r>
                        <a:rPr lang="en-GB" sz="900" dirty="0" err="1">
                          <a:solidFill>
                            <a:srgbClr val="000000"/>
                          </a:solidFill>
                          <a:latin typeface="+mn-lt"/>
                        </a:rPr>
                        <a:t>Quando</a:t>
                      </a:r>
                      <a:r>
                        <a:rPr lang="en-GB" sz="900" dirty="0">
                          <a:solidFill>
                            <a:srgbClr val="000000"/>
                          </a:solidFill>
                          <a:latin typeface="+mn-lt"/>
                        </a:rPr>
                        <a:t> </a:t>
                      </a:r>
                      <a:r>
                        <a:rPr lang="en-GB" sz="900" dirty="0" err="1">
                          <a:solidFill>
                            <a:srgbClr val="000000"/>
                          </a:solidFill>
                          <a:latin typeface="+mn-lt"/>
                        </a:rPr>
                        <a:t>su</a:t>
                      </a:r>
                      <a:r>
                        <a:rPr lang="en-GB" sz="900" dirty="0">
                          <a:solidFill>
                            <a:srgbClr val="000000"/>
                          </a:solidFill>
                          <a:latin typeface="+mn-lt"/>
                        </a:rPr>
                        <a:t> Python una </a:t>
                      </a:r>
                      <a:r>
                        <a:rPr lang="en-GB" sz="900" dirty="0" err="1">
                          <a:solidFill>
                            <a:srgbClr val="000000"/>
                          </a:solidFill>
                          <a:latin typeface="+mn-lt"/>
                        </a:rPr>
                        <a:t>riga</a:t>
                      </a:r>
                      <a:r>
                        <a:rPr lang="en-GB" sz="900" dirty="0">
                          <a:solidFill>
                            <a:srgbClr val="000000"/>
                          </a:solidFill>
                          <a:latin typeface="+mn-lt"/>
                        </a:rPr>
                        <a:t> di </a:t>
                      </a:r>
                      <a:r>
                        <a:rPr lang="en-GB" sz="900" dirty="0" err="1">
                          <a:solidFill>
                            <a:srgbClr val="000000"/>
                          </a:solidFill>
                          <a:latin typeface="+mn-lt"/>
                        </a:rPr>
                        <a:t>codice</a:t>
                      </a:r>
                      <a:r>
                        <a:rPr lang="en-GB" sz="900" dirty="0">
                          <a:solidFill>
                            <a:srgbClr val="000000"/>
                          </a:solidFill>
                          <a:latin typeface="+mn-lt"/>
                        </a:rPr>
                        <a:t> </a:t>
                      </a:r>
                      <a:r>
                        <a:rPr lang="en-GB" sz="900" dirty="0" err="1">
                          <a:solidFill>
                            <a:srgbClr val="000000"/>
                          </a:solidFill>
                          <a:latin typeface="+mn-lt"/>
                        </a:rPr>
                        <a:t>finisce</a:t>
                      </a:r>
                      <a:r>
                        <a:rPr lang="en-GB" sz="900" dirty="0">
                          <a:solidFill>
                            <a:srgbClr val="000000"/>
                          </a:solidFill>
                          <a:latin typeface="+mn-lt"/>
                        </a:rPr>
                        <a:t> con </a:t>
                      </a:r>
                      <a:r>
                        <a:rPr lang="en-GB" sz="900" dirty="0" err="1">
                          <a:solidFill>
                            <a:srgbClr val="000000"/>
                          </a:solidFill>
                          <a:latin typeface="+mn-lt"/>
                        </a:rPr>
                        <a:t>i</a:t>
                      </a:r>
                      <a:r>
                        <a:rPr lang="en-GB" sz="900" dirty="0">
                          <a:solidFill>
                            <a:srgbClr val="000000"/>
                          </a:solidFill>
                          <a:latin typeface="+mn-lt"/>
                        </a:rPr>
                        <a:t> due </a:t>
                      </a:r>
                      <a:r>
                        <a:rPr lang="en-GB" sz="900" dirty="0" err="1">
                          <a:solidFill>
                            <a:srgbClr val="000000"/>
                          </a:solidFill>
                          <a:latin typeface="+mn-lt"/>
                        </a:rPr>
                        <a:t>punti</a:t>
                      </a:r>
                      <a:r>
                        <a:rPr lang="en-GB" sz="900" dirty="0">
                          <a:solidFill>
                            <a:srgbClr val="000000"/>
                          </a:solidFill>
                          <a:latin typeface="+mn-lt"/>
                        </a:rPr>
                        <a:t> (</a:t>
                      </a:r>
                      <a:r>
                        <a:rPr lang="en-GB" sz="900" dirty="0" err="1">
                          <a:solidFill>
                            <a:srgbClr val="000000"/>
                          </a:solidFill>
                          <a:latin typeface="+mn-lt"/>
                        </a:rPr>
                        <a:t>vedremo</a:t>
                      </a:r>
                      <a:r>
                        <a:rPr lang="en-GB" sz="900" dirty="0">
                          <a:solidFill>
                            <a:srgbClr val="000000"/>
                          </a:solidFill>
                          <a:latin typeface="+mn-lt"/>
                        </a:rPr>
                        <a:t> in </a:t>
                      </a:r>
                      <a:r>
                        <a:rPr lang="en-GB" sz="900" dirty="0" err="1">
                          <a:solidFill>
                            <a:srgbClr val="000000"/>
                          </a:solidFill>
                          <a:latin typeface="+mn-lt"/>
                        </a:rPr>
                        <a:t>quali</a:t>
                      </a:r>
                      <a:r>
                        <a:rPr lang="en-GB" sz="900" dirty="0">
                          <a:solidFill>
                            <a:srgbClr val="000000"/>
                          </a:solidFill>
                          <a:latin typeface="+mn-lt"/>
                        </a:rPr>
                        <a:t> </a:t>
                      </a:r>
                      <a:r>
                        <a:rPr lang="en-GB" sz="900" dirty="0" err="1">
                          <a:solidFill>
                            <a:srgbClr val="000000"/>
                          </a:solidFill>
                          <a:latin typeface="+mn-lt"/>
                        </a:rPr>
                        <a:t>casi</a:t>
                      </a:r>
                      <a:r>
                        <a:rPr lang="en-GB" sz="900" dirty="0">
                          <a:solidFill>
                            <a:srgbClr val="000000"/>
                          </a:solidFill>
                          <a:latin typeface="+mn-lt"/>
                        </a:rPr>
                        <a:t>), la </a:t>
                      </a:r>
                      <a:r>
                        <a:rPr lang="en-GB" sz="900" dirty="0" err="1">
                          <a:solidFill>
                            <a:srgbClr val="000000"/>
                          </a:solidFill>
                          <a:latin typeface="+mn-lt"/>
                        </a:rPr>
                        <a:t>riga</a:t>
                      </a:r>
                      <a:r>
                        <a:rPr lang="en-GB" sz="900" dirty="0">
                          <a:solidFill>
                            <a:srgbClr val="000000"/>
                          </a:solidFill>
                          <a:latin typeface="+mn-lt"/>
                        </a:rPr>
                        <a:t> successive </a:t>
                      </a:r>
                      <a:r>
                        <a:rPr lang="en-GB" sz="900" dirty="0" err="1">
                          <a:solidFill>
                            <a:srgbClr val="000000"/>
                          </a:solidFill>
                          <a:latin typeface="+mn-lt"/>
                        </a:rPr>
                        <a:t>deve</a:t>
                      </a:r>
                      <a:r>
                        <a:rPr lang="en-GB" sz="900" dirty="0">
                          <a:solidFill>
                            <a:srgbClr val="000000"/>
                          </a:solidFill>
                          <a:latin typeface="+mn-lt"/>
                        </a:rPr>
                        <a:t> </a:t>
                      </a:r>
                      <a:r>
                        <a:rPr lang="en-GB" sz="900" dirty="0" err="1">
                          <a:solidFill>
                            <a:srgbClr val="000000"/>
                          </a:solidFill>
                          <a:latin typeface="+mn-lt"/>
                        </a:rPr>
                        <a:t>necessariamente</a:t>
                      </a:r>
                      <a:r>
                        <a:rPr lang="en-GB" sz="900" dirty="0">
                          <a:solidFill>
                            <a:srgbClr val="000000"/>
                          </a:solidFill>
                          <a:latin typeface="+mn-lt"/>
                        </a:rPr>
                        <a:t> </a:t>
                      </a:r>
                      <a:r>
                        <a:rPr lang="en-GB" sz="900" dirty="0" err="1">
                          <a:solidFill>
                            <a:srgbClr val="000000"/>
                          </a:solidFill>
                          <a:latin typeface="+mn-lt"/>
                        </a:rPr>
                        <a:t>iniziare</a:t>
                      </a:r>
                      <a:r>
                        <a:rPr lang="en-GB" sz="900" dirty="0">
                          <a:solidFill>
                            <a:srgbClr val="000000"/>
                          </a:solidFill>
                          <a:latin typeface="+mn-lt"/>
                        </a:rPr>
                        <a:t> con </a:t>
                      </a:r>
                      <a:r>
                        <a:rPr lang="en-GB" sz="900" dirty="0" err="1">
                          <a:solidFill>
                            <a:srgbClr val="000000"/>
                          </a:solidFill>
                          <a:latin typeface="+mn-lt"/>
                        </a:rPr>
                        <a:t>un’indentazione</a:t>
                      </a:r>
                      <a:r>
                        <a:rPr lang="en-GB" sz="900" dirty="0">
                          <a:solidFill>
                            <a:srgbClr val="000000"/>
                          </a:solidFill>
                          <a:latin typeface="+mn-lt"/>
                        </a:rPr>
                        <a:t>.</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434015893"/>
                  </a:ext>
                </a:extLst>
              </a:tr>
              <a:tr h="342900">
                <a:tc>
                  <a:txBody>
                    <a:bodyPr/>
                    <a:lstStyle/>
                    <a:p>
                      <a:pPr marL="0" indent="0" algn="l">
                        <a:buFont typeface="Arial" panose="020B0604020202020204" pitchFamily="34" charset="0"/>
                        <a:buNone/>
                      </a:pPr>
                      <a:r>
                        <a:rPr lang="en-GB" sz="900" dirty="0" err="1">
                          <a:solidFill>
                            <a:srgbClr val="000000"/>
                          </a:solidFill>
                          <a:latin typeface="+mn-lt"/>
                        </a:rPr>
                        <a:t>L’interprete</a:t>
                      </a:r>
                      <a:r>
                        <a:rPr lang="en-GB" sz="900" dirty="0">
                          <a:solidFill>
                            <a:srgbClr val="000000"/>
                          </a:solidFill>
                          <a:latin typeface="+mn-lt"/>
                        </a:rPr>
                        <a:t> di SAS </a:t>
                      </a:r>
                      <a:r>
                        <a:rPr lang="en-GB" sz="900" dirty="0" err="1">
                          <a:solidFill>
                            <a:srgbClr val="000000"/>
                          </a:solidFill>
                          <a:latin typeface="+mn-lt"/>
                        </a:rPr>
                        <a:t>quando</a:t>
                      </a:r>
                      <a:r>
                        <a:rPr lang="en-GB" sz="900" dirty="0">
                          <a:solidFill>
                            <a:srgbClr val="000000"/>
                          </a:solidFill>
                          <a:latin typeface="+mn-lt"/>
                        </a:rPr>
                        <a:t> </a:t>
                      </a:r>
                      <a:r>
                        <a:rPr lang="en-GB" sz="900" dirty="0" err="1">
                          <a:solidFill>
                            <a:srgbClr val="000000"/>
                          </a:solidFill>
                          <a:latin typeface="+mn-lt"/>
                        </a:rPr>
                        <a:t>trova</a:t>
                      </a:r>
                      <a:r>
                        <a:rPr lang="en-GB" sz="900" dirty="0">
                          <a:solidFill>
                            <a:srgbClr val="000000"/>
                          </a:solidFill>
                          <a:latin typeface="+mn-lt"/>
                        </a:rPr>
                        <a:t> un </a:t>
                      </a:r>
                      <a:r>
                        <a:rPr lang="en-GB" sz="900" dirty="0" err="1">
                          <a:solidFill>
                            <a:srgbClr val="000000"/>
                          </a:solidFill>
                          <a:latin typeface="+mn-lt"/>
                        </a:rPr>
                        <a:t>errore</a:t>
                      </a:r>
                      <a:r>
                        <a:rPr lang="en-GB" sz="900" dirty="0">
                          <a:solidFill>
                            <a:srgbClr val="000000"/>
                          </a:solidFill>
                          <a:latin typeface="+mn-lt"/>
                        </a:rPr>
                        <a:t> </a:t>
                      </a:r>
                      <a:r>
                        <a:rPr lang="en-GB" sz="900" dirty="0" err="1">
                          <a:solidFill>
                            <a:srgbClr val="000000"/>
                          </a:solidFill>
                          <a:latin typeface="+mn-lt"/>
                        </a:rPr>
                        <a:t>nel</a:t>
                      </a:r>
                      <a:r>
                        <a:rPr lang="en-GB" sz="900" dirty="0">
                          <a:solidFill>
                            <a:srgbClr val="000000"/>
                          </a:solidFill>
                          <a:latin typeface="+mn-lt"/>
                        </a:rPr>
                        <a:t> </a:t>
                      </a:r>
                      <a:r>
                        <a:rPr lang="en-GB" sz="900" dirty="0" err="1">
                          <a:solidFill>
                            <a:srgbClr val="000000"/>
                          </a:solidFill>
                          <a:latin typeface="+mn-lt"/>
                        </a:rPr>
                        <a:t>codice</a:t>
                      </a:r>
                      <a:r>
                        <a:rPr lang="en-GB" sz="900" dirty="0">
                          <a:solidFill>
                            <a:srgbClr val="000000"/>
                          </a:solidFill>
                          <a:latin typeface="+mn-lt"/>
                        </a:rPr>
                        <a:t> lo </a:t>
                      </a:r>
                      <a:r>
                        <a:rPr lang="en-GB" sz="900" dirty="0" err="1">
                          <a:solidFill>
                            <a:srgbClr val="000000"/>
                          </a:solidFill>
                          <a:latin typeface="+mn-lt"/>
                        </a:rPr>
                        <a:t>segnala</a:t>
                      </a:r>
                      <a:r>
                        <a:rPr lang="en-GB" sz="900" dirty="0">
                          <a:solidFill>
                            <a:srgbClr val="000000"/>
                          </a:solidFill>
                          <a:latin typeface="+mn-lt"/>
                        </a:rPr>
                        <a:t> </a:t>
                      </a:r>
                      <a:r>
                        <a:rPr lang="en-GB" sz="900" dirty="0" err="1">
                          <a:solidFill>
                            <a:srgbClr val="000000"/>
                          </a:solidFill>
                          <a:latin typeface="+mn-lt"/>
                        </a:rPr>
                        <a:t>nel</a:t>
                      </a:r>
                      <a:r>
                        <a:rPr lang="en-GB" sz="900" dirty="0">
                          <a:solidFill>
                            <a:srgbClr val="000000"/>
                          </a:solidFill>
                          <a:latin typeface="+mn-lt"/>
                        </a:rPr>
                        <a:t> log e </a:t>
                      </a:r>
                      <a:r>
                        <a:rPr lang="en-GB" sz="900" dirty="0" err="1">
                          <a:solidFill>
                            <a:srgbClr val="000000"/>
                          </a:solidFill>
                          <a:latin typeface="+mn-lt"/>
                        </a:rPr>
                        <a:t>prova</a:t>
                      </a:r>
                      <a:r>
                        <a:rPr lang="en-GB" sz="900" dirty="0">
                          <a:solidFill>
                            <a:srgbClr val="000000"/>
                          </a:solidFill>
                          <a:latin typeface="+mn-lt"/>
                        </a:rPr>
                        <a:t> ad </a:t>
                      </a:r>
                      <a:r>
                        <a:rPr lang="en-GB" sz="900" dirty="0" err="1">
                          <a:solidFill>
                            <a:srgbClr val="000000"/>
                          </a:solidFill>
                          <a:latin typeface="+mn-lt"/>
                        </a:rPr>
                        <a:t>eseguire</a:t>
                      </a:r>
                      <a:r>
                        <a:rPr lang="en-GB" sz="900" dirty="0">
                          <a:solidFill>
                            <a:srgbClr val="000000"/>
                          </a:solidFill>
                          <a:latin typeface="+mn-lt"/>
                        </a:rPr>
                        <a:t> le </a:t>
                      </a:r>
                      <a:r>
                        <a:rPr lang="en-GB" sz="900" dirty="0" err="1">
                          <a:solidFill>
                            <a:srgbClr val="000000"/>
                          </a:solidFill>
                          <a:latin typeface="+mn-lt"/>
                        </a:rPr>
                        <a:t>righe</a:t>
                      </a:r>
                      <a:r>
                        <a:rPr lang="en-GB" sz="900" dirty="0">
                          <a:solidFill>
                            <a:srgbClr val="000000"/>
                          </a:solidFill>
                          <a:latin typeface="+mn-lt"/>
                        </a:rPr>
                        <a:t> successive a </a:t>
                      </a:r>
                      <a:r>
                        <a:rPr lang="en-GB" sz="900" dirty="0" err="1">
                          <a:solidFill>
                            <a:srgbClr val="000000"/>
                          </a:solidFill>
                          <a:latin typeface="+mn-lt"/>
                        </a:rPr>
                        <a:t>quella</a:t>
                      </a:r>
                      <a:r>
                        <a:rPr lang="en-GB" sz="900" dirty="0">
                          <a:solidFill>
                            <a:srgbClr val="000000"/>
                          </a:solidFill>
                          <a:latin typeface="+mn-lt"/>
                        </a:rPr>
                        <a:t> </a:t>
                      </a:r>
                      <a:r>
                        <a:rPr lang="en-GB" sz="900" dirty="0" err="1">
                          <a:solidFill>
                            <a:srgbClr val="000000"/>
                          </a:solidFill>
                          <a:latin typeface="+mn-lt"/>
                        </a:rPr>
                        <a:t>che</a:t>
                      </a:r>
                      <a:r>
                        <a:rPr lang="en-GB" sz="900" dirty="0">
                          <a:solidFill>
                            <a:srgbClr val="000000"/>
                          </a:solidFill>
                          <a:latin typeface="+mn-lt"/>
                        </a:rPr>
                        <a:t> ha </a:t>
                      </a:r>
                      <a:r>
                        <a:rPr lang="en-GB" sz="900" dirty="0" err="1">
                          <a:solidFill>
                            <a:srgbClr val="000000"/>
                          </a:solidFill>
                          <a:latin typeface="+mn-lt"/>
                        </a:rPr>
                        <a:t>dato</a:t>
                      </a:r>
                      <a:r>
                        <a:rPr lang="en-GB" sz="900" dirty="0">
                          <a:solidFill>
                            <a:srgbClr val="000000"/>
                          </a:solidFill>
                          <a:latin typeface="+mn-lt"/>
                        </a:rPr>
                        <a:t> </a:t>
                      </a:r>
                      <a:r>
                        <a:rPr lang="en-GB" sz="900" dirty="0" err="1">
                          <a:solidFill>
                            <a:srgbClr val="000000"/>
                          </a:solidFill>
                          <a:latin typeface="+mn-lt"/>
                        </a:rPr>
                        <a:t>errore</a:t>
                      </a:r>
                      <a:r>
                        <a:rPr lang="en-GB" sz="900" dirty="0">
                          <a:solidFill>
                            <a:srgbClr val="000000"/>
                          </a:solidFill>
                          <a:latin typeface="+mn-lt"/>
                        </a:rPr>
                        <a:t>. </a:t>
                      </a:r>
                      <a:endParaRPr lang="en-AU" sz="900" dirty="0"/>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marR="0" lvl="0" indent="0" algn="l" defTabSz="6095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dirty="0">
                          <a:solidFill>
                            <a:srgbClr val="000000"/>
                          </a:solidFill>
                          <a:latin typeface="+mn-lt"/>
                        </a:rPr>
                        <a:t>In Python, </a:t>
                      </a:r>
                      <a:r>
                        <a:rPr lang="en-GB" sz="900" dirty="0" err="1">
                          <a:solidFill>
                            <a:srgbClr val="000000"/>
                          </a:solidFill>
                          <a:latin typeface="+mn-lt"/>
                        </a:rPr>
                        <a:t>quando</a:t>
                      </a:r>
                      <a:r>
                        <a:rPr lang="en-GB" sz="900" dirty="0">
                          <a:solidFill>
                            <a:srgbClr val="000000"/>
                          </a:solidFill>
                          <a:latin typeface="+mn-lt"/>
                        </a:rPr>
                        <a:t> </a:t>
                      </a:r>
                      <a:r>
                        <a:rPr lang="en-GB" sz="900" dirty="0" err="1">
                          <a:solidFill>
                            <a:srgbClr val="000000"/>
                          </a:solidFill>
                          <a:latin typeface="+mn-lt"/>
                        </a:rPr>
                        <a:t>si</a:t>
                      </a:r>
                      <a:r>
                        <a:rPr lang="en-GB" sz="900" dirty="0">
                          <a:solidFill>
                            <a:srgbClr val="000000"/>
                          </a:solidFill>
                          <a:latin typeface="+mn-lt"/>
                        </a:rPr>
                        <a:t> </a:t>
                      </a:r>
                      <a:r>
                        <a:rPr lang="en-GB" sz="900" dirty="0" err="1">
                          <a:solidFill>
                            <a:srgbClr val="000000"/>
                          </a:solidFill>
                          <a:latin typeface="+mn-lt"/>
                        </a:rPr>
                        <a:t>incontra</a:t>
                      </a:r>
                      <a:r>
                        <a:rPr lang="en-GB" sz="900" dirty="0">
                          <a:solidFill>
                            <a:srgbClr val="000000"/>
                          </a:solidFill>
                          <a:latin typeface="+mn-lt"/>
                        </a:rPr>
                        <a:t> un </a:t>
                      </a:r>
                      <a:r>
                        <a:rPr lang="en-GB" sz="900" dirty="0" err="1">
                          <a:solidFill>
                            <a:srgbClr val="000000"/>
                          </a:solidFill>
                          <a:latin typeface="+mn-lt"/>
                        </a:rPr>
                        <a:t>errore</a:t>
                      </a:r>
                      <a:r>
                        <a:rPr lang="en-GB" sz="900" dirty="0">
                          <a:solidFill>
                            <a:srgbClr val="000000"/>
                          </a:solidFill>
                          <a:latin typeface="+mn-lt"/>
                        </a:rPr>
                        <a:t>, </a:t>
                      </a:r>
                      <a:r>
                        <a:rPr lang="en-GB" sz="900" dirty="0" err="1">
                          <a:solidFill>
                            <a:srgbClr val="000000"/>
                          </a:solidFill>
                          <a:latin typeface="+mn-lt"/>
                        </a:rPr>
                        <a:t>si</a:t>
                      </a:r>
                      <a:r>
                        <a:rPr lang="en-GB" sz="900" dirty="0">
                          <a:solidFill>
                            <a:srgbClr val="000000"/>
                          </a:solidFill>
                          <a:latin typeface="+mn-lt"/>
                        </a:rPr>
                        <a:t> </a:t>
                      </a:r>
                      <a:r>
                        <a:rPr lang="en-GB" sz="900" dirty="0" err="1">
                          <a:solidFill>
                            <a:srgbClr val="000000"/>
                          </a:solidFill>
                          <a:latin typeface="+mn-lt"/>
                        </a:rPr>
                        <a:t>blocca</a:t>
                      </a:r>
                      <a:r>
                        <a:rPr lang="en-GB" sz="900" dirty="0">
                          <a:solidFill>
                            <a:srgbClr val="000000"/>
                          </a:solidFill>
                          <a:latin typeface="+mn-lt"/>
                        </a:rPr>
                        <a:t> </a:t>
                      </a:r>
                      <a:r>
                        <a:rPr lang="en-GB" sz="900" dirty="0" err="1">
                          <a:solidFill>
                            <a:srgbClr val="000000"/>
                          </a:solidFill>
                          <a:latin typeface="+mn-lt"/>
                        </a:rPr>
                        <a:t>tutta</a:t>
                      </a:r>
                      <a:r>
                        <a:rPr lang="en-GB" sz="900" dirty="0">
                          <a:solidFill>
                            <a:srgbClr val="000000"/>
                          </a:solidFill>
                          <a:latin typeface="+mn-lt"/>
                        </a:rPr>
                        <a:t> </a:t>
                      </a:r>
                      <a:r>
                        <a:rPr lang="en-GB" sz="900" dirty="0" err="1">
                          <a:solidFill>
                            <a:srgbClr val="000000"/>
                          </a:solidFill>
                          <a:latin typeface="+mn-lt"/>
                        </a:rPr>
                        <a:t>l’operazione</a:t>
                      </a:r>
                      <a:r>
                        <a:rPr lang="en-GB" sz="900" dirty="0">
                          <a:solidFill>
                            <a:srgbClr val="000000"/>
                          </a:solidFill>
                          <a:latin typeface="+mn-lt"/>
                        </a:rPr>
                        <a:t> e le </a:t>
                      </a:r>
                      <a:r>
                        <a:rPr lang="en-GB" sz="900" dirty="0" err="1">
                          <a:solidFill>
                            <a:srgbClr val="000000"/>
                          </a:solidFill>
                          <a:latin typeface="+mn-lt"/>
                        </a:rPr>
                        <a:t>righe</a:t>
                      </a:r>
                      <a:r>
                        <a:rPr lang="en-GB" sz="900" dirty="0">
                          <a:solidFill>
                            <a:srgbClr val="000000"/>
                          </a:solidFill>
                          <a:latin typeface="+mn-lt"/>
                        </a:rPr>
                        <a:t> di </a:t>
                      </a:r>
                      <a:r>
                        <a:rPr lang="en-GB" sz="900" dirty="0" err="1">
                          <a:solidFill>
                            <a:srgbClr val="000000"/>
                          </a:solidFill>
                          <a:latin typeface="+mn-lt"/>
                        </a:rPr>
                        <a:t>codice</a:t>
                      </a:r>
                      <a:r>
                        <a:rPr lang="en-GB" sz="900" dirty="0">
                          <a:solidFill>
                            <a:srgbClr val="000000"/>
                          </a:solidFill>
                          <a:latin typeface="+mn-lt"/>
                        </a:rPr>
                        <a:t> successive non </a:t>
                      </a:r>
                      <a:r>
                        <a:rPr lang="en-GB" sz="900" dirty="0" err="1">
                          <a:solidFill>
                            <a:srgbClr val="000000"/>
                          </a:solidFill>
                          <a:latin typeface="+mn-lt"/>
                        </a:rPr>
                        <a:t>sono</a:t>
                      </a:r>
                      <a:r>
                        <a:rPr lang="en-GB" sz="900" dirty="0">
                          <a:solidFill>
                            <a:srgbClr val="000000"/>
                          </a:solidFill>
                          <a:latin typeface="+mn-lt"/>
                        </a:rPr>
                        <a:t> </a:t>
                      </a:r>
                      <a:r>
                        <a:rPr lang="en-GB" sz="900" dirty="0" err="1">
                          <a:solidFill>
                            <a:srgbClr val="000000"/>
                          </a:solidFill>
                          <a:latin typeface="+mn-lt"/>
                        </a:rPr>
                        <a:t>eseguite</a:t>
                      </a:r>
                      <a:r>
                        <a:rPr lang="en-GB" sz="900" dirty="0">
                          <a:solidFill>
                            <a:srgbClr val="000000"/>
                          </a:solidFill>
                          <a:latin typeface="+mn-lt"/>
                        </a:rPr>
                        <a:t>.</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1983984671"/>
                  </a:ext>
                </a:extLst>
              </a:tr>
              <a:tr h="342900">
                <a:tc>
                  <a:txBody>
                    <a:bodyPr/>
                    <a:lstStyle/>
                    <a:p>
                      <a:pPr marL="0" indent="0" algn="l">
                        <a:buFont typeface="Arial" panose="020B0604020202020204" pitchFamily="34" charset="0"/>
                        <a:buNone/>
                      </a:pPr>
                      <a:r>
                        <a:rPr lang="en-AU" sz="900" dirty="0"/>
                        <a:t>Non è case sensitive.</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tc>
                  <a:txBody>
                    <a:bodyPr/>
                    <a:lstStyle/>
                    <a:p>
                      <a:pPr marL="0" marR="0" lvl="0" indent="0" algn="l" defTabSz="6095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dirty="0">
                          <a:solidFill>
                            <a:srgbClr val="000000"/>
                          </a:solidFill>
                          <a:latin typeface="+mn-lt"/>
                        </a:rPr>
                        <a:t>Python è case sensitive! Un </a:t>
                      </a:r>
                      <a:r>
                        <a:rPr lang="en-GB" sz="900" dirty="0" err="1">
                          <a:solidFill>
                            <a:srgbClr val="000000"/>
                          </a:solidFill>
                          <a:latin typeface="+mn-lt"/>
                        </a:rPr>
                        <a:t>comando</a:t>
                      </a:r>
                      <a:r>
                        <a:rPr lang="en-GB" sz="900" dirty="0">
                          <a:solidFill>
                            <a:srgbClr val="000000"/>
                          </a:solidFill>
                          <a:latin typeface="+mn-lt"/>
                        </a:rPr>
                        <a:t> o una </a:t>
                      </a:r>
                      <a:r>
                        <a:rPr lang="en-GB" sz="900" dirty="0" err="1">
                          <a:solidFill>
                            <a:srgbClr val="000000"/>
                          </a:solidFill>
                          <a:latin typeface="+mn-lt"/>
                        </a:rPr>
                        <a:t>variabile</a:t>
                      </a:r>
                      <a:r>
                        <a:rPr lang="en-GB" sz="900" dirty="0">
                          <a:solidFill>
                            <a:srgbClr val="000000"/>
                          </a:solidFill>
                          <a:latin typeface="+mn-lt"/>
                        </a:rPr>
                        <a:t> </a:t>
                      </a:r>
                      <a:r>
                        <a:rPr lang="en-GB" sz="900" dirty="0" err="1">
                          <a:solidFill>
                            <a:srgbClr val="000000"/>
                          </a:solidFill>
                          <a:latin typeface="+mn-lt"/>
                        </a:rPr>
                        <a:t>scritta</a:t>
                      </a:r>
                      <a:r>
                        <a:rPr lang="en-GB" sz="900" dirty="0">
                          <a:solidFill>
                            <a:srgbClr val="000000"/>
                          </a:solidFill>
                          <a:latin typeface="+mn-lt"/>
                        </a:rPr>
                        <a:t> in </a:t>
                      </a:r>
                      <a:r>
                        <a:rPr lang="en-GB" sz="900" dirty="0" err="1">
                          <a:solidFill>
                            <a:srgbClr val="000000"/>
                          </a:solidFill>
                          <a:latin typeface="+mn-lt"/>
                        </a:rPr>
                        <a:t>maiuscolo</a:t>
                      </a:r>
                      <a:r>
                        <a:rPr lang="en-GB" sz="900" dirty="0">
                          <a:solidFill>
                            <a:srgbClr val="000000"/>
                          </a:solidFill>
                          <a:latin typeface="+mn-lt"/>
                        </a:rPr>
                        <a:t> e in </a:t>
                      </a:r>
                      <a:r>
                        <a:rPr lang="en-GB" sz="900" dirty="0" err="1">
                          <a:solidFill>
                            <a:srgbClr val="000000"/>
                          </a:solidFill>
                          <a:latin typeface="+mn-lt"/>
                        </a:rPr>
                        <a:t>minuscolo</a:t>
                      </a:r>
                      <a:r>
                        <a:rPr lang="en-GB" sz="900" dirty="0">
                          <a:solidFill>
                            <a:srgbClr val="000000"/>
                          </a:solidFill>
                          <a:latin typeface="+mn-lt"/>
                        </a:rPr>
                        <a:t> per Python </a:t>
                      </a:r>
                      <a:r>
                        <a:rPr lang="en-GB" sz="900" dirty="0" err="1">
                          <a:solidFill>
                            <a:srgbClr val="000000"/>
                          </a:solidFill>
                          <a:latin typeface="+mn-lt"/>
                        </a:rPr>
                        <a:t>sono</a:t>
                      </a:r>
                      <a:r>
                        <a:rPr lang="en-GB" sz="900" dirty="0">
                          <a:solidFill>
                            <a:srgbClr val="000000"/>
                          </a:solidFill>
                          <a:latin typeface="+mn-lt"/>
                        </a:rPr>
                        <a:t> due </a:t>
                      </a:r>
                      <a:r>
                        <a:rPr lang="en-GB" sz="900" dirty="0" err="1">
                          <a:solidFill>
                            <a:srgbClr val="000000"/>
                          </a:solidFill>
                          <a:latin typeface="+mn-lt"/>
                        </a:rPr>
                        <a:t>istruzioni</a:t>
                      </a:r>
                      <a:r>
                        <a:rPr lang="en-GB" sz="900" dirty="0">
                          <a:solidFill>
                            <a:srgbClr val="000000"/>
                          </a:solidFill>
                          <a:latin typeface="+mn-lt"/>
                        </a:rPr>
                        <a:t> </a:t>
                      </a:r>
                      <a:r>
                        <a:rPr lang="en-GB" sz="900" dirty="0" err="1">
                          <a:solidFill>
                            <a:srgbClr val="000000"/>
                          </a:solidFill>
                          <a:latin typeface="+mn-lt"/>
                        </a:rPr>
                        <a:t>differenti</a:t>
                      </a:r>
                      <a:r>
                        <a:rPr lang="en-GB" sz="900" dirty="0">
                          <a:solidFill>
                            <a:srgbClr val="000000"/>
                          </a:solidFill>
                          <a:latin typeface="+mn-lt"/>
                        </a:rPr>
                        <a:t>.</a:t>
                      </a:r>
                    </a:p>
                  </a:txBody>
                  <a:tcPr marL="68580" marR="68580" marT="34290" marB="34290" anchor="ctr">
                    <a:lnL w="12700" cap="flat" cmpd="sng" algn="ctr">
                      <a:solidFill>
                        <a:schemeClr val="bg2">
                          <a:lumMod val="75000"/>
                        </a:schemeClr>
                      </a:solidFill>
                      <a:prstDash val="sysDot"/>
                      <a:round/>
                      <a:headEnd type="none" w="med" len="med"/>
                      <a:tailEnd type="none" w="med" len="med"/>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752470704"/>
                  </a:ext>
                </a:extLst>
              </a:tr>
            </a:tbl>
          </a:graphicData>
        </a:graphic>
      </p:graphicFrame>
      <p:sp>
        <p:nvSpPr>
          <p:cNvPr id="2" name="Title 1">
            <a:extLst>
              <a:ext uri="{FF2B5EF4-FFF2-40B4-BE49-F238E27FC236}">
                <a16:creationId xmlns:a16="http://schemas.microsoft.com/office/drawing/2014/main" id="{D095D474-9723-4616-81C4-57E46568D05E}"/>
              </a:ext>
            </a:extLst>
          </p:cNvPr>
          <p:cNvSpPr>
            <a:spLocks noGrp="1"/>
          </p:cNvSpPr>
          <p:nvPr>
            <p:ph type="title"/>
          </p:nvPr>
        </p:nvSpPr>
        <p:spPr/>
        <p:txBody>
          <a:bodyPr/>
          <a:lstStyle/>
          <a:p>
            <a:r>
              <a:rPr lang="en-AU" dirty="0">
                <a:solidFill>
                  <a:schemeClr val="bg1"/>
                </a:solidFill>
              </a:rPr>
              <a:t>SAS vs Python – </a:t>
            </a:r>
            <a:r>
              <a:rPr lang="en-AU" dirty="0" err="1">
                <a:solidFill>
                  <a:schemeClr val="bg1"/>
                </a:solidFill>
              </a:rPr>
              <a:t>sintassi</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26587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b="1" dirty="0" err="1">
                <a:solidFill>
                  <a:schemeClr val="tx1"/>
                </a:solidFill>
              </a:rPr>
              <a:t>Librerie</a:t>
            </a:r>
            <a:endParaRPr lang="en-AU" b="1"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244836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4C791A3-7008-43C9-BF34-DDA0AD60B611}"/>
              </a:ext>
            </a:extLst>
          </p:cNvPr>
          <p:cNvSpPr/>
          <p:nvPr/>
        </p:nvSpPr>
        <p:spPr>
          <a:xfrm>
            <a:off x="2325969" y="2147756"/>
            <a:ext cx="5286410" cy="2589582"/>
          </a:xfrm>
          <a:prstGeom prst="rect">
            <a:avLst/>
          </a:prstGeom>
          <a:solidFill>
            <a:schemeClr val="accent2">
              <a:lumMod val="20000"/>
              <a:lumOff val="80000"/>
            </a:schemeClr>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4" name="Rectangle 3">
            <a:extLst>
              <a:ext uri="{FF2B5EF4-FFF2-40B4-BE49-F238E27FC236}">
                <a16:creationId xmlns:a16="http://schemas.microsoft.com/office/drawing/2014/main" id="{FE627B8B-7FC1-463C-964F-CB4DEE7A16EB}"/>
              </a:ext>
            </a:extLst>
          </p:cNvPr>
          <p:cNvSpPr/>
          <p:nvPr/>
        </p:nvSpPr>
        <p:spPr>
          <a:xfrm>
            <a:off x="1062038" y="670912"/>
            <a:ext cx="7019925" cy="923330"/>
          </a:xfrm>
          <a:prstGeom prst="rect">
            <a:avLst/>
          </a:prstGeom>
        </p:spPr>
        <p:txBody>
          <a:bodyPr wrap="square">
            <a:spAutoFit/>
          </a:bodyPr>
          <a:lstStyle/>
          <a:p>
            <a:pPr algn="just"/>
            <a:r>
              <a:rPr lang="it-IT" sz="1350" dirty="0"/>
              <a:t>Le librerie in Python sono insiemi di routine e funzioni che svolgono un determinato compito e si possono richiamare a seconda delle necessità. Ciascuna libreria è dotata di una sua documentazione che può essere consultata online. Di seguito si elencano alcune tra le librerie più usate per analisi dati.</a:t>
            </a:r>
            <a:endParaRPr lang="en-AU" sz="1350" dirty="0"/>
          </a:p>
        </p:txBody>
      </p:sp>
      <p:sp>
        <p:nvSpPr>
          <p:cNvPr id="24" name="Rectangle 23">
            <a:extLst>
              <a:ext uri="{FF2B5EF4-FFF2-40B4-BE49-F238E27FC236}">
                <a16:creationId xmlns:a16="http://schemas.microsoft.com/office/drawing/2014/main" id="{3DF4DEC6-AF64-486A-9610-3E41D400DE8F}"/>
              </a:ext>
            </a:extLst>
          </p:cNvPr>
          <p:cNvSpPr/>
          <p:nvPr/>
        </p:nvSpPr>
        <p:spPr>
          <a:xfrm>
            <a:off x="2325969" y="1642133"/>
            <a:ext cx="5286412" cy="1686856"/>
          </a:xfrm>
          <a:prstGeom prst="rect">
            <a:avLst/>
          </a:prstGeom>
          <a:solidFill>
            <a:schemeClr val="accent2">
              <a:lumMod val="60000"/>
              <a:lumOff val="40000"/>
            </a:schemeClr>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5" name="Picture 4">
            <a:extLst>
              <a:ext uri="{FF2B5EF4-FFF2-40B4-BE49-F238E27FC236}">
                <a16:creationId xmlns:a16="http://schemas.microsoft.com/office/drawing/2014/main" id="{926C9D49-7374-4B55-B41E-589210B3E972}"/>
              </a:ext>
            </a:extLst>
          </p:cNvPr>
          <p:cNvPicPr>
            <a:picLocks noChangeAspect="1"/>
          </p:cNvPicPr>
          <p:nvPr/>
        </p:nvPicPr>
        <p:blipFill>
          <a:blip r:embed="rId2"/>
          <a:stretch>
            <a:fillRect/>
          </a:stretch>
        </p:blipFill>
        <p:spPr>
          <a:xfrm>
            <a:off x="1519657" y="1694929"/>
            <a:ext cx="661739" cy="417777"/>
          </a:xfrm>
          <a:prstGeom prst="rect">
            <a:avLst/>
          </a:prstGeom>
        </p:spPr>
      </p:pic>
      <p:sp>
        <p:nvSpPr>
          <p:cNvPr id="12" name="Rectangle 11">
            <a:extLst>
              <a:ext uri="{FF2B5EF4-FFF2-40B4-BE49-F238E27FC236}">
                <a16:creationId xmlns:a16="http://schemas.microsoft.com/office/drawing/2014/main" id="{F5B444E0-D4C7-401F-8CCF-7D7107641ABB}"/>
              </a:ext>
            </a:extLst>
          </p:cNvPr>
          <p:cNvSpPr/>
          <p:nvPr/>
        </p:nvSpPr>
        <p:spPr>
          <a:xfrm>
            <a:off x="2325970" y="1690349"/>
            <a:ext cx="5286410" cy="2769989"/>
          </a:xfrm>
          <a:prstGeom prst="rect">
            <a:avLst/>
          </a:prstGeom>
        </p:spPr>
        <p:txBody>
          <a:bodyPr wrap="square">
            <a:spAutoFit/>
          </a:bodyPr>
          <a:lstStyle/>
          <a:p>
            <a:pPr algn="just">
              <a:spcBef>
                <a:spcPts val="900"/>
              </a:spcBef>
            </a:pPr>
            <a:r>
              <a:rPr lang="it-IT" sz="1200" b="1" dirty="0">
                <a:solidFill>
                  <a:srgbClr val="000000"/>
                </a:solidFill>
              </a:rPr>
              <a:t>Pandas</a:t>
            </a:r>
            <a:r>
              <a:rPr lang="it-IT" sz="1200" dirty="0">
                <a:solidFill>
                  <a:srgbClr val="000000"/>
                </a:solidFill>
              </a:rPr>
              <a:t>: fornisce gli strumenti per l’analisi di dati e tabelle, oltre a consentire di recuperare facilmente i dati da diverse fonti.</a:t>
            </a:r>
          </a:p>
          <a:p>
            <a:pPr algn="just">
              <a:spcBef>
                <a:spcPts val="900"/>
              </a:spcBef>
            </a:pPr>
            <a:r>
              <a:rPr lang="it-IT" sz="1200" b="1" dirty="0">
                <a:solidFill>
                  <a:srgbClr val="000000"/>
                </a:solidFill>
              </a:rPr>
              <a:t>Numpy</a:t>
            </a:r>
            <a:r>
              <a:rPr lang="it-IT" sz="1200" dirty="0">
                <a:solidFill>
                  <a:srgbClr val="000000"/>
                </a:solidFill>
              </a:rPr>
              <a:t>: sta per Numeric Python e rappresenta il pacchetto fondamentale per il calcolo scientifico con Python.</a:t>
            </a:r>
          </a:p>
          <a:p>
            <a:pPr algn="just">
              <a:spcBef>
                <a:spcPts val="900"/>
              </a:spcBef>
            </a:pPr>
            <a:r>
              <a:rPr lang="it-IT" sz="1200" b="1" dirty="0">
                <a:solidFill>
                  <a:srgbClr val="000000"/>
                </a:solidFill>
              </a:rPr>
              <a:t>Openpyxl - Xlwings</a:t>
            </a:r>
            <a:r>
              <a:rPr lang="it-IT" sz="1200" dirty="0">
                <a:solidFill>
                  <a:srgbClr val="000000"/>
                </a:solidFill>
              </a:rPr>
              <a:t>: librerie che permettono di creare e modificare file Excel, emulando e automatizzando tutte le funzionalità che sono presenti all’interno della applicazione di Office.</a:t>
            </a:r>
          </a:p>
          <a:p>
            <a:pPr algn="just">
              <a:spcBef>
                <a:spcPts val="900"/>
              </a:spcBef>
            </a:pPr>
            <a:r>
              <a:rPr lang="it-IT" sz="1200" b="1" dirty="0">
                <a:solidFill>
                  <a:srgbClr val="000000"/>
                </a:solidFill>
              </a:rPr>
              <a:t>Matplotlib</a:t>
            </a:r>
            <a:r>
              <a:rPr lang="it-IT" sz="1200" dirty="0">
                <a:solidFill>
                  <a:srgbClr val="000000"/>
                </a:solidFill>
              </a:rPr>
              <a:t>: libreria Python standard utilizzata per la creazione di diagrammi e grafici 3D.</a:t>
            </a:r>
          </a:p>
          <a:p>
            <a:pPr algn="just">
              <a:spcBef>
                <a:spcPts val="900"/>
              </a:spcBef>
            </a:pPr>
            <a:r>
              <a:rPr lang="it-IT" sz="1200" b="1" dirty="0">
                <a:solidFill>
                  <a:srgbClr val="000000"/>
                </a:solidFill>
              </a:rPr>
              <a:t>Scikit-learn</a:t>
            </a:r>
            <a:r>
              <a:rPr lang="it-IT" sz="1200" dirty="0">
                <a:solidFill>
                  <a:srgbClr val="000000"/>
                </a:solidFill>
              </a:rPr>
              <a:t>: fornisce una gamma di algoritmi di apprendimento supervisionato e non supervisionato per risolvere algoritmi di regressione, di classificazione e clustering.</a:t>
            </a:r>
          </a:p>
        </p:txBody>
      </p:sp>
      <p:pic>
        <p:nvPicPr>
          <p:cNvPr id="14" name="Picture 13">
            <a:extLst>
              <a:ext uri="{FF2B5EF4-FFF2-40B4-BE49-F238E27FC236}">
                <a16:creationId xmlns:a16="http://schemas.microsoft.com/office/drawing/2014/main" id="{F07456A2-2676-4BCC-B243-D3398F56CE66}"/>
              </a:ext>
            </a:extLst>
          </p:cNvPr>
          <p:cNvPicPr>
            <a:picLocks noChangeAspect="1"/>
          </p:cNvPicPr>
          <p:nvPr/>
        </p:nvPicPr>
        <p:blipFill>
          <a:blip r:embed="rId3"/>
          <a:stretch>
            <a:fillRect/>
          </a:stretch>
        </p:blipFill>
        <p:spPr>
          <a:xfrm>
            <a:off x="1531620" y="3847597"/>
            <a:ext cx="661739" cy="470931"/>
          </a:xfrm>
          <a:prstGeom prst="rect">
            <a:avLst/>
          </a:prstGeom>
        </p:spPr>
      </p:pic>
      <p:pic>
        <p:nvPicPr>
          <p:cNvPr id="17" name="Picture 16">
            <a:extLst>
              <a:ext uri="{FF2B5EF4-FFF2-40B4-BE49-F238E27FC236}">
                <a16:creationId xmlns:a16="http://schemas.microsoft.com/office/drawing/2014/main" id="{EFA5D1B2-FCF9-4876-8815-C7FEAFFFD3C3}"/>
              </a:ext>
            </a:extLst>
          </p:cNvPr>
          <p:cNvPicPr>
            <a:picLocks noChangeAspect="1"/>
          </p:cNvPicPr>
          <p:nvPr/>
        </p:nvPicPr>
        <p:blipFill>
          <a:blip r:embed="rId4"/>
          <a:stretch>
            <a:fillRect/>
          </a:stretch>
        </p:blipFill>
        <p:spPr>
          <a:xfrm>
            <a:off x="1519657" y="2271740"/>
            <a:ext cx="661739" cy="330266"/>
          </a:xfrm>
          <a:prstGeom prst="rect">
            <a:avLst/>
          </a:prstGeom>
        </p:spPr>
      </p:pic>
      <p:pic>
        <p:nvPicPr>
          <p:cNvPr id="19" name="Picture 18">
            <a:extLst>
              <a:ext uri="{FF2B5EF4-FFF2-40B4-BE49-F238E27FC236}">
                <a16:creationId xmlns:a16="http://schemas.microsoft.com/office/drawing/2014/main" id="{7C430F02-6335-4B5B-A3DA-7A091C97D262}"/>
              </a:ext>
            </a:extLst>
          </p:cNvPr>
          <p:cNvPicPr>
            <a:picLocks noChangeAspect="1"/>
          </p:cNvPicPr>
          <p:nvPr/>
        </p:nvPicPr>
        <p:blipFill>
          <a:blip r:embed="rId5"/>
          <a:stretch>
            <a:fillRect/>
          </a:stretch>
        </p:blipFill>
        <p:spPr>
          <a:xfrm>
            <a:off x="1531620" y="3442547"/>
            <a:ext cx="661739" cy="250739"/>
          </a:xfrm>
          <a:prstGeom prst="rect">
            <a:avLst/>
          </a:prstGeom>
        </p:spPr>
      </p:pic>
      <p:sp>
        <p:nvSpPr>
          <p:cNvPr id="2" name="TextBox 1">
            <a:extLst>
              <a:ext uri="{FF2B5EF4-FFF2-40B4-BE49-F238E27FC236}">
                <a16:creationId xmlns:a16="http://schemas.microsoft.com/office/drawing/2014/main" id="{D8ACA255-CF43-41BC-9C19-0ABE922C10A2}"/>
              </a:ext>
            </a:extLst>
          </p:cNvPr>
          <p:cNvSpPr txBox="1"/>
          <p:nvPr/>
        </p:nvSpPr>
        <p:spPr>
          <a:xfrm>
            <a:off x="7624344" y="1730693"/>
            <a:ext cx="638316" cy="369332"/>
          </a:xfrm>
          <a:prstGeom prst="rect">
            <a:avLst/>
          </a:prstGeom>
        </p:spPr>
        <p:txBody>
          <a:bodyPr wrap="none" rtlCol="0">
            <a:spAutoFit/>
          </a:bodyPr>
          <a:lstStyle/>
          <a:p>
            <a:r>
              <a:rPr lang="en-AU" sz="900" i="1" dirty="0"/>
              <a:t>[</a:t>
            </a:r>
            <a:r>
              <a:rPr lang="en-AU" sz="900" i="1" dirty="0" err="1"/>
              <a:t>Trattato</a:t>
            </a:r>
            <a:r>
              <a:rPr lang="en-AU" sz="900" i="1" dirty="0"/>
              <a:t> </a:t>
            </a:r>
          </a:p>
          <a:p>
            <a:r>
              <a:rPr lang="en-AU" sz="900" i="1" dirty="0" err="1"/>
              <a:t>nel</a:t>
            </a:r>
            <a:r>
              <a:rPr lang="en-AU" sz="900" i="1" dirty="0"/>
              <a:t> </a:t>
            </a:r>
            <a:r>
              <a:rPr lang="en-AU" sz="900" i="1" dirty="0" err="1"/>
              <a:t>corso</a:t>
            </a:r>
            <a:r>
              <a:rPr lang="en-AU" sz="900" i="1" dirty="0"/>
              <a:t>]</a:t>
            </a:r>
          </a:p>
        </p:txBody>
      </p:sp>
      <p:sp>
        <p:nvSpPr>
          <p:cNvPr id="15" name="TextBox 14">
            <a:extLst>
              <a:ext uri="{FF2B5EF4-FFF2-40B4-BE49-F238E27FC236}">
                <a16:creationId xmlns:a16="http://schemas.microsoft.com/office/drawing/2014/main" id="{0F79D90D-FC37-4820-A95C-0A60AEFAE46F}"/>
              </a:ext>
            </a:extLst>
          </p:cNvPr>
          <p:cNvSpPr txBox="1"/>
          <p:nvPr/>
        </p:nvSpPr>
        <p:spPr>
          <a:xfrm>
            <a:off x="7612379" y="3308242"/>
            <a:ext cx="803425" cy="369332"/>
          </a:xfrm>
          <a:prstGeom prst="rect">
            <a:avLst/>
          </a:prstGeom>
        </p:spPr>
        <p:txBody>
          <a:bodyPr wrap="none" rtlCol="0">
            <a:spAutoFit/>
          </a:bodyPr>
          <a:lstStyle/>
          <a:p>
            <a:r>
              <a:rPr lang="en-AU" sz="900" i="1" dirty="0"/>
              <a:t>[Non </a:t>
            </a:r>
            <a:r>
              <a:rPr lang="en-AU" sz="900" i="1" dirty="0" err="1"/>
              <a:t>trattati</a:t>
            </a:r>
            <a:r>
              <a:rPr lang="en-AU" sz="900" i="1" dirty="0"/>
              <a:t> </a:t>
            </a:r>
          </a:p>
          <a:p>
            <a:r>
              <a:rPr lang="en-AU" sz="900" i="1" dirty="0" err="1"/>
              <a:t>nel</a:t>
            </a:r>
            <a:r>
              <a:rPr lang="en-AU" sz="900" i="1" dirty="0"/>
              <a:t> </a:t>
            </a:r>
            <a:r>
              <a:rPr lang="en-AU" sz="900" i="1" dirty="0" err="1"/>
              <a:t>corso</a:t>
            </a:r>
            <a:r>
              <a:rPr lang="en-AU" sz="900" i="1" dirty="0"/>
              <a:t>]</a:t>
            </a:r>
          </a:p>
        </p:txBody>
      </p:sp>
      <p:sp>
        <p:nvSpPr>
          <p:cNvPr id="3" name="Title 2">
            <a:extLst>
              <a:ext uri="{FF2B5EF4-FFF2-40B4-BE49-F238E27FC236}">
                <a16:creationId xmlns:a16="http://schemas.microsoft.com/office/drawing/2014/main" id="{2D489266-0AF2-DB25-7077-F6E5BC6D49B6}"/>
              </a:ext>
            </a:extLst>
          </p:cNvPr>
          <p:cNvSpPr>
            <a:spLocks noGrp="1"/>
          </p:cNvSpPr>
          <p:nvPr>
            <p:ph type="title"/>
          </p:nvPr>
        </p:nvSpPr>
        <p:spPr/>
        <p:txBody>
          <a:bodyPr/>
          <a:lstStyle/>
          <a:p>
            <a:r>
              <a:rPr lang="it-IT" sz="1600" dirty="0">
                <a:solidFill>
                  <a:schemeClr val="bg1"/>
                </a:solidFill>
              </a:rPr>
              <a:t>Librerie - Overview</a:t>
            </a:r>
            <a:br>
              <a:rPr lang="it-IT" sz="1600" dirty="0">
                <a:solidFill>
                  <a:schemeClr val="bg1"/>
                </a:solidFill>
              </a:rPr>
            </a:br>
            <a:endParaRPr lang="it-IT" dirty="0">
              <a:solidFill>
                <a:schemeClr val="bg1"/>
              </a:solidFill>
            </a:endParaRPr>
          </a:p>
        </p:txBody>
      </p:sp>
      <p:pic>
        <p:nvPicPr>
          <p:cNvPr id="6" name="Picture 5" descr="46+ Openpyxl Worksheet Add_Image Background">
            <a:extLst>
              <a:ext uri="{FF2B5EF4-FFF2-40B4-BE49-F238E27FC236}">
                <a16:creationId xmlns:a16="http://schemas.microsoft.com/office/drawing/2014/main" id="{84727255-AD5D-5E97-ACDA-FD49DF1A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629952" y="2942176"/>
            <a:ext cx="441147" cy="33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xlwings on-demand webinar: Python for Excel | xlwings Training">
            <a:extLst>
              <a:ext uri="{FF2B5EF4-FFF2-40B4-BE49-F238E27FC236}">
                <a16:creationId xmlns:a16="http://schemas.microsoft.com/office/drawing/2014/main" id="{7370EC0B-B8FF-9C67-7EA2-051AFE8CE0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9657" y="2700913"/>
            <a:ext cx="673702" cy="23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3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4C791A3-7008-43C9-BF34-DDA0AD60B611}"/>
              </a:ext>
            </a:extLst>
          </p:cNvPr>
          <p:cNvSpPr/>
          <p:nvPr/>
        </p:nvSpPr>
        <p:spPr>
          <a:xfrm>
            <a:off x="2325969" y="2147756"/>
            <a:ext cx="5286410" cy="2589582"/>
          </a:xfrm>
          <a:prstGeom prst="rect">
            <a:avLst/>
          </a:prstGeom>
          <a:solidFill>
            <a:schemeClr val="accent2">
              <a:lumMod val="20000"/>
              <a:lumOff val="80000"/>
            </a:schemeClr>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4" name="Rectangle 3">
            <a:extLst>
              <a:ext uri="{FF2B5EF4-FFF2-40B4-BE49-F238E27FC236}">
                <a16:creationId xmlns:a16="http://schemas.microsoft.com/office/drawing/2014/main" id="{FE627B8B-7FC1-463C-964F-CB4DEE7A16EB}"/>
              </a:ext>
            </a:extLst>
          </p:cNvPr>
          <p:cNvSpPr/>
          <p:nvPr/>
        </p:nvSpPr>
        <p:spPr>
          <a:xfrm>
            <a:off x="1062038" y="670912"/>
            <a:ext cx="7019925" cy="923330"/>
          </a:xfrm>
          <a:prstGeom prst="rect">
            <a:avLst/>
          </a:prstGeom>
        </p:spPr>
        <p:txBody>
          <a:bodyPr wrap="square">
            <a:spAutoFit/>
          </a:bodyPr>
          <a:lstStyle/>
          <a:p>
            <a:pPr algn="just"/>
            <a:r>
              <a:rPr lang="it-IT" sz="1350" dirty="0"/>
              <a:t>Le librerie in Python sono insiemi di routine e funzioni che svolgono un determinato compito e si possono richiamare a seconda delle necessità. Ciascuna libreria è dotata di una sua documentazione che può essere consultata online. Di seguito si elencano alcune tra le librerie più usate per analisi dati.</a:t>
            </a:r>
            <a:endParaRPr lang="en-AU" sz="1350" dirty="0"/>
          </a:p>
        </p:txBody>
      </p:sp>
      <p:sp>
        <p:nvSpPr>
          <p:cNvPr id="24" name="Rectangle 23">
            <a:extLst>
              <a:ext uri="{FF2B5EF4-FFF2-40B4-BE49-F238E27FC236}">
                <a16:creationId xmlns:a16="http://schemas.microsoft.com/office/drawing/2014/main" id="{3DF4DEC6-AF64-486A-9610-3E41D400DE8F}"/>
              </a:ext>
            </a:extLst>
          </p:cNvPr>
          <p:cNvSpPr/>
          <p:nvPr/>
        </p:nvSpPr>
        <p:spPr>
          <a:xfrm>
            <a:off x="2325969" y="1642132"/>
            <a:ext cx="5286412" cy="505623"/>
          </a:xfrm>
          <a:prstGeom prst="rect">
            <a:avLst/>
          </a:prstGeom>
          <a:solidFill>
            <a:schemeClr val="accent2">
              <a:lumMod val="60000"/>
              <a:lumOff val="40000"/>
            </a:schemeClr>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5" name="Picture 4">
            <a:extLst>
              <a:ext uri="{FF2B5EF4-FFF2-40B4-BE49-F238E27FC236}">
                <a16:creationId xmlns:a16="http://schemas.microsoft.com/office/drawing/2014/main" id="{926C9D49-7374-4B55-B41E-589210B3E972}"/>
              </a:ext>
            </a:extLst>
          </p:cNvPr>
          <p:cNvPicPr>
            <a:picLocks noChangeAspect="1"/>
          </p:cNvPicPr>
          <p:nvPr/>
        </p:nvPicPr>
        <p:blipFill>
          <a:blip r:embed="rId2"/>
          <a:stretch>
            <a:fillRect/>
          </a:stretch>
        </p:blipFill>
        <p:spPr>
          <a:xfrm>
            <a:off x="1519657" y="1694929"/>
            <a:ext cx="661739" cy="417777"/>
          </a:xfrm>
          <a:prstGeom prst="rect">
            <a:avLst/>
          </a:prstGeom>
        </p:spPr>
      </p:pic>
      <p:sp>
        <p:nvSpPr>
          <p:cNvPr id="12" name="Rectangle 11">
            <a:extLst>
              <a:ext uri="{FF2B5EF4-FFF2-40B4-BE49-F238E27FC236}">
                <a16:creationId xmlns:a16="http://schemas.microsoft.com/office/drawing/2014/main" id="{F5B444E0-D4C7-401F-8CCF-7D7107641ABB}"/>
              </a:ext>
            </a:extLst>
          </p:cNvPr>
          <p:cNvSpPr/>
          <p:nvPr/>
        </p:nvSpPr>
        <p:spPr>
          <a:xfrm>
            <a:off x="2325970" y="1690349"/>
            <a:ext cx="5286410" cy="3070071"/>
          </a:xfrm>
          <a:prstGeom prst="rect">
            <a:avLst/>
          </a:prstGeom>
        </p:spPr>
        <p:txBody>
          <a:bodyPr wrap="square">
            <a:spAutoFit/>
          </a:bodyPr>
          <a:lstStyle/>
          <a:p>
            <a:pPr algn="just">
              <a:spcBef>
                <a:spcPts val="900"/>
              </a:spcBef>
            </a:pPr>
            <a:r>
              <a:rPr lang="it-IT" sz="1200" b="1" dirty="0">
                <a:solidFill>
                  <a:srgbClr val="000000"/>
                </a:solidFill>
              </a:rPr>
              <a:t>Pandas</a:t>
            </a:r>
            <a:r>
              <a:rPr lang="it-IT" sz="1200" dirty="0">
                <a:solidFill>
                  <a:srgbClr val="000000"/>
                </a:solidFill>
              </a:rPr>
              <a:t>: fornisce gli strumenti per l’analisi di dati e tabelle, oltre a consentire di recuperare facilmente i dati da diverse fonti.</a:t>
            </a:r>
          </a:p>
          <a:p>
            <a:pPr algn="just">
              <a:spcBef>
                <a:spcPts val="900"/>
              </a:spcBef>
            </a:pPr>
            <a:r>
              <a:rPr lang="it-IT" sz="1200" b="1" dirty="0">
                <a:solidFill>
                  <a:srgbClr val="000000"/>
                </a:solidFill>
              </a:rPr>
              <a:t>Numpy</a:t>
            </a:r>
            <a:r>
              <a:rPr lang="it-IT" sz="1200" dirty="0">
                <a:solidFill>
                  <a:srgbClr val="000000"/>
                </a:solidFill>
              </a:rPr>
              <a:t>: sta per Numeric Python e rappresenta il pacchetto fondamentale per il calcolo scientifico con Python.</a:t>
            </a:r>
          </a:p>
          <a:p>
            <a:pPr algn="just">
              <a:spcBef>
                <a:spcPts val="900"/>
              </a:spcBef>
            </a:pPr>
            <a:r>
              <a:rPr lang="it-IT" sz="1200" b="1" dirty="0">
                <a:solidFill>
                  <a:srgbClr val="000000"/>
                </a:solidFill>
              </a:rPr>
              <a:t>Matplotlib</a:t>
            </a:r>
            <a:r>
              <a:rPr lang="it-IT" sz="1200" dirty="0">
                <a:solidFill>
                  <a:srgbClr val="000000"/>
                </a:solidFill>
              </a:rPr>
              <a:t>: libreria Python standard utilizzata per la creazione di diagrammi e grafici 3D.</a:t>
            </a:r>
          </a:p>
          <a:p>
            <a:pPr algn="just">
              <a:spcBef>
                <a:spcPts val="900"/>
              </a:spcBef>
            </a:pPr>
            <a:r>
              <a:rPr lang="it-IT" sz="1200" b="1" dirty="0">
                <a:solidFill>
                  <a:srgbClr val="000000"/>
                </a:solidFill>
              </a:rPr>
              <a:t>Scikit-learn</a:t>
            </a:r>
            <a:r>
              <a:rPr lang="it-IT" sz="1200" dirty="0">
                <a:solidFill>
                  <a:srgbClr val="000000"/>
                </a:solidFill>
              </a:rPr>
              <a:t>: fornisce una gamma di algoritmi di apprendimento supervisionato e non supervisionato per risolvere algoritmi di regressione, di classificazione e clustering.</a:t>
            </a:r>
          </a:p>
          <a:p>
            <a:pPr algn="just">
              <a:spcBef>
                <a:spcPts val="900"/>
              </a:spcBef>
            </a:pPr>
            <a:r>
              <a:rPr lang="it-IT" sz="1200" b="1" dirty="0">
                <a:solidFill>
                  <a:srgbClr val="000000"/>
                </a:solidFill>
              </a:rPr>
              <a:t>Tensorflow</a:t>
            </a:r>
            <a:r>
              <a:rPr lang="it-IT" sz="1200" dirty="0">
                <a:solidFill>
                  <a:srgbClr val="000000"/>
                </a:solidFill>
              </a:rPr>
              <a:t>: framework computazionale per esprimere algoritmi che coinvolgono un gran numero di operazioni di tensori</a:t>
            </a:r>
          </a:p>
          <a:p>
            <a:pPr algn="just">
              <a:spcBef>
                <a:spcPts val="900"/>
              </a:spcBef>
            </a:pPr>
            <a:r>
              <a:rPr lang="it-IT" sz="1200" b="1" dirty="0">
                <a:solidFill>
                  <a:srgbClr val="000000"/>
                </a:solidFill>
              </a:rPr>
              <a:t>Keras</a:t>
            </a:r>
            <a:r>
              <a:rPr lang="it-IT" sz="1200" dirty="0">
                <a:solidFill>
                  <a:srgbClr val="000000"/>
                </a:solidFill>
              </a:rPr>
              <a:t>: una delle librerie di apprendimento automatico più interessanti, che fornisce un modo semplice di esprimere reti neurali.</a:t>
            </a:r>
          </a:p>
        </p:txBody>
      </p:sp>
      <p:pic>
        <p:nvPicPr>
          <p:cNvPr id="14" name="Picture 13">
            <a:extLst>
              <a:ext uri="{FF2B5EF4-FFF2-40B4-BE49-F238E27FC236}">
                <a16:creationId xmlns:a16="http://schemas.microsoft.com/office/drawing/2014/main" id="{F07456A2-2676-4BCC-B243-D3398F56CE66}"/>
              </a:ext>
            </a:extLst>
          </p:cNvPr>
          <p:cNvPicPr>
            <a:picLocks noChangeAspect="1"/>
          </p:cNvPicPr>
          <p:nvPr/>
        </p:nvPicPr>
        <p:blipFill>
          <a:blip r:embed="rId3"/>
          <a:stretch>
            <a:fillRect/>
          </a:stretch>
        </p:blipFill>
        <p:spPr>
          <a:xfrm>
            <a:off x="1519657" y="3170812"/>
            <a:ext cx="661739" cy="470931"/>
          </a:xfrm>
          <a:prstGeom prst="rect">
            <a:avLst/>
          </a:prstGeom>
        </p:spPr>
      </p:pic>
      <p:pic>
        <p:nvPicPr>
          <p:cNvPr id="17" name="Picture 16">
            <a:extLst>
              <a:ext uri="{FF2B5EF4-FFF2-40B4-BE49-F238E27FC236}">
                <a16:creationId xmlns:a16="http://schemas.microsoft.com/office/drawing/2014/main" id="{EFA5D1B2-FCF9-4876-8815-C7FEAFFFD3C3}"/>
              </a:ext>
            </a:extLst>
          </p:cNvPr>
          <p:cNvPicPr>
            <a:picLocks noChangeAspect="1"/>
          </p:cNvPicPr>
          <p:nvPr/>
        </p:nvPicPr>
        <p:blipFill>
          <a:blip r:embed="rId4"/>
          <a:stretch>
            <a:fillRect/>
          </a:stretch>
        </p:blipFill>
        <p:spPr>
          <a:xfrm>
            <a:off x="1519657" y="2271740"/>
            <a:ext cx="661739" cy="330266"/>
          </a:xfrm>
          <a:prstGeom prst="rect">
            <a:avLst/>
          </a:prstGeom>
        </p:spPr>
      </p:pic>
      <p:pic>
        <p:nvPicPr>
          <p:cNvPr id="19" name="Picture 18">
            <a:extLst>
              <a:ext uri="{FF2B5EF4-FFF2-40B4-BE49-F238E27FC236}">
                <a16:creationId xmlns:a16="http://schemas.microsoft.com/office/drawing/2014/main" id="{7C430F02-6335-4B5B-A3DA-7A091C97D262}"/>
              </a:ext>
            </a:extLst>
          </p:cNvPr>
          <p:cNvPicPr>
            <a:picLocks noChangeAspect="1"/>
          </p:cNvPicPr>
          <p:nvPr/>
        </p:nvPicPr>
        <p:blipFill>
          <a:blip r:embed="rId5"/>
          <a:stretch>
            <a:fillRect/>
          </a:stretch>
        </p:blipFill>
        <p:spPr>
          <a:xfrm>
            <a:off x="1519657" y="2761040"/>
            <a:ext cx="661739" cy="250739"/>
          </a:xfrm>
          <a:prstGeom prst="rect">
            <a:avLst/>
          </a:prstGeom>
        </p:spPr>
      </p:pic>
      <p:pic>
        <p:nvPicPr>
          <p:cNvPr id="21" name="Picture 20">
            <a:extLst>
              <a:ext uri="{FF2B5EF4-FFF2-40B4-BE49-F238E27FC236}">
                <a16:creationId xmlns:a16="http://schemas.microsoft.com/office/drawing/2014/main" id="{5B626FA6-CA25-446F-8CF2-B2939A8A942A}"/>
              </a:ext>
            </a:extLst>
          </p:cNvPr>
          <p:cNvPicPr>
            <a:picLocks noChangeAspect="1"/>
          </p:cNvPicPr>
          <p:nvPr/>
        </p:nvPicPr>
        <p:blipFill>
          <a:blip r:embed="rId6"/>
          <a:stretch>
            <a:fillRect/>
          </a:stretch>
        </p:blipFill>
        <p:spPr>
          <a:xfrm>
            <a:off x="1519656" y="3800777"/>
            <a:ext cx="661739" cy="360343"/>
          </a:xfrm>
          <a:prstGeom prst="rect">
            <a:avLst/>
          </a:prstGeom>
        </p:spPr>
      </p:pic>
      <p:pic>
        <p:nvPicPr>
          <p:cNvPr id="23" name="Picture 22">
            <a:extLst>
              <a:ext uri="{FF2B5EF4-FFF2-40B4-BE49-F238E27FC236}">
                <a16:creationId xmlns:a16="http://schemas.microsoft.com/office/drawing/2014/main" id="{B6A02CC1-D250-4389-83E8-D81C837A537A}"/>
              </a:ext>
            </a:extLst>
          </p:cNvPr>
          <p:cNvPicPr>
            <a:picLocks noChangeAspect="1"/>
          </p:cNvPicPr>
          <p:nvPr/>
        </p:nvPicPr>
        <p:blipFill rotWithShape="1">
          <a:blip r:embed="rId7"/>
          <a:srcRect r="7189" b="13661"/>
          <a:stretch/>
        </p:blipFill>
        <p:spPr>
          <a:xfrm>
            <a:off x="1519656" y="4320155"/>
            <a:ext cx="661739" cy="289629"/>
          </a:xfrm>
          <a:prstGeom prst="rect">
            <a:avLst/>
          </a:prstGeom>
        </p:spPr>
      </p:pic>
      <p:sp>
        <p:nvSpPr>
          <p:cNvPr id="2" name="TextBox 1">
            <a:extLst>
              <a:ext uri="{FF2B5EF4-FFF2-40B4-BE49-F238E27FC236}">
                <a16:creationId xmlns:a16="http://schemas.microsoft.com/office/drawing/2014/main" id="{D8ACA255-CF43-41BC-9C19-0ABE922C10A2}"/>
              </a:ext>
            </a:extLst>
          </p:cNvPr>
          <p:cNvSpPr txBox="1"/>
          <p:nvPr/>
        </p:nvSpPr>
        <p:spPr>
          <a:xfrm>
            <a:off x="7624344" y="1730693"/>
            <a:ext cx="638316" cy="369332"/>
          </a:xfrm>
          <a:prstGeom prst="rect">
            <a:avLst/>
          </a:prstGeom>
        </p:spPr>
        <p:txBody>
          <a:bodyPr wrap="none" rtlCol="0">
            <a:spAutoFit/>
          </a:bodyPr>
          <a:lstStyle/>
          <a:p>
            <a:r>
              <a:rPr lang="en-AU" sz="900" i="1" dirty="0"/>
              <a:t>[</a:t>
            </a:r>
            <a:r>
              <a:rPr lang="en-AU" sz="900" i="1" dirty="0" err="1"/>
              <a:t>Trattato</a:t>
            </a:r>
            <a:r>
              <a:rPr lang="en-AU" sz="900" i="1" dirty="0"/>
              <a:t> </a:t>
            </a:r>
          </a:p>
          <a:p>
            <a:r>
              <a:rPr lang="en-AU" sz="900" i="1" dirty="0" err="1"/>
              <a:t>nel</a:t>
            </a:r>
            <a:r>
              <a:rPr lang="en-AU" sz="900" i="1" dirty="0"/>
              <a:t> </a:t>
            </a:r>
            <a:r>
              <a:rPr lang="en-AU" sz="900" i="1" dirty="0" err="1"/>
              <a:t>corso</a:t>
            </a:r>
            <a:r>
              <a:rPr lang="en-AU" sz="900" i="1" dirty="0"/>
              <a:t>]</a:t>
            </a:r>
          </a:p>
        </p:txBody>
      </p:sp>
      <p:sp>
        <p:nvSpPr>
          <p:cNvPr id="15" name="TextBox 14">
            <a:extLst>
              <a:ext uri="{FF2B5EF4-FFF2-40B4-BE49-F238E27FC236}">
                <a16:creationId xmlns:a16="http://schemas.microsoft.com/office/drawing/2014/main" id="{0F79D90D-FC37-4820-A95C-0A60AEFAE46F}"/>
              </a:ext>
            </a:extLst>
          </p:cNvPr>
          <p:cNvSpPr txBox="1"/>
          <p:nvPr/>
        </p:nvSpPr>
        <p:spPr>
          <a:xfrm>
            <a:off x="7612379" y="3170812"/>
            <a:ext cx="803425" cy="369332"/>
          </a:xfrm>
          <a:prstGeom prst="rect">
            <a:avLst/>
          </a:prstGeom>
        </p:spPr>
        <p:txBody>
          <a:bodyPr wrap="none" rtlCol="0">
            <a:spAutoFit/>
          </a:bodyPr>
          <a:lstStyle/>
          <a:p>
            <a:r>
              <a:rPr lang="en-AU" sz="900" i="1" dirty="0"/>
              <a:t>[Non </a:t>
            </a:r>
            <a:r>
              <a:rPr lang="en-AU" sz="900" i="1" dirty="0" err="1"/>
              <a:t>trattati</a:t>
            </a:r>
            <a:r>
              <a:rPr lang="en-AU" sz="900" i="1" dirty="0"/>
              <a:t> </a:t>
            </a:r>
          </a:p>
          <a:p>
            <a:r>
              <a:rPr lang="en-AU" sz="900" i="1" dirty="0" err="1"/>
              <a:t>nel</a:t>
            </a:r>
            <a:r>
              <a:rPr lang="en-AU" sz="900" i="1" dirty="0"/>
              <a:t> </a:t>
            </a:r>
            <a:r>
              <a:rPr lang="en-AU" sz="900" i="1" dirty="0" err="1"/>
              <a:t>corso</a:t>
            </a:r>
            <a:r>
              <a:rPr lang="en-AU" sz="900" i="1" dirty="0"/>
              <a:t>]</a:t>
            </a:r>
          </a:p>
        </p:txBody>
      </p:sp>
      <p:sp>
        <p:nvSpPr>
          <p:cNvPr id="3" name="Title 2">
            <a:extLst>
              <a:ext uri="{FF2B5EF4-FFF2-40B4-BE49-F238E27FC236}">
                <a16:creationId xmlns:a16="http://schemas.microsoft.com/office/drawing/2014/main" id="{2D489266-0AF2-DB25-7077-F6E5BC6D49B6}"/>
              </a:ext>
            </a:extLst>
          </p:cNvPr>
          <p:cNvSpPr>
            <a:spLocks noGrp="1"/>
          </p:cNvSpPr>
          <p:nvPr>
            <p:ph type="title"/>
          </p:nvPr>
        </p:nvSpPr>
        <p:spPr/>
        <p:txBody>
          <a:bodyPr/>
          <a:lstStyle/>
          <a:p>
            <a:r>
              <a:rPr lang="it-IT" sz="1600" dirty="0">
                <a:solidFill>
                  <a:schemeClr val="bg1"/>
                </a:solidFill>
              </a:rPr>
              <a:t>Librerie - Overview</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1500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577081"/>
          </a:xfrm>
          <a:prstGeom prst="rect">
            <a:avLst/>
          </a:prstGeom>
        </p:spPr>
        <p:txBody>
          <a:bodyPr wrap="square">
            <a:spAutoFit/>
          </a:bodyPr>
          <a:lstStyle/>
          <a:p>
            <a:pPr algn="just"/>
            <a:r>
              <a:rPr lang="it-IT" sz="1050" dirty="0"/>
              <a:t>Dato che Python è un linguaggio di programmazione open source che spazia su tantissimi ambiti, non tutte le funzionalità sono presenti nella versione base e per specifiche operazioni è richiesto l’import di pacchetti esterni chiamati librerie.</a:t>
            </a:r>
          </a:p>
          <a:p>
            <a:pPr algn="just"/>
            <a:r>
              <a:rPr lang="it-IT" sz="1050" dirty="0"/>
              <a:t>In sintesi le librerie sono dei contenitori di funzioni che possono essere utilizzare solamente dopo aver importato la libreria.</a:t>
            </a:r>
            <a:endParaRPr lang="it-IT" sz="1050" b="1" dirty="0"/>
          </a:p>
        </p:txBody>
      </p:sp>
      <p:sp>
        <p:nvSpPr>
          <p:cNvPr id="22" name="Rectangle 12">
            <a:extLst>
              <a:ext uri="{FF2B5EF4-FFF2-40B4-BE49-F238E27FC236}">
                <a16:creationId xmlns:a16="http://schemas.microsoft.com/office/drawing/2014/main" id="{45ACE857-8613-46C0-AFAA-28A5873A5816}"/>
              </a:ext>
            </a:extLst>
          </p:cNvPr>
          <p:cNvSpPr/>
          <p:nvPr/>
        </p:nvSpPr>
        <p:spPr>
          <a:xfrm>
            <a:off x="1062038" y="1613326"/>
            <a:ext cx="7019925"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import</a:t>
            </a:r>
            <a:r>
              <a:rPr lang="en-GB" sz="1050" dirty="0">
                <a:solidFill>
                  <a:schemeClr val="tx1">
                    <a:lumMod val="10000"/>
                    <a:lumOff val="90000"/>
                  </a:schemeClr>
                </a:solidFill>
                <a:latin typeface="Consolas" panose="020B0609020204030204" pitchFamily="49" charset="0"/>
                <a:cs typeface="Calibri" panose="020F0502020204030204" pitchFamily="34" charset="0"/>
              </a:rPr>
              <a:t> math </a:t>
            </a:r>
            <a:r>
              <a:rPr lang="pt-BR" sz="1050" i="1" dirty="0">
                <a:solidFill>
                  <a:schemeClr val="tx1">
                    <a:lumMod val="25000"/>
                    <a:lumOff val="75000"/>
                  </a:schemeClr>
                </a:solidFill>
                <a:latin typeface="Consolas" panose="020B0609020204030204" pitchFamily="49" charset="0"/>
                <a:cs typeface="Calibri" panose="020F0502020204030204" pitchFamily="34" charset="0"/>
              </a:rPr>
              <a:t># carico la libreria. Da adesso posso usare tutte le funzioni al suo interno.</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math.</a:t>
            </a:r>
            <a:r>
              <a:rPr lang="en-GB" sz="1050" dirty="0" err="1">
                <a:solidFill>
                  <a:srgbClr val="00B0F0"/>
                </a:solidFill>
                <a:latin typeface="Consolas" panose="020B0609020204030204" pitchFamily="49" charset="0"/>
                <a:cs typeface="Calibri" panose="020F0502020204030204" pitchFamily="34" charset="0"/>
              </a:rPr>
              <a:t>pi</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p>
        </p:txBody>
      </p:sp>
      <p:pic>
        <p:nvPicPr>
          <p:cNvPr id="5" name="Picture 4">
            <a:extLst>
              <a:ext uri="{FF2B5EF4-FFF2-40B4-BE49-F238E27FC236}">
                <a16:creationId xmlns:a16="http://schemas.microsoft.com/office/drawing/2014/main" id="{346BD944-6499-43D4-90CD-B1391815F87E}"/>
              </a:ext>
            </a:extLst>
          </p:cNvPr>
          <p:cNvPicPr>
            <a:picLocks noChangeAspect="1"/>
          </p:cNvPicPr>
          <p:nvPr/>
        </p:nvPicPr>
        <p:blipFill>
          <a:blip r:embed="rId2"/>
          <a:stretch>
            <a:fillRect/>
          </a:stretch>
        </p:blipFill>
        <p:spPr>
          <a:xfrm>
            <a:off x="2206337" y="1825115"/>
            <a:ext cx="1107281" cy="142875"/>
          </a:xfrm>
          <a:prstGeom prst="rect">
            <a:avLst/>
          </a:prstGeom>
        </p:spPr>
      </p:pic>
      <p:sp>
        <p:nvSpPr>
          <p:cNvPr id="16" name="Rectangle 15">
            <a:extLst>
              <a:ext uri="{FF2B5EF4-FFF2-40B4-BE49-F238E27FC236}">
                <a16:creationId xmlns:a16="http://schemas.microsoft.com/office/drawing/2014/main" id="{88E640D4-2C57-48FE-97D9-AD645258353D}"/>
              </a:ext>
            </a:extLst>
          </p:cNvPr>
          <p:cNvSpPr/>
          <p:nvPr/>
        </p:nvSpPr>
        <p:spPr>
          <a:xfrm>
            <a:off x="1044512" y="2051907"/>
            <a:ext cx="7037451" cy="900246"/>
          </a:xfrm>
          <a:prstGeom prst="rect">
            <a:avLst/>
          </a:prstGeom>
        </p:spPr>
        <p:txBody>
          <a:bodyPr wrap="square">
            <a:spAutoFit/>
          </a:bodyPr>
          <a:lstStyle/>
          <a:p>
            <a:pPr algn="just"/>
            <a:r>
              <a:rPr lang="it-IT" sz="1050" dirty="0"/>
              <a:t>Per importare una libreria basta scrivere la funzione import seguita dalla libreria da caricare. Per usare le funzioni di quella libreria devo scrivere il nome della libreria seguito dal nome della funzione. Questo è obbligatorio dato che potrebbero esserci delle sovrapposizioni di nomi, tra Python di base e una libreria o tra diverse librerie.</a:t>
            </a:r>
          </a:p>
          <a:p>
            <a:pPr algn="just"/>
            <a:r>
              <a:rPr lang="it-IT" sz="1050" dirty="0"/>
              <a:t>Python deve sapere da dove prendere quella funzione è quindi è obbligatorio specificare da dove proviene. Nel caso in questione si stampano le prime cifre del pi greco, un valore che non è presente in Python di base.</a:t>
            </a:r>
          </a:p>
        </p:txBody>
      </p:sp>
      <p:sp>
        <p:nvSpPr>
          <p:cNvPr id="17" name="Rectangle 12">
            <a:extLst>
              <a:ext uri="{FF2B5EF4-FFF2-40B4-BE49-F238E27FC236}">
                <a16:creationId xmlns:a16="http://schemas.microsoft.com/office/drawing/2014/main" id="{850485E2-5C28-473A-B300-F13FF9E9F984}"/>
              </a:ext>
            </a:extLst>
          </p:cNvPr>
          <p:cNvSpPr/>
          <p:nvPr/>
        </p:nvSpPr>
        <p:spPr>
          <a:xfrm>
            <a:off x="1062038" y="3463812"/>
            <a:ext cx="7019925"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import</a:t>
            </a:r>
            <a:r>
              <a:rPr lang="en-GB" sz="1050" dirty="0">
                <a:solidFill>
                  <a:schemeClr val="tx1">
                    <a:lumMod val="10000"/>
                    <a:lumOff val="90000"/>
                  </a:schemeClr>
                </a:solidFill>
                <a:latin typeface="Consolas" panose="020B0609020204030204" pitchFamily="49" charset="0"/>
                <a:cs typeface="Calibri" panose="020F0502020204030204" pitchFamily="34" charset="0"/>
              </a:rPr>
              <a:t> math </a:t>
            </a:r>
            <a:r>
              <a:rPr lang="en-GB" sz="1050" dirty="0">
                <a:solidFill>
                  <a:srgbClr val="C17CEC"/>
                </a:solidFill>
                <a:latin typeface="Consolas" panose="020B0609020204030204" pitchFamily="49" charset="0"/>
                <a:cs typeface="Calibri" panose="020F0502020204030204" pitchFamily="34" charset="0"/>
              </a:rPr>
              <a:t>as</a:t>
            </a:r>
            <a:r>
              <a:rPr lang="en-GB" sz="1050" dirty="0">
                <a:solidFill>
                  <a:schemeClr val="tx1">
                    <a:lumMod val="10000"/>
                    <a:lumOff val="90000"/>
                  </a:schemeClr>
                </a:solidFill>
                <a:latin typeface="Consolas" panose="020B0609020204030204" pitchFamily="49" charset="0"/>
                <a:cs typeface="Calibri" panose="020F0502020204030204" pitchFamily="34" charset="0"/>
              </a:rPr>
              <a:t> m </a:t>
            </a:r>
            <a:r>
              <a:rPr lang="pt-BR" sz="1050" i="1" dirty="0">
                <a:solidFill>
                  <a:schemeClr val="tx1">
                    <a:lumMod val="25000"/>
                    <a:lumOff val="75000"/>
                  </a:schemeClr>
                </a:solidFill>
                <a:latin typeface="Consolas" panose="020B0609020204030204" pitchFamily="49" charset="0"/>
                <a:cs typeface="Calibri" panose="020F0502020204030204" pitchFamily="34" charset="0"/>
              </a:rPr>
              <a:t># carico la libreria usando un nome alternativo.</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a:t>
            </a:r>
            <a:r>
              <a:rPr lang="en-GB" sz="1050" dirty="0" err="1">
                <a:solidFill>
                  <a:srgbClr val="00B0F0"/>
                </a:solidFill>
                <a:latin typeface="Consolas" panose="020B0609020204030204" pitchFamily="49" charset="0"/>
                <a:cs typeface="Calibri" panose="020F0502020204030204" pitchFamily="34" charset="0"/>
              </a:rPr>
              <a:t>sqrt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42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p>
        </p:txBody>
      </p:sp>
      <p:pic>
        <p:nvPicPr>
          <p:cNvPr id="7" name="Picture 6">
            <a:extLst>
              <a:ext uri="{FF2B5EF4-FFF2-40B4-BE49-F238E27FC236}">
                <a16:creationId xmlns:a16="http://schemas.microsoft.com/office/drawing/2014/main" id="{BB8ABF68-F479-417C-A3A1-3F595E06DD58}"/>
              </a:ext>
            </a:extLst>
          </p:cNvPr>
          <p:cNvPicPr>
            <a:picLocks noChangeAspect="1"/>
          </p:cNvPicPr>
          <p:nvPr/>
        </p:nvPicPr>
        <p:blipFill>
          <a:blip r:embed="rId3"/>
          <a:stretch>
            <a:fillRect/>
          </a:stretch>
        </p:blipFill>
        <p:spPr>
          <a:xfrm>
            <a:off x="2448832" y="3672603"/>
            <a:ext cx="1050131" cy="150019"/>
          </a:xfrm>
          <a:prstGeom prst="rect">
            <a:avLst/>
          </a:prstGeom>
        </p:spPr>
      </p:pic>
      <p:sp>
        <p:nvSpPr>
          <p:cNvPr id="20" name="Rectangle 19">
            <a:extLst>
              <a:ext uri="{FF2B5EF4-FFF2-40B4-BE49-F238E27FC236}">
                <a16:creationId xmlns:a16="http://schemas.microsoft.com/office/drawing/2014/main" id="{9159F7ED-89DB-4EA9-901B-19137D44ADBE}"/>
              </a:ext>
            </a:extLst>
          </p:cNvPr>
          <p:cNvSpPr/>
          <p:nvPr/>
        </p:nvSpPr>
        <p:spPr>
          <a:xfrm>
            <a:off x="1044512" y="3873488"/>
            <a:ext cx="7037451" cy="577081"/>
          </a:xfrm>
          <a:prstGeom prst="rect">
            <a:avLst/>
          </a:prstGeom>
        </p:spPr>
        <p:txBody>
          <a:bodyPr wrap="square">
            <a:spAutoFit/>
          </a:bodyPr>
          <a:lstStyle/>
          <a:p>
            <a:pPr algn="just"/>
            <a:r>
              <a:rPr lang="it-IT" sz="1050" dirty="0"/>
              <a:t>Posso usare nomi alternativi per una libreria; è sufficiente importarla e specificare il nome desiderato dopo il comando "as". Questa soluzione è spesso utile quando si lavora con librerie che hanno nomi molto lunghi. Una volta caricata con quel nome devo riferirmi ad essa con il nome scelto.</a:t>
            </a:r>
            <a:endParaRPr lang="it-IT" sz="1050" b="1" dirty="0"/>
          </a:p>
        </p:txBody>
      </p:sp>
      <p:sp>
        <p:nvSpPr>
          <p:cNvPr id="2" name="Title 1">
            <a:extLst>
              <a:ext uri="{FF2B5EF4-FFF2-40B4-BE49-F238E27FC236}">
                <a16:creationId xmlns:a16="http://schemas.microsoft.com/office/drawing/2014/main" id="{CC89DE5D-B581-2A1B-8ADB-DF2084CD3BCD}"/>
              </a:ext>
            </a:extLst>
          </p:cNvPr>
          <p:cNvSpPr>
            <a:spLocks noGrp="1"/>
          </p:cNvSpPr>
          <p:nvPr>
            <p:ph type="title"/>
          </p:nvPr>
        </p:nvSpPr>
        <p:spPr/>
        <p:txBody>
          <a:bodyPr/>
          <a:lstStyle/>
          <a:p>
            <a:r>
              <a:rPr lang="it-IT" sz="1600" dirty="0">
                <a:solidFill>
                  <a:schemeClr val="bg1"/>
                </a:solidFill>
              </a:rPr>
              <a:t>Librerie - Import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66861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1546577"/>
          </a:xfrm>
          <a:prstGeom prst="rect">
            <a:avLst/>
          </a:prstGeom>
        </p:spPr>
        <p:txBody>
          <a:bodyPr wrap="square">
            <a:spAutoFit/>
          </a:bodyPr>
          <a:lstStyle/>
          <a:p>
            <a:pPr algn="just"/>
            <a:r>
              <a:rPr lang="it-IT" sz="1050" dirty="0"/>
              <a:t>Quante librerie esistono? Python è open source, sono affidabili? Come faccio a conoscere l’esatto nome della funzione?</a:t>
            </a:r>
          </a:p>
          <a:p>
            <a:pPr algn="just"/>
            <a:endParaRPr lang="it-IT" sz="1050" dirty="0"/>
          </a:p>
          <a:p>
            <a:pPr algn="just"/>
            <a:r>
              <a:rPr lang="it-IT" sz="1050" dirty="0"/>
              <a:t>In Python esistono migliaia di librerie, dato che è open source chiunque può crearle, però per ogni campo ne esiste una considerata come il gold standard, quelle di effettivo utilizzo sono molto poche in numero.</a:t>
            </a:r>
          </a:p>
          <a:p>
            <a:pPr algn="just"/>
            <a:r>
              <a:rPr lang="it-IT" sz="1050" dirty="0"/>
              <a:t>Quelle più famose sono curate, nella maggior parte dei casi, da esperti di programmazione, ricercatori, o comunque persone legate al mondo accademico; le librerie meno utilizzate hanno meno sicurezze su questo aspetto.</a:t>
            </a:r>
          </a:p>
          <a:p>
            <a:pPr algn="just"/>
            <a:endParaRPr lang="it-IT" sz="1050" dirty="0"/>
          </a:p>
          <a:p>
            <a:pPr algn="just"/>
            <a:r>
              <a:rPr lang="it-IT" sz="1050" dirty="0"/>
              <a:t>Le librerie più importanti hanno dei siti dedicati in cui sono spiegate tutte le funzioni al loro interno, in alternativa si può sempre fare affidamento ai siti della community.</a:t>
            </a:r>
          </a:p>
        </p:txBody>
      </p:sp>
      <p:sp>
        <p:nvSpPr>
          <p:cNvPr id="20" name="Rectangle 19">
            <a:extLst>
              <a:ext uri="{FF2B5EF4-FFF2-40B4-BE49-F238E27FC236}">
                <a16:creationId xmlns:a16="http://schemas.microsoft.com/office/drawing/2014/main" id="{9159F7ED-89DB-4EA9-901B-19137D44ADBE}"/>
              </a:ext>
            </a:extLst>
          </p:cNvPr>
          <p:cNvSpPr/>
          <p:nvPr/>
        </p:nvSpPr>
        <p:spPr>
          <a:xfrm>
            <a:off x="1044512" y="2731412"/>
            <a:ext cx="7037451" cy="738664"/>
          </a:xfrm>
          <a:prstGeom prst="rect">
            <a:avLst/>
          </a:prstGeom>
        </p:spPr>
        <p:txBody>
          <a:bodyPr wrap="square">
            <a:spAutoFit/>
          </a:bodyPr>
          <a:lstStyle/>
          <a:p>
            <a:pPr algn="just"/>
            <a:r>
              <a:rPr lang="it-IT" sz="1050" dirty="0"/>
              <a:t>Se Python è stato installato tramite Anaconda, al suo interno ci sono già le principali librerie, "math" come visto nella slide precedente e altre come "pandas" per la gestione di dataset.</a:t>
            </a:r>
          </a:p>
          <a:p>
            <a:pPr algn="just"/>
            <a:endParaRPr lang="it-IT" sz="1050" dirty="0"/>
          </a:p>
          <a:p>
            <a:pPr algn="just"/>
            <a:r>
              <a:rPr lang="it-IT" sz="1050" dirty="0"/>
              <a:t>Python non può installare sul computer tutte le migliaia di librerie disponibili, occuperebbe troppo spazio. </a:t>
            </a:r>
          </a:p>
        </p:txBody>
      </p:sp>
      <p:sp>
        <p:nvSpPr>
          <p:cNvPr id="10" name="Rectangle 12">
            <a:extLst>
              <a:ext uri="{FF2B5EF4-FFF2-40B4-BE49-F238E27FC236}">
                <a16:creationId xmlns:a16="http://schemas.microsoft.com/office/drawing/2014/main" id="{07F89D2A-92DE-45DD-A74B-05006B6C09ED}"/>
              </a:ext>
            </a:extLst>
          </p:cNvPr>
          <p:cNvSpPr/>
          <p:nvPr/>
        </p:nvSpPr>
        <p:spPr>
          <a:xfrm>
            <a:off x="1079564" y="3446992"/>
            <a:ext cx="7019925" cy="25391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import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AU" sz="1050" dirty="0">
                <a:solidFill>
                  <a:schemeClr val="tx1">
                    <a:lumMod val="10000"/>
                    <a:lumOff val="90000"/>
                  </a:schemeClr>
                </a:solidFill>
                <a:latin typeface="Consolas" panose="020B0609020204030204" pitchFamily="49" charset="0"/>
                <a:cs typeface="Calibri" panose="020F0502020204030204" pitchFamily="34" charset="0"/>
              </a:rPr>
              <a:t>genism                                         </a:t>
            </a:r>
            <a:r>
              <a:rPr lang="pt-BR" sz="1050" i="1" dirty="0">
                <a:solidFill>
                  <a:schemeClr val="tx1">
                    <a:lumMod val="25000"/>
                    <a:lumOff val="75000"/>
                  </a:schemeClr>
                </a:solidFill>
                <a:latin typeface="Consolas" panose="020B0609020204030204" pitchFamily="49" charset="0"/>
                <a:cs typeface="Calibri" panose="020F0502020204030204" pitchFamily="34" charset="0"/>
              </a:rPr>
              <a:t># non installata o errore di battitura</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3" name="Picture 2">
            <a:extLst>
              <a:ext uri="{FF2B5EF4-FFF2-40B4-BE49-F238E27FC236}">
                <a16:creationId xmlns:a16="http://schemas.microsoft.com/office/drawing/2014/main" id="{29A95CA7-CE63-4411-A60E-7C3318ECB4ED}"/>
              </a:ext>
            </a:extLst>
          </p:cNvPr>
          <p:cNvPicPr>
            <a:picLocks noChangeAspect="1"/>
          </p:cNvPicPr>
          <p:nvPr/>
        </p:nvPicPr>
        <p:blipFill>
          <a:blip r:embed="rId2"/>
          <a:stretch>
            <a:fillRect/>
          </a:stretch>
        </p:blipFill>
        <p:spPr>
          <a:xfrm>
            <a:off x="2203061" y="3487398"/>
            <a:ext cx="2850356" cy="150019"/>
          </a:xfrm>
          <a:prstGeom prst="rect">
            <a:avLst/>
          </a:prstGeom>
        </p:spPr>
      </p:pic>
      <p:sp>
        <p:nvSpPr>
          <p:cNvPr id="13" name="Rectangle 12">
            <a:extLst>
              <a:ext uri="{FF2B5EF4-FFF2-40B4-BE49-F238E27FC236}">
                <a16:creationId xmlns:a16="http://schemas.microsoft.com/office/drawing/2014/main" id="{E4AF21C4-60B8-48AC-A990-40EF8C51D53D}"/>
              </a:ext>
            </a:extLst>
          </p:cNvPr>
          <p:cNvSpPr/>
          <p:nvPr/>
        </p:nvSpPr>
        <p:spPr>
          <a:xfrm>
            <a:off x="1053275" y="3756808"/>
            <a:ext cx="7037451" cy="900246"/>
          </a:xfrm>
          <a:prstGeom prst="rect">
            <a:avLst/>
          </a:prstGeom>
        </p:spPr>
        <p:txBody>
          <a:bodyPr wrap="square">
            <a:spAutoFit/>
          </a:bodyPr>
          <a:lstStyle/>
          <a:p>
            <a:pPr algn="just"/>
            <a:r>
              <a:rPr lang="it-IT" sz="1050" dirty="0"/>
              <a:t>A seconda dell’editor utilizzato ci sono diversi modi per installare una libreria non presente, ma il concetto comune è quello di collegarsi ad un sito esterno e scaricare i file relativi alla libreria di interesse.</a:t>
            </a:r>
          </a:p>
          <a:p>
            <a:pPr algn="just"/>
            <a:endParaRPr lang="it-IT" sz="1050" dirty="0"/>
          </a:p>
          <a:p>
            <a:pPr algn="just"/>
            <a:r>
              <a:rPr lang="it-IT" sz="1050" dirty="0"/>
              <a:t>Per questo corso alcune porte della connessione sono bloccate, quindi non è possibile installare nuove librerie, tuttavia quelle già presenti nell’installazione di base sono sufficienti per coprire tutti gli argomenti.</a:t>
            </a:r>
          </a:p>
        </p:txBody>
      </p:sp>
      <p:sp>
        <p:nvSpPr>
          <p:cNvPr id="2" name="Title 1">
            <a:extLst>
              <a:ext uri="{FF2B5EF4-FFF2-40B4-BE49-F238E27FC236}">
                <a16:creationId xmlns:a16="http://schemas.microsoft.com/office/drawing/2014/main" id="{FA0A4A0F-FBC0-9546-8E9F-9F9C98FF66D3}"/>
              </a:ext>
            </a:extLst>
          </p:cNvPr>
          <p:cNvSpPr>
            <a:spLocks noGrp="1"/>
          </p:cNvSpPr>
          <p:nvPr>
            <p:ph type="title"/>
          </p:nvPr>
        </p:nvSpPr>
        <p:spPr/>
        <p:txBody>
          <a:bodyPr/>
          <a:lstStyle/>
          <a:p>
            <a:r>
              <a:rPr lang="it-IT" sz="1600" dirty="0">
                <a:solidFill>
                  <a:schemeClr val="bg1"/>
                </a:solidFill>
              </a:rPr>
              <a:t>Librerie - Import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81015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B83DB5-6702-42D0-A3ED-3D45C53FB291}"/>
              </a:ext>
            </a:extLst>
          </p:cNvPr>
          <p:cNvSpPr/>
          <p:nvPr/>
        </p:nvSpPr>
        <p:spPr>
          <a:xfrm>
            <a:off x="1044512" y="880195"/>
            <a:ext cx="7037451" cy="392415"/>
          </a:xfrm>
          <a:prstGeom prst="rect">
            <a:avLst/>
          </a:prstGeom>
        </p:spPr>
        <p:txBody>
          <a:bodyPr wrap="square">
            <a:spAutoFit/>
          </a:bodyPr>
          <a:lstStyle/>
          <a:p>
            <a:pPr algn="just"/>
            <a:r>
              <a:rPr lang="it-IT" sz="975" dirty="0"/>
              <a:t>Quando non si conosce bene una libreria, è normale trovarsi in difficoltà con i nomi delle funzioni. Fortunatamente i nomi sono spesso esplicativi ed è possibile avere una lista di tutte le funzioni disponibili tramite il comando </a:t>
            </a:r>
            <a:r>
              <a:rPr lang="it-IT" sz="975" b="1" dirty="0"/>
              <a:t>dir()</a:t>
            </a:r>
            <a:r>
              <a:rPr lang="it-IT" sz="975" dirty="0"/>
              <a:t>:</a:t>
            </a:r>
          </a:p>
        </p:txBody>
      </p:sp>
      <p:sp>
        <p:nvSpPr>
          <p:cNvPr id="11" name="Rectangle 10">
            <a:extLst>
              <a:ext uri="{FF2B5EF4-FFF2-40B4-BE49-F238E27FC236}">
                <a16:creationId xmlns:a16="http://schemas.microsoft.com/office/drawing/2014/main" id="{72233472-3E16-4338-AEFD-A750CD3CB5DF}"/>
              </a:ext>
            </a:extLst>
          </p:cNvPr>
          <p:cNvSpPr/>
          <p:nvPr/>
        </p:nvSpPr>
        <p:spPr>
          <a:xfrm>
            <a:off x="1009460" y="2363436"/>
            <a:ext cx="7037451" cy="692497"/>
          </a:xfrm>
          <a:prstGeom prst="rect">
            <a:avLst/>
          </a:prstGeom>
        </p:spPr>
        <p:txBody>
          <a:bodyPr wrap="square">
            <a:spAutoFit/>
          </a:bodyPr>
          <a:lstStyle/>
          <a:p>
            <a:pPr algn="just"/>
            <a:r>
              <a:rPr lang="it-IT" sz="975" dirty="0"/>
              <a:t>Quelle con doppio underscore si possono trascurare perché esulano dai contenuti del corso, le altre sono tutte quelle richiamabili dopo aver specificato il nome della libreria (tra cui "pi" e "sqrt" già viste).</a:t>
            </a:r>
          </a:p>
          <a:p>
            <a:pPr algn="just"/>
            <a:endParaRPr lang="it-IT" sz="975" dirty="0"/>
          </a:p>
          <a:p>
            <a:pPr algn="just"/>
            <a:r>
              <a:rPr lang="it-IT" sz="975" dirty="0"/>
              <a:t>Come vedremo più avanti, questo comando è utile anche per ricavare la lista di funzioni supportate da una determinata struttura dati.</a:t>
            </a:r>
          </a:p>
        </p:txBody>
      </p:sp>
      <p:sp>
        <p:nvSpPr>
          <p:cNvPr id="14" name="Rectangle 12">
            <a:extLst>
              <a:ext uri="{FF2B5EF4-FFF2-40B4-BE49-F238E27FC236}">
                <a16:creationId xmlns:a16="http://schemas.microsoft.com/office/drawing/2014/main" id="{5FD3B866-8E35-4129-8AF1-5DA7E91E7528}"/>
              </a:ext>
            </a:extLst>
          </p:cNvPr>
          <p:cNvSpPr/>
          <p:nvPr/>
        </p:nvSpPr>
        <p:spPr>
          <a:xfrm>
            <a:off x="1079564" y="1580789"/>
            <a:ext cx="7019925"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import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AU" sz="1050" dirty="0">
                <a:solidFill>
                  <a:schemeClr val="tx1">
                    <a:lumMod val="10000"/>
                    <a:lumOff val="90000"/>
                  </a:schemeClr>
                </a:solidFill>
                <a:latin typeface="Consolas" panose="020B0609020204030204" pitchFamily="49" charset="0"/>
                <a:cs typeface="Calibri" panose="020F0502020204030204" pitchFamily="34" charset="0"/>
              </a:rPr>
              <a:t>math</a:t>
            </a:r>
          </a:p>
          <a:p>
            <a:pPr algn="just"/>
            <a:r>
              <a:rPr lang="en-GB" sz="1050" dirty="0" err="1">
                <a:solidFill>
                  <a:schemeClr val="accent5">
                    <a:lumMod val="60000"/>
                    <a:lumOff val="40000"/>
                  </a:schemeClr>
                </a:solidFill>
                <a:latin typeface="Consolas" panose="020B0609020204030204" pitchFamily="49" charset="0"/>
                <a:cs typeface="Calibri" panose="020F0502020204030204" pitchFamily="34" charset="0"/>
              </a:rPr>
              <a:t>dir</a:t>
            </a:r>
            <a:r>
              <a:rPr lang="en-AU" sz="1050" dirty="0">
                <a:solidFill>
                  <a:schemeClr val="tx1">
                    <a:lumMod val="10000"/>
                    <a:lumOff val="90000"/>
                  </a:schemeClr>
                </a:solidFill>
                <a:latin typeface="Consolas" panose="020B0609020204030204" pitchFamily="49" charset="0"/>
                <a:cs typeface="Calibri" panose="020F0502020204030204" pitchFamily="34" charset="0"/>
              </a:rPr>
              <a:t>(math)</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15" name="Picture 14">
            <a:extLst>
              <a:ext uri="{FF2B5EF4-FFF2-40B4-BE49-F238E27FC236}">
                <a16:creationId xmlns:a16="http://schemas.microsoft.com/office/drawing/2014/main" id="{83A35037-64DE-49CB-9280-1DBD53759D73}"/>
              </a:ext>
            </a:extLst>
          </p:cNvPr>
          <p:cNvPicPr>
            <a:picLocks noChangeAspect="1"/>
          </p:cNvPicPr>
          <p:nvPr/>
        </p:nvPicPr>
        <p:blipFill>
          <a:blip r:embed="rId2"/>
          <a:stretch>
            <a:fillRect/>
          </a:stretch>
        </p:blipFill>
        <p:spPr>
          <a:xfrm>
            <a:off x="2876410" y="1426503"/>
            <a:ext cx="5078369" cy="825821"/>
          </a:xfrm>
          <a:prstGeom prst="rect">
            <a:avLst/>
          </a:prstGeom>
        </p:spPr>
      </p:pic>
      <p:sp>
        <p:nvSpPr>
          <p:cNvPr id="2" name="Title 1">
            <a:extLst>
              <a:ext uri="{FF2B5EF4-FFF2-40B4-BE49-F238E27FC236}">
                <a16:creationId xmlns:a16="http://schemas.microsoft.com/office/drawing/2014/main" id="{C129A778-3A1D-18EB-DC79-EF8B00055D80}"/>
              </a:ext>
            </a:extLst>
          </p:cNvPr>
          <p:cNvSpPr>
            <a:spLocks noGrp="1"/>
          </p:cNvSpPr>
          <p:nvPr>
            <p:ph type="title"/>
          </p:nvPr>
        </p:nvSpPr>
        <p:spPr/>
        <p:txBody>
          <a:bodyPr/>
          <a:lstStyle/>
          <a:p>
            <a:r>
              <a:rPr lang="it-IT" sz="1600" dirty="0">
                <a:solidFill>
                  <a:schemeClr val="bg1"/>
                </a:solidFill>
              </a:rPr>
              <a:t>Librerie – dir()</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01078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b="1" dirty="0" err="1">
                <a:solidFill>
                  <a:schemeClr val="tx1"/>
                </a:solidFill>
              </a:rPr>
              <a:t>Variabili</a:t>
            </a:r>
            <a:endParaRPr lang="en-AU" b="1"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a:p>
            <a:r>
              <a:rPr lang="en-AU" dirty="0">
                <a:solidFill>
                  <a:schemeClr val="tx1"/>
                </a:solidFill>
              </a:rPr>
              <a:t>Exercise</a:t>
            </a:r>
          </a:p>
        </p:txBody>
      </p:sp>
    </p:spTree>
    <p:extLst>
      <p:ext uri="{BB962C8B-B14F-4D97-AF65-F5344CB8AC3E}">
        <p14:creationId xmlns:p14="http://schemas.microsoft.com/office/powerpoint/2010/main" val="159179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62149" y="1285477"/>
            <a:ext cx="6914138" cy="424667"/>
          </a:xfrm>
        </p:spPr>
        <p:txBody>
          <a:bodyPr/>
          <a:lstStyle/>
          <a:p>
            <a:r>
              <a:rPr lang="it-IT" dirty="0"/>
              <a:t>PYTHON BASE</a:t>
            </a:r>
          </a:p>
        </p:txBody>
      </p:sp>
      <p:sp>
        <p:nvSpPr>
          <p:cNvPr id="4" name="Segnaposto testo 3"/>
          <p:cNvSpPr>
            <a:spLocks noGrp="1"/>
          </p:cNvSpPr>
          <p:nvPr>
            <p:ph type="body" sz="quarter" idx="13"/>
          </p:nvPr>
        </p:nvSpPr>
        <p:spPr>
          <a:xfrm>
            <a:off x="1962149" y="1741191"/>
            <a:ext cx="6914141" cy="2605175"/>
          </a:xfrm>
        </p:spPr>
        <p:txBody>
          <a:bodyPr/>
          <a:lstStyle/>
          <a:p>
            <a:pPr marL="351432" lvl="2">
              <a:buFont typeface="Wingdings" panose="05000000000000000000" pitchFamily="2" charset="2"/>
              <a:buChar char="ü"/>
            </a:pPr>
            <a:r>
              <a:rPr lang="it-IT" sz="1200" dirty="0">
                <a:solidFill>
                  <a:schemeClr val="tx1"/>
                </a:solidFill>
                <a:latin typeface="+mn-lt"/>
              </a:rPr>
              <a:t>Cos’è Python</a:t>
            </a:r>
          </a:p>
          <a:p>
            <a:pPr marL="351432" lvl="2">
              <a:buFont typeface="Wingdings" panose="05000000000000000000" pitchFamily="2" charset="2"/>
              <a:buChar char="ü"/>
            </a:pPr>
            <a:r>
              <a:rPr lang="it-IT" sz="1200" dirty="0">
                <a:solidFill>
                  <a:schemeClr val="tx1"/>
                </a:solidFill>
                <a:latin typeface="+mn-lt"/>
              </a:rPr>
              <a:t>Jupyter</a:t>
            </a:r>
          </a:p>
          <a:p>
            <a:pPr marL="351432" lvl="2">
              <a:buFont typeface="Wingdings" panose="05000000000000000000" pitchFamily="2" charset="2"/>
              <a:buChar char="ü"/>
            </a:pPr>
            <a:r>
              <a:rPr lang="it-IT" sz="1200" dirty="0">
                <a:solidFill>
                  <a:schemeClr val="tx1"/>
                </a:solidFill>
                <a:latin typeface="+mn-lt"/>
              </a:rPr>
              <a:t>Librerie</a:t>
            </a:r>
          </a:p>
          <a:p>
            <a:pPr marL="351432" lvl="2">
              <a:buFont typeface="Wingdings" panose="05000000000000000000" pitchFamily="2" charset="2"/>
              <a:buChar char="ü"/>
            </a:pPr>
            <a:r>
              <a:rPr lang="it-IT" sz="1200" dirty="0">
                <a:solidFill>
                  <a:schemeClr val="tx1"/>
                </a:solidFill>
                <a:latin typeface="+mn-lt"/>
              </a:rPr>
              <a:t>Strutture Dati Standard</a:t>
            </a:r>
          </a:p>
          <a:p>
            <a:pPr marL="351432" lvl="2">
              <a:buFont typeface="Wingdings" panose="05000000000000000000" pitchFamily="2" charset="2"/>
              <a:buChar char="ü"/>
            </a:pPr>
            <a:r>
              <a:rPr lang="it-IT" sz="1200" dirty="0">
                <a:solidFill>
                  <a:schemeClr val="tx1"/>
                </a:solidFill>
                <a:latin typeface="+mn-lt"/>
              </a:rPr>
              <a:t>Operatori generici</a:t>
            </a:r>
          </a:p>
          <a:p>
            <a:pPr marL="351432" lvl="2">
              <a:buFont typeface="Wingdings" panose="05000000000000000000" pitchFamily="2" charset="2"/>
              <a:buChar char="ü"/>
            </a:pPr>
            <a:r>
              <a:rPr lang="it-IT" sz="1200" dirty="0">
                <a:solidFill>
                  <a:schemeClr val="tx1"/>
                </a:solidFill>
                <a:latin typeface="+mn-lt"/>
              </a:rPr>
              <a:t>Cicli</a:t>
            </a:r>
          </a:p>
          <a:p>
            <a:pPr marL="351432" lvl="2">
              <a:buFont typeface="Wingdings" panose="05000000000000000000" pitchFamily="2" charset="2"/>
              <a:buChar char="ü"/>
            </a:pPr>
            <a:r>
              <a:rPr lang="it-IT" sz="1200" dirty="0">
                <a:solidFill>
                  <a:schemeClr val="tx1"/>
                </a:solidFill>
                <a:latin typeface="+mn-lt"/>
              </a:rPr>
              <a:t>Funzioni</a:t>
            </a:r>
          </a:p>
        </p:txBody>
      </p:sp>
      <p:sp>
        <p:nvSpPr>
          <p:cNvPr id="8" name="Title 1"/>
          <p:cNvSpPr txBox="1">
            <a:spLocks/>
          </p:cNvSpPr>
          <p:nvPr/>
        </p:nvSpPr>
        <p:spPr>
          <a:xfrm>
            <a:off x="2114549" y="1332540"/>
            <a:ext cx="6914138" cy="424667"/>
          </a:xfrm>
          <a:prstGeom prst="rect">
            <a:avLst/>
          </a:prstGeom>
        </p:spPr>
        <p:txBody>
          <a:bodyPr>
            <a:noAutofit/>
          </a:bodyPr>
          <a:lstStyle>
            <a:lvl1pPr algn="l" defTabSz="685800" rtl="0" eaLnBrk="1" latinLnBrk="0" hangingPunct="1">
              <a:lnSpc>
                <a:spcPct val="90000"/>
              </a:lnSpc>
              <a:spcBef>
                <a:spcPct val="0"/>
              </a:spcBef>
              <a:buNone/>
              <a:defRPr sz="2400" b="1" kern="1200">
                <a:solidFill>
                  <a:srgbClr val="0F3250"/>
                </a:solidFill>
                <a:latin typeface="+mj-lt"/>
                <a:ea typeface="+mj-ea"/>
                <a:cs typeface="+mj-cs"/>
              </a:defRPr>
            </a:lvl1pPr>
          </a:lstStyle>
          <a:p>
            <a:endParaRPr lang="en-US" dirty="0"/>
          </a:p>
        </p:txBody>
      </p:sp>
      <p:pic>
        <p:nvPicPr>
          <p:cNvPr id="3" name="Picture 2">
            <a:extLst>
              <a:ext uri="{FF2B5EF4-FFF2-40B4-BE49-F238E27FC236}">
                <a16:creationId xmlns:a16="http://schemas.microsoft.com/office/drawing/2014/main" id="{21A89AFF-D53E-B039-7928-0CF8B201A3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659" y="1332539"/>
            <a:ext cx="2729275" cy="2729275"/>
          </a:xfrm>
          <a:prstGeom prst="rect">
            <a:avLst/>
          </a:prstGeom>
        </p:spPr>
      </p:pic>
    </p:spTree>
    <p:custDataLst>
      <p:tags r:id="rId1"/>
    </p:custDataLst>
    <p:extLst>
      <p:ext uri="{BB962C8B-B14F-4D97-AF65-F5344CB8AC3E}">
        <p14:creationId xmlns:p14="http://schemas.microsoft.com/office/powerpoint/2010/main" val="270016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C24A1234-08D3-4A3B-A26D-109A77FC98F0}"/>
              </a:ext>
            </a:extLst>
          </p:cNvPr>
          <p:cNvSpPr/>
          <p:nvPr/>
        </p:nvSpPr>
        <p:spPr>
          <a:xfrm>
            <a:off x="1062038" y="937026"/>
            <a:ext cx="3163599" cy="3508653"/>
          </a:xfrm>
          <a:prstGeom prst="rect">
            <a:avLst/>
          </a:prstGeom>
        </p:spPr>
        <p:txBody>
          <a:bodyPr wrap="square">
            <a:spAutoFit/>
          </a:bodyPr>
          <a:lstStyle/>
          <a:p>
            <a:pPr algn="ctr"/>
            <a:r>
              <a:rPr lang="it-IT" sz="2100" b="1" dirty="0">
                <a:solidFill>
                  <a:srgbClr val="000000"/>
                </a:solidFill>
              </a:rPr>
              <a:t>SAS</a:t>
            </a:r>
          </a:p>
          <a:p>
            <a:pPr algn="ctr"/>
            <a:endParaRPr lang="it-IT" sz="2100" b="1" dirty="0">
              <a:solidFill>
                <a:srgbClr val="000000"/>
              </a:solidFill>
            </a:endParaRPr>
          </a:p>
          <a:p>
            <a:pPr marL="0" lvl="1"/>
            <a:r>
              <a:rPr lang="it-IT" sz="900" dirty="0">
                <a:solidFill>
                  <a:srgbClr val="000000"/>
                </a:solidFill>
              </a:rPr>
              <a:t>Corrispondono a segmenti di memoria del mondo Macro che contengono testo applicabile al codice che a sua volta può assumere diversi valori a seconda di come richiamato ed inserito nel codice stesso.</a:t>
            </a: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r>
              <a:rPr lang="it-IT" sz="900" dirty="0">
                <a:solidFill>
                  <a:srgbClr val="000000"/>
                </a:solidFill>
              </a:rPr>
              <a:t>A patto che quando vengono richiamate si integrino correttamente con il codice di programmazione, possono contenere qualsiasi valore perché vengono archiviate come semplice testo.</a:t>
            </a:r>
          </a:p>
          <a:p>
            <a:pPr marL="0" lvl="1"/>
            <a:r>
              <a:rPr lang="it-IT" sz="900" dirty="0">
                <a:solidFill>
                  <a:srgbClr val="000000"/>
                </a:solidFill>
              </a:rPr>
              <a:t>Sappiamo che </a:t>
            </a:r>
            <a:r>
              <a:rPr lang="it-IT" sz="900" i="1" dirty="0">
                <a:solidFill>
                  <a:srgbClr val="00B050"/>
                </a:solidFill>
              </a:rPr>
              <a:t>&amp;moltiplicazione </a:t>
            </a:r>
            <a:r>
              <a:rPr lang="it-IT" sz="900" dirty="0">
                <a:solidFill>
                  <a:srgbClr val="000000"/>
                </a:solidFill>
              </a:rPr>
              <a:t>può</a:t>
            </a:r>
            <a:r>
              <a:rPr lang="it-IT" sz="900" i="1" dirty="0">
                <a:solidFill>
                  <a:srgbClr val="00B050"/>
                </a:solidFill>
              </a:rPr>
              <a:t> </a:t>
            </a:r>
            <a:r>
              <a:rPr lang="it-IT" sz="900" dirty="0">
                <a:solidFill>
                  <a:srgbClr val="000000"/>
                </a:solidFill>
              </a:rPr>
              <a:t>funzionare come operazione in un passo di data o in una proc </a:t>
            </a:r>
            <a:r>
              <a:rPr lang="it-IT" sz="900" dirty="0" err="1">
                <a:solidFill>
                  <a:srgbClr val="000000"/>
                </a:solidFill>
              </a:rPr>
              <a:t>sql</a:t>
            </a:r>
            <a:r>
              <a:rPr lang="it-IT" sz="900" dirty="0">
                <a:solidFill>
                  <a:srgbClr val="000000"/>
                </a:solidFill>
              </a:rPr>
              <a:t> e che </a:t>
            </a:r>
            <a:r>
              <a:rPr lang="it-IT" sz="900" i="1" dirty="0" err="1">
                <a:solidFill>
                  <a:srgbClr val="00B050"/>
                </a:solidFill>
              </a:rPr>
              <a:t>path</a:t>
            </a:r>
            <a:r>
              <a:rPr lang="it-IT" sz="900" dirty="0">
                <a:solidFill>
                  <a:srgbClr val="000000"/>
                </a:solidFill>
              </a:rPr>
              <a:t> richiederà i doppi apici per essere utilizzato.</a:t>
            </a:r>
          </a:p>
        </p:txBody>
      </p:sp>
      <p:sp>
        <p:nvSpPr>
          <p:cNvPr id="15" name="Rectangle 1">
            <a:extLst>
              <a:ext uri="{FF2B5EF4-FFF2-40B4-BE49-F238E27FC236}">
                <a16:creationId xmlns:a16="http://schemas.microsoft.com/office/drawing/2014/main" id="{FD242FC7-0E66-457F-A1E4-A86DE36ACF83}"/>
              </a:ext>
            </a:extLst>
          </p:cNvPr>
          <p:cNvSpPr/>
          <p:nvPr/>
        </p:nvSpPr>
        <p:spPr>
          <a:xfrm>
            <a:off x="4918364" y="937026"/>
            <a:ext cx="3163599" cy="3370153"/>
          </a:xfrm>
          <a:prstGeom prst="rect">
            <a:avLst/>
          </a:prstGeom>
        </p:spPr>
        <p:txBody>
          <a:bodyPr wrap="square">
            <a:spAutoFit/>
          </a:bodyPr>
          <a:lstStyle/>
          <a:p>
            <a:pPr algn="ctr"/>
            <a:r>
              <a:rPr lang="it-IT" sz="2100" b="1" dirty="0">
                <a:solidFill>
                  <a:srgbClr val="000000"/>
                </a:solidFill>
              </a:rPr>
              <a:t>Python</a:t>
            </a:r>
          </a:p>
          <a:p>
            <a:pPr algn="ctr"/>
            <a:endParaRPr lang="it-IT" sz="2100" b="1" dirty="0">
              <a:solidFill>
                <a:srgbClr val="000000"/>
              </a:solidFill>
            </a:endParaRPr>
          </a:p>
          <a:p>
            <a:pPr marL="0" lvl="1"/>
            <a:r>
              <a:rPr lang="it-IT" sz="900" dirty="0">
                <a:solidFill>
                  <a:srgbClr val="000000"/>
                </a:solidFill>
              </a:rPr>
              <a:t>In quanto tali non esistono. Per sostituirle spesso si usano le variabili, ma il contenuto, a meno di non essere racchiuso fra apici, non è semplice testo, quindi viene interpretato univocamente.</a:t>
            </a: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endParaRPr lang="it-IT" sz="900" dirty="0">
              <a:solidFill>
                <a:srgbClr val="000000"/>
              </a:solidFill>
            </a:endParaRPr>
          </a:p>
          <a:p>
            <a:pPr marL="0" lvl="1"/>
            <a:r>
              <a:rPr lang="it-IT" sz="900" dirty="0">
                <a:solidFill>
                  <a:srgbClr val="000000"/>
                </a:solidFill>
              </a:rPr>
              <a:t>Nell’esempio riportato, lo spazio di memoria che abbiamo chiamato </a:t>
            </a:r>
            <a:r>
              <a:rPr lang="it-IT" sz="900" b="1" i="1" dirty="0">
                <a:solidFill>
                  <a:srgbClr val="000000"/>
                </a:solidFill>
              </a:rPr>
              <a:t>moltiplicazione</a:t>
            </a:r>
            <a:r>
              <a:rPr lang="it-IT" sz="900" dirty="0">
                <a:solidFill>
                  <a:srgbClr val="000000"/>
                </a:solidFill>
              </a:rPr>
              <a:t> assumerà ogni volta il prodotto di </a:t>
            </a:r>
            <a:r>
              <a:rPr lang="it-IT" sz="900" b="1" i="1" dirty="0">
                <a:solidFill>
                  <a:srgbClr val="000000"/>
                </a:solidFill>
              </a:rPr>
              <a:t>nume</a:t>
            </a:r>
            <a:r>
              <a:rPr lang="it-IT" sz="900" dirty="0">
                <a:solidFill>
                  <a:srgbClr val="000000"/>
                </a:solidFill>
              </a:rPr>
              <a:t> e </a:t>
            </a:r>
            <a:r>
              <a:rPr lang="it-IT" sz="900" b="1" i="1" dirty="0" err="1">
                <a:solidFill>
                  <a:srgbClr val="000000"/>
                </a:solidFill>
              </a:rPr>
              <a:t>molt</a:t>
            </a:r>
            <a:r>
              <a:rPr lang="it-IT" sz="900" dirty="0">
                <a:solidFill>
                  <a:srgbClr val="000000"/>
                </a:solidFill>
              </a:rPr>
              <a:t>, ma non è definito come testo, bensì come numero, in quanto viene riconosciuta l’operazione *, mentre </a:t>
            </a:r>
            <a:r>
              <a:rPr lang="it-IT" sz="900" b="1" i="1" dirty="0" err="1">
                <a:solidFill>
                  <a:srgbClr val="000000"/>
                </a:solidFill>
              </a:rPr>
              <a:t>path</a:t>
            </a:r>
            <a:r>
              <a:rPr lang="it-IT" sz="900" i="1" dirty="0">
                <a:solidFill>
                  <a:srgbClr val="000000"/>
                </a:solidFill>
              </a:rPr>
              <a:t> </a:t>
            </a:r>
            <a:r>
              <a:rPr lang="it-IT" sz="900" dirty="0">
                <a:solidFill>
                  <a:srgbClr val="000000"/>
                </a:solidFill>
              </a:rPr>
              <a:t>che può essere usato solo come testo deve avere un contenuto fra apici per essere riconosciuto come tale.</a:t>
            </a:r>
            <a:endParaRPr lang="it-IT" sz="900" i="1" dirty="0">
              <a:solidFill>
                <a:srgbClr val="000000"/>
              </a:solidFill>
            </a:endParaRPr>
          </a:p>
        </p:txBody>
      </p:sp>
      <p:sp>
        <p:nvSpPr>
          <p:cNvPr id="7" name="Rectangle 5">
            <a:extLst>
              <a:ext uri="{FF2B5EF4-FFF2-40B4-BE49-F238E27FC236}">
                <a16:creationId xmlns:a16="http://schemas.microsoft.com/office/drawing/2014/main" id="{46413983-97B0-4926-BCF5-C69767193320}"/>
              </a:ext>
            </a:extLst>
          </p:cNvPr>
          <p:cNvSpPr/>
          <p:nvPr/>
        </p:nvSpPr>
        <p:spPr>
          <a:xfrm>
            <a:off x="5003871" y="2248881"/>
            <a:ext cx="2992582" cy="10618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900" dirty="0">
                <a:solidFill>
                  <a:schemeClr val="tx1">
                    <a:lumMod val="10000"/>
                    <a:lumOff val="90000"/>
                  </a:schemeClr>
                </a:solidFill>
                <a:latin typeface="Consolas" panose="020B0609020204030204" pitchFamily="49" charset="0"/>
                <a:cs typeface="Calibri" panose="020F0502020204030204" pitchFamily="34" charset="0"/>
              </a:rPr>
              <a:t>nume </a:t>
            </a:r>
            <a:r>
              <a:rPr lang="en-GB" sz="900" dirty="0">
                <a:solidFill>
                  <a:srgbClr val="C17CEC"/>
                </a:solidFill>
                <a:latin typeface="Consolas" panose="020B0609020204030204" pitchFamily="49" charset="0"/>
                <a:cs typeface="Calibri" panose="020F0502020204030204" pitchFamily="34" charset="0"/>
              </a:rPr>
              <a:t>=</a:t>
            </a:r>
            <a:r>
              <a:rPr lang="it-IT" sz="900" dirty="0">
                <a:solidFill>
                  <a:schemeClr val="tx1">
                    <a:lumMod val="10000"/>
                    <a:lumOff val="90000"/>
                  </a:schemeClr>
                </a:solidFill>
                <a:latin typeface="Consolas" panose="020B0609020204030204" pitchFamily="49" charset="0"/>
                <a:cs typeface="Calibri" panose="020F0502020204030204" pitchFamily="34" charset="0"/>
              </a:rPr>
              <a:t> </a:t>
            </a:r>
            <a:r>
              <a:rPr lang="it-IT" sz="900" dirty="0">
                <a:solidFill>
                  <a:srgbClr val="FFC000"/>
                </a:solidFill>
                <a:latin typeface="Consolas" panose="020B0609020204030204" pitchFamily="49" charset="0"/>
                <a:cs typeface="Calibri" panose="020F0502020204030204" pitchFamily="34" charset="0"/>
              </a:rPr>
              <a:t>3</a:t>
            </a:r>
          </a:p>
          <a:p>
            <a:pPr algn="just"/>
            <a:r>
              <a:rPr lang="it-IT" sz="900" dirty="0" err="1">
                <a:solidFill>
                  <a:schemeClr val="tx1">
                    <a:lumMod val="10000"/>
                    <a:lumOff val="90000"/>
                  </a:schemeClr>
                </a:solidFill>
                <a:latin typeface="Consolas" panose="020B0609020204030204" pitchFamily="49" charset="0"/>
                <a:cs typeface="Calibri" panose="020F0502020204030204" pitchFamily="34" charset="0"/>
              </a:rPr>
              <a:t>molt</a:t>
            </a:r>
            <a:r>
              <a:rPr lang="it-IT"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C17CEC"/>
                </a:solidFill>
                <a:latin typeface="Consolas" panose="020B0609020204030204" pitchFamily="49" charset="0"/>
                <a:cs typeface="Calibri" panose="020F0502020204030204" pitchFamily="34" charset="0"/>
              </a:rPr>
              <a:t>=</a:t>
            </a:r>
            <a:r>
              <a:rPr lang="it-IT" sz="900" dirty="0">
                <a:solidFill>
                  <a:schemeClr val="tx1">
                    <a:lumMod val="10000"/>
                    <a:lumOff val="90000"/>
                  </a:schemeClr>
                </a:solidFill>
                <a:latin typeface="Consolas" panose="020B0609020204030204" pitchFamily="49" charset="0"/>
                <a:cs typeface="Calibri" panose="020F0502020204030204" pitchFamily="34" charset="0"/>
              </a:rPr>
              <a:t> </a:t>
            </a:r>
            <a:r>
              <a:rPr lang="it-IT" sz="900" dirty="0">
                <a:solidFill>
                  <a:srgbClr val="FFC000"/>
                </a:solidFill>
                <a:latin typeface="Consolas" panose="020B0609020204030204" pitchFamily="49" charset="0"/>
                <a:cs typeface="Calibri" panose="020F0502020204030204" pitchFamily="34" charset="0"/>
              </a:rPr>
              <a:t>5</a:t>
            </a:r>
          </a:p>
          <a:p>
            <a:pPr algn="just"/>
            <a:r>
              <a:rPr lang="it-IT" sz="900" dirty="0">
                <a:solidFill>
                  <a:schemeClr val="tx1">
                    <a:lumMod val="10000"/>
                    <a:lumOff val="90000"/>
                  </a:schemeClr>
                </a:solidFill>
                <a:latin typeface="Consolas" panose="020B0609020204030204" pitchFamily="49" charset="0"/>
                <a:cs typeface="Calibri" panose="020F0502020204030204" pitchFamily="34" charset="0"/>
              </a:rPr>
              <a:t>moltiplicazione </a:t>
            </a:r>
            <a:r>
              <a:rPr lang="en-GB" sz="900" dirty="0">
                <a:solidFill>
                  <a:srgbClr val="C17CEC"/>
                </a:solidFill>
                <a:latin typeface="Consolas" panose="020B0609020204030204" pitchFamily="49" charset="0"/>
                <a:cs typeface="Calibri" panose="020F0502020204030204" pitchFamily="34" charset="0"/>
              </a:rPr>
              <a:t>=</a:t>
            </a:r>
            <a:r>
              <a:rPr lang="it-IT" sz="900" dirty="0">
                <a:solidFill>
                  <a:schemeClr val="tx1">
                    <a:lumMod val="10000"/>
                    <a:lumOff val="90000"/>
                  </a:schemeClr>
                </a:solidFill>
                <a:latin typeface="Consolas" panose="020B0609020204030204" pitchFamily="49" charset="0"/>
                <a:cs typeface="Calibri" panose="020F0502020204030204" pitchFamily="34" charset="0"/>
              </a:rPr>
              <a:t> nume * </a:t>
            </a:r>
            <a:r>
              <a:rPr lang="it-IT" sz="900" dirty="0" err="1">
                <a:solidFill>
                  <a:schemeClr val="tx1">
                    <a:lumMod val="10000"/>
                    <a:lumOff val="90000"/>
                  </a:schemeClr>
                </a:solidFill>
                <a:latin typeface="Consolas" panose="020B0609020204030204" pitchFamily="49" charset="0"/>
                <a:cs typeface="Calibri" panose="020F0502020204030204" pitchFamily="34" charset="0"/>
              </a:rPr>
              <a:t>molt</a:t>
            </a:r>
            <a:endParaRPr lang="it-IT" sz="9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it-IT" sz="9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9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900" dirty="0">
                <a:solidFill>
                  <a:schemeClr val="tx1">
                    <a:lumMod val="10000"/>
                    <a:lumOff val="90000"/>
                  </a:schemeClr>
                </a:solidFill>
                <a:latin typeface="Consolas" panose="020B0609020204030204" pitchFamily="49" charset="0"/>
                <a:cs typeface="Calibri" panose="020F0502020204030204" pitchFamily="34" charset="0"/>
              </a:rPr>
              <a:t>(moltiplicazione) </a:t>
            </a:r>
          </a:p>
          <a:p>
            <a:pPr algn="just"/>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path </a:t>
            </a:r>
            <a:r>
              <a:rPr lang="en-GB" sz="900" dirty="0">
                <a:solidFill>
                  <a:srgbClr val="C17CEC"/>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92D050"/>
                </a:solidFill>
                <a:latin typeface="Consolas" panose="020B0609020204030204" pitchFamily="49" charset="0"/>
                <a:cs typeface="Calibri" panose="020F0502020204030204" pitchFamily="34" charset="0"/>
              </a:rPr>
              <a:t>"c:\temp"</a:t>
            </a:r>
          </a:p>
        </p:txBody>
      </p:sp>
      <p:sp>
        <p:nvSpPr>
          <p:cNvPr id="2" name="Rettangolo 1">
            <a:extLst>
              <a:ext uri="{FF2B5EF4-FFF2-40B4-BE49-F238E27FC236}">
                <a16:creationId xmlns:a16="http://schemas.microsoft.com/office/drawing/2014/main" id="{A4C8D1C0-35A7-4986-8EE5-51CE4C76714A}"/>
              </a:ext>
            </a:extLst>
          </p:cNvPr>
          <p:cNvSpPr/>
          <p:nvPr/>
        </p:nvSpPr>
        <p:spPr>
          <a:xfrm>
            <a:off x="1221365" y="2248881"/>
            <a:ext cx="2844944" cy="1061829"/>
          </a:xfrm>
          <a:prstGeom prst="rect">
            <a:avLst/>
          </a:prstGeom>
          <a:ln>
            <a:solidFill>
              <a:schemeClr val="accent1"/>
            </a:solidFill>
          </a:ln>
        </p:spPr>
        <p:txBody>
          <a:bodyPr wrap="square">
            <a:spAutoFit/>
          </a:bodyPr>
          <a:lstStyle/>
          <a:p>
            <a:r>
              <a:rPr lang="en-AU" sz="900" dirty="0">
                <a:solidFill>
                  <a:srgbClr val="0000FF"/>
                </a:solidFill>
                <a:latin typeface="Courier New" panose="02070309020205020404" pitchFamily="49" charset="0"/>
              </a:rPr>
              <a:t>%let </a:t>
            </a:r>
            <a:r>
              <a:rPr lang="en-AU" sz="900" dirty="0" err="1">
                <a:latin typeface="Courier New" panose="02070309020205020404" pitchFamily="49" charset="0"/>
              </a:rPr>
              <a:t>nume</a:t>
            </a:r>
            <a:r>
              <a:rPr lang="en-AU" sz="900" dirty="0">
                <a:latin typeface="Courier New" panose="02070309020205020404" pitchFamily="49" charset="0"/>
              </a:rPr>
              <a:t> = 3;</a:t>
            </a:r>
          </a:p>
          <a:p>
            <a:r>
              <a:rPr lang="en-AU" sz="900" dirty="0">
                <a:solidFill>
                  <a:srgbClr val="0000FF"/>
                </a:solidFill>
                <a:latin typeface="Courier New" panose="02070309020205020404" pitchFamily="49" charset="0"/>
              </a:rPr>
              <a:t>%let </a:t>
            </a:r>
            <a:r>
              <a:rPr lang="en-AU" sz="900" dirty="0" err="1">
                <a:latin typeface="Courier New" panose="02070309020205020404" pitchFamily="49" charset="0"/>
              </a:rPr>
              <a:t>ope</a:t>
            </a:r>
            <a:r>
              <a:rPr lang="en-AU" sz="900" dirty="0">
                <a:latin typeface="Courier New" panose="02070309020205020404" pitchFamily="49" charset="0"/>
              </a:rPr>
              <a:t> = 5;</a:t>
            </a:r>
          </a:p>
          <a:p>
            <a:r>
              <a:rPr lang="en-AU" sz="900" dirty="0">
                <a:solidFill>
                  <a:srgbClr val="0000FF"/>
                </a:solidFill>
                <a:latin typeface="Courier New" panose="02070309020205020404" pitchFamily="49" charset="0"/>
              </a:rPr>
              <a:t>%let </a:t>
            </a:r>
            <a:r>
              <a:rPr lang="en-AU" sz="900" dirty="0" err="1">
                <a:latin typeface="Courier New" panose="02070309020205020404" pitchFamily="49" charset="0"/>
              </a:rPr>
              <a:t>moltiplicazione</a:t>
            </a:r>
            <a:r>
              <a:rPr lang="en-AU" sz="900" dirty="0">
                <a:latin typeface="Courier New" panose="02070309020205020404" pitchFamily="49" charset="0"/>
              </a:rPr>
              <a:t> = &amp;</a:t>
            </a:r>
            <a:r>
              <a:rPr lang="en-AU" sz="900" dirty="0" err="1">
                <a:latin typeface="Courier New" panose="02070309020205020404" pitchFamily="49" charset="0"/>
              </a:rPr>
              <a:t>nume</a:t>
            </a:r>
            <a:r>
              <a:rPr lang="en-AU" sz="900" dirty="0">
                <a:latin typeface="Courier New" panose="02070309020205020404" pitchFamily="49" charset="0"/>
              </a:rPr>
              <a:t> * &amp;</a:t>
            </a:r>
            <a:r>
              <a:rPr lang="en-AU" sz="900" dirty="0" err="1">
                <a:latin typeface="Courier New" panose="02070309020205020404" pitchFamily="49" charset="0"/>
              </a:rPr>
              <a:t>ope</a:t>
            </a:r>
            <a:r>
              <a:rPr lang="en-AU" sz="900" dirty="0">
                <a:latin typeface="Courier New" panose="02070309020205020404" pitchFamily="49" charset="0"/>
              </a:rPr>
              <a:t>;</a:t>
            </a:r>
          </a:p>
          <a:p>
            <a:endParaRPr lang="en-AU" sz="900" dirty="0">
              <a:latin typeface="Courier New" panose="02070309020205020404" pitchFamily="49" charset="0"/>
            </a:endParaRPr>
          </a:p>
          <a:p>
            <a:r>
              <a:rPr lang="en-AU" sz="900" dirty="0">
                <a:solidFill>
                  <a:srgbClr val="0000FF"/>
                </a:solidFill>
                <a:latin typeface="Courier New" panose="02070309020205020404" pitchFamily="49" charset="0"/>
              </a:rPr>
              <a:t>%put </a:t>
            </a:r>
            <a:r>
              <a:rPr lang="en-AU" sz="900" dirty="0">
                <a:latin typeface="Courier New" panose="02070309020205020404" pitchFamily="49" charset="0"/>
              </a:rPr>
              <a:t>&amp;</a:t>
            </a:r>
            <a:r>
              <a:rPr lang="en-AU" sz="900" dirty="0" err="1">
                <a:latin typeface="Courier New" panose="02070309020205020404" pitchFamily="49" charset="0"/>
              </a:rPr>
              <a:t>moltiplicazione</a:t>
            </a:r>
            <a:r>
              <a:rPr lang="en-AU" sz="900" dirty="0">
                <a:latin typeface="Courier New" panose="02070309020205020404" pitchFamily="49" charset="0"/>
              </a:rPr>
              <a:t>; </a:t>
            </a:r>
            <a:r>
              <a:rPr lang="en-AU" sz="900" b="1" dirty="0">
                <a:latin typeface="Courier New" panose="02070309020205020404" pitchFamily="49" charset="0"/>
              </a:rPr>
              <a:t>3 * 5</a:t>
            </a:r>
          </a:p>
          <a:p>
            <a:endParaRPr lang="en-AU" sz="900" dirty="0">
              <a:latin typeface="Courier New" panose="02070309020205020404" pitchFamily="49" charset="0"/>
            </a:endParaRPr>
          </a:p>
          <a:p>
            <a:r>
              <a:rPr lang="en-AU" sz="900" dirty="0">
                <a:solidFill>
                  <a:srgbClr val="0000FF"/>
                </a:solidFill>
                <a:latin typeface="Courier New" panose="02070309020205020404" pitchFamily="49" charset="0"/>
              </a:rPr>
              <a:t>%let </a:t>
            </a:r>
            <a:r>
              <a:rPr lang="en-AU" sz="900" dirty="0">
                <a:latin typeface="Courier New" panose="02070309020205020404" pitchFamily="49" charset="0"/>
              </a:rPr>
              <a:t>path = c:\temp;</a:t>
            </a:r>
            <a:endParaRPr lang="en-AU" sz="900" dirty="0"/>
          </a:p>
        </p:txBody>
      </p:sp>
      <p:sp>
        <p:nvSpPr>
          <p:cNvPr id="8" name="Rectangle 6">
            <a:extLst>
              <a:ext uri="{FF2B5EF4-FFF2-40B4-BE49-F238E27FC236}">
                <a16:creationId xmlns:a16="http://schemas.microsoft.com/office/drawing/2014/main" id="{C04574AF-49BA-47F8-9C38-DC4CFDCCB725}"/>
              </a:ext>
            </a:extLst>
          </p:cNvPr>
          <p:cNvSpPr/>
          <p:nvPr/>
        </p:nvSpPr>
        <p:spPr>
          <a:xfrm>
            <a:off x="6500162" y="2815623"/>
            <a:ext cx="267783" cy="34624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825" dirty="0">
                <a:solidFill>
                  <a:schemeClr val="tx1">
                    <a:lumMod val="10000"/>
                    <a:lumOff val="90000"/>
                  </a:schemeClr>
                </a:solidFill>
                <a:latin typeface="Consolas" panose="020B0609020204030204" pitchFamily="49" charset="0"/>
                <a:cs typeface="Calibri" panose="020F0502020204030204" pitchFamily="34" charset="0"/>
              </a:rPr>
              <a:t>15</a:t>
            </a:r>
          </a:p>
        </p:txBody>
      </p:sp>
      <p:pic>
        <p:nvPicPr>
          <p:cNvPr id="11" name="Picture 10" descr="python logo">
            <a:extLst>
              <a:ext uri="{FF2B5EF4-FFF2-40B4-BE49-F238E27FC236}">
                <a16:creationId xmlns:a16="http://schemas.microsoft.com/office/drawing/2014/main" id="{4211A16D-AC86-449B-8118-DC29B1039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099" y="765031"/>
            <a:ext cx="1384125" cy="67584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a:extLst>
              <a:ext uri="{FF2B5EF4-FFF2-40B4-BE49-F238E27FC236}">
                <a16:creationId xmlns:a16="http://schemas.microsoft.com/office/drawing/2014/main" id="{23D8A93C-1588-4ACE-98B1-EA16503CEC5D}"/>
              </a:ext>
            </a:extLst>
          </p:cNvPr>
          <p:cNvGrpSpPr/>
          <p:nvPr/>
        </p:nvGrpSpPr>
        <p:grpSpPr>
          <a:xfrm>
            <a:off x="2251071" y="900511"/>
            <a:ext cx="785533" cy="404882"/>
            <a:chOff x="785091" y="909787"/>
            <a:chExt cx="1047377" cy="539842"/>
          </a:xfrm>
        </p:grpSpPr>
        <p:sp>
          <p:nvSpPr>
            <p:cNvPr id="13" name="Rettangolo 12">
              <a:extLst>
                <a:ext uri="{FF2B5EF4-FFF2-40B4-BE49-F238E27FC236}">
                  <a16:creationId xmlns:a16="http://schemas.microsoft.com/office/drawing/2014/main" id="{F250AB17-E9A1-46C2-859D-8B70423E5EC1}"/>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16" name="Picture 12">
              <a:extLst>
                <a:ext uri="{FF2B5EF4-FFF2-40B4-BE49-F238E27FC236}">
                  <a16:creationId xmlns:a16="http://schemas.microsoft.com/office/drawing/2014/main" id="{AA81CDF2-4901-47B9-A477-76E430028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a:extLst>
              <a:ext uri="{FF2B5EF4-FFF2-40B4-BE49-F238E27FC236}">
                <a16:creationId xmlns:a16="http://schemas.microsoft.com/office/drawing/2014/main" id="{7DBA0CCB-9A14-5BFA-3517-09840085F184}"/>
              </a:ext>
            </a:extLst>
          </p:cNvPr>
          <p:cNvSpPr>
            <a:spLocks noGrp="1"/>
          </p:cNvSpPr>
          <p:nvPr>
            <p:ph type="title"/>
          </p:nvPr>
        </p:nvSpPr>
        <p:spPr/>
        <p:txBody>
          <a:bodyPr/>
          <a:lstStyle/>
          <a:p>
            <a:r>
              <a:rPr lang="it-IT" sz="1600" dirty="0">
                <a:solidFill>
                  <a:schemeClr val="bg1"/>
                </a:solidFill>
              </a:rPr>
              <a:t>SAS vs Python – </a:t>
            </a:r>
            <a:r>
              <a:rPr lang="it-IT" sz="1600" b="1" dirty="0">
                <a:solidFill>
                  <a:schemeClr val="bg1"/>
                </a:solidFill>
              </a:rPr>
              <a:t>MacroVariabili</a:t>
            </a:r>
            <a:br>
              <a:rPr lang="it-IT" sz="1600" b="1"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3302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b="1" dirty="0" err="1">
                <a:solidFill>
                  <a:schemeClr val="tx1"/>
                </a:solidFill>
              </a:rPr>
              <a:t>Strutture</a:t>
            </a:r>
            <a:r>
              <a:rPr lang="en-AU" b="1" dirty="0">
                <a:solidFill>
                  <a:schemeClr val="tx1"/>
                </a:solidFill>
              </a:rPr>
              <a:t> </a:t>
            </a:r>
            <a:r>
              <a:rPr lang="en-AU" b="1" dirty="0" err="1">
                <a:solidFill>
                  <a:schemeClr val="tx1"/>
                </a:solidFill>
              </a:rPr>
              <a:t>Dati</a:t>
            </a:r>
            <a:r>
              <a:rPr lang="en-AU" b="1"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253279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A607DC-D77A-4DA5-9D83-B423C924BC6E}"/>
              </a:ext>
            </a:extLst>
          </p:cNvPr>
          <p:cNvSpPr txBox="1"/>
          <p:nvPr/>
        </p:nvSpPr>
        <p:spPr>
          <a:xfrm>
            <a:off x="1062038" y="2986918"/>
            <a:ext cx="2430066" cy="300082"/>
          </a:xfrm>
          <a:prstGeom prst="rect">
            <a:avLst/>
          </a:prstGeom>
        </p:spPr>
        <p:txBody>
          <a:bodyPr wrap="square" rtlCol="0">
            <a:spAutoFit/>
          </a:bodyPr>
          <a:lstStyle/>
          <a:p>
            <a:r>
              <a:rPr lang="en-AU" sz="1350" dirty="0"/>
              <a:t>string</a:t>
            </a:r>
            <a:endParaRPr lang="it-IT" sz="1350" dirty="0"/>
          </a:p>
        </p:txBody>
      </p:sp>
      <p:sp>
        <p:nvSpPr>
          <p:cNvPr id="2" name="Rectangle 1">
            <a:extLst>
              <a:ext uri="{FF2B5EF4-FFF2-40B4-BE49-F238E27FC236}">
                <a16:creationId xmlns:a16="http://schemas.microsoft.com/office/drawing/2014/main" id="{C3A64FDA-9127-4F51-971A-EA414A15C6B7}"/>
              </a:ext>
            </a:extLst>
          </p:cNvPr>
          <p:cNvSpPr/>
          <p:nvPr/>
        </p:nvSpPr>
        <p:spPr>
          <a:xfrm>
            <a:off x="1062038" y="839776"/>
            <a:ext cx="7019925" cy="461665"/>
          </a:xfrm>
          <a:prstGeom prst="rect">
            <a:avLst/>
          </a:prstGeom>
        </p:spPr>
        <p:txBody>
          <a:bodyPr wrap="square">
            <a:spAutoFit/>
          </a:bodyPr>
          <a:lstStyle/>
          <a:p>
            <a:pPr algn="just"/>
            <a:r>
              <a:rPr lang="it-IT" sz="1200" dirty="0">
                <a:solidFill>
                  <a:srgbClr val="000000"/>
                </a:solidFill>
              </a:rPr>
              <a:t>Per definire una variabile in Python è sufficiente scrivere il nome della variabile e un = seguito dal valore. A seconda di come viene scritto il valore, la variabile assumerà un formato specifico (</a:t>
            </a:r>
            <a:r>
              <a:rPr lang="it-IT" sz="1200" b="1" dirty="0"/>
              <a:t>class</a:t>
            </a:r>
            <a:r>
              <a:rPr lang="it-IT" sz="1200" dirty="0">
                <a:solidFill>
                  <a:srgbClr val="000000"/>
                </a:solidFill>
              </a:rPr>
              <a:t>).</a:t>
            </a:r>
          </a:p>
        </p:txBody>
      </p:sp>
      <p:sp>
        <p:nvSpPr>
          <p:cNvPr id="6" name="Rectangle 5">
            <a:extLst>
              <a:ext uri="{FF2B5EF4-FFF2-40B4-BE49-F238E27FC236}">
                <a16:creationId xmlns:a16="http://schemas.microsoft.com/office/drawing/2014/main" id="{FBE3D8B6-2C8C-4257-A6DE-9FB545096F80}"/>
              </a:ext>
            </a:extLst>
          </p:cNvPr>
          <p:cNvSpPr/>
          <p:nvPr/>
        </p:nvSpPr>
        <p:spPr>
          <a:xfrm>
            <a:off x="3492104" y="1556155"/>
            <a:ext cx="4589859" cy="101566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N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FFC000"/>
                </a:solidFill>
                <a:latin typeface="Consolas" panose="020B0609020204030204" pitchFamily="49" charset="0"/>
                <a:cs typeface="Calibri" panose="020F0502020204030204" pitchFamily="34" charset="0"/>
              </a:rPr>
              <a:t>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(N))</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n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FFC000"/>
                </a:solidFill>
                <a:latin typeface="Consolas" panose="020B0609020204030204" pitchFamily="49" charset="0"/>
                <a:cs typeface="Calibri" panose="020F0502020204030204" pitchFamily="34" charset="0"/>
              </a:rPr>
              <a:t>1.0</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(n))</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7" name="Rectangle 6">
            <a:extLst>
              <a:ext uri="{FF2B5EF4-FFF2-40B4-BE49-F238E27FC236}">
                <a16:creationId xmlns:a16="http://schemas.microsoft.com/office/drawing/2014/main" id="{4D3C86B7-0CD3-43F1-8365-2F1CC0095808}"/>
              </a:ext>
            </a:extLst>
          </p:cNvPr>
          <p:cNvSpPr/>
          <p:nvPr/>
        </p:nvSpPr>
        <p:spPr>
          <a:xfrm>
            <a:off x="4862859" y="1721486"/>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'int'&gt;</a:t>
            </a:r>
          </a:p>
        </p:txBody>
      </p:sp>
      <p:sp>
        <p:nvSpPr>
          <p:cNvPr id="8" name="Rectangle 7">
            <a:extLst>
              <a:ext uri="{FF2B5EF4-FFF2-40B4-BE49-F238E27FC236}">
                <a16:creationId xmlns:a16="http://schemas.microsoft.com/office/drawing/2014/main" id="{52CE7BEE-65AF-4159-A292-D347864B60F3}"/>
              </a:ext>
            </a:extLst>
          </p:cNvPr>
          <p:cNvSpPr/>
          <p:nvPr/>
        </p:nvSpPr>
        <p:spPr>
          <a:xfrm>
            <a:off x="3492105" y="2986918"/>
            <a:ext cx="4589858"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(S))</a:t>
            </a:r>
          </a:p>
          <a:p>
            <a:pPr algn="just"/>
            <a:endParaRPr lang="en-GB" sz="1200" dirty="0">
              <a:solidFill>
                <a:srgbClr val="000000"/>
              </a:solidFill>
              <a:latin typeface="Consolas" panose="020B0609020204030204" pitchFamily="49" charset="0"/>
              <a:cs typeface="Calibri" panose="020F0502020204030204" pitchFamily="34" charset="0"/>
            </a:endParaRPr>
          </a:p>
        </p:txBody>
      </p:sp>
      <p:sp>
        <p:nvSpPr>
          <p:cNvPr id="9" name="Rectangle 8">
            <a:extLst>
              <a:ext uri="{FF2B5EF4-FFF2-40B4-BE49-F238E27FC236}">
                <a16:creationId xmlns:a16="http://schemas.microsoft.com/office/drawing/2014/main" id="{BF0FFFFA-C2FE-4D02-A9CD-BF520DDBDFC3}"/>
              </a:ext>
            </a:extLst>
          </p:cNvPr>
          <p:cNvSpPr/>
          <p:nvPr/>
        </p:nvSpPr>
        <p:spPr>
          <a:xfrm>
            <a:off x="4862859" y="3157648"/>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'str'&gt;</a:t>
            </a:r>
          </a:p>
        </p:txBody>
      </p:sp>
      <p:sp>
        <p:nvSpPr>
          <p:cNvPr id="12" name="Rectangle 11">
            <a:extLst>
              <a:ext uri="{FF2B5EF4-FFF2-40B4-BE49-F238E27FC236}">
                <a16:creationId xmlns:a16="http://schemas.microsoft.com/office/drawing/2014/main" id="{400E7DDE-D980-4992-A345-A0DDC1A89E57}"/>
              </a:ext>
            </a:extLst>
          </p:cNvPr>
          <p:cNvSpPr/>
          <p:nvPr/>
        </p:nvSpPr>
        <p:spPr>
          <a:xfrm>
            <a:off x="1062037" y="1848444"/>
            <a:ext cx="744114" cy="300082"/>
          </a:xfrm>
          <a:prstGeom prst="rect">
            <a:avLst/>
          </a:prstGeom>
        </p:spPr>
        <p:txBody>
          <a:bodyPr wrap="none">
            <a:spAutoFit/>
          </a:bodyPr>
          <a:lstStyle/>
          <a:p>
            <a:r>
              <a:rPr lang="en-AU" sz="1350" dirty="0"/>
              <a:t>number</a:t>
            </a:r>
            <a:endParaRPr lang="it-IT" sz="1350" dirty="0"/>
          </a:p>
        </p:txBody>
      </p:sp>
      <p:sp>
        <p:nvSpPr>
          <p:cNvPr id="13" name="Rectangle 12">
            <a:extLst>
              <a:ext uri="{FF2B5EF4-FFF2-40B4-BE49-F238E27FC236}">
                <a16:creationId xmlns:a16="http://schemas.microsoft.com/office/drawing/2014/main" id="{DF8C1FE9-A8C0-486B-85C2-BC1A3DF612DA}"/>
              </a:ext>
            </a:extLst>
          </p:cNvPr>
          <p:cNvSpPr/>
          <p:nvPr/>
        </p:nvSpPr>
        <p:spPr>
          <a:xfrm>
            <a:off x="4862859" y="2079277"/>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'float'&gt;</a:t>
            </a:r>
          </a:p>
        </p:txBody>
      </p:sp>
      <p:sp>
        <p:nvSpPr>
          <p:cNvPr id="11" name="Rectangle 1">
            <a:extLst>
              <a:ext uri="{FF2B5EF4-FFF2-40B4-BE49-F238E27FC236}">
                <a16:creationId xmlns:a16="http://schemas.microsoft.com/office/drawing/2014/main" id="{01ED7F1F-641D-4EA8-B148-9AD29E82C77B}"/>
              </a:ext>
            </a:extLst>
          </p:cNvPr>
          <p:cNvSpPr/>
          <p:nvPr/>
        </p:nvSpPr>
        <p:spPr>
          <a:xfrm>
            <a:off x="1062038" y="3780895"/>
            <a:ext cx="7019925" cy="577081"/>
          </a:xfrm>
          <a:prstGeom prst="rect">
            <a:avLst/>
          </a:prstGeom>
        </p:spPr>
        <p:txBody>
          <a:bodyPr wrap="square">
            <a:spAutoFit/>
          </a:bodyPr>
          <a:lstStyle/>
          <a:p>
            <a:pPr marL="214313" indent="-214313">
              <a:buFont typeface="Wingdings" panose="05000000000000000000" pitchFamily="2" charset="2"/>
              <a:buChar char="v"/>
            </a:pPr>
            <a:r>
              <a:rPr lang="it-IT" sz="1050" dirty="0">
                <a:solidFill>
                  <a:srgbClr val="000000"/>
                </a:solidFill>
              </a:rPr>
              <a:t>Il </a:t>
            </a:r>
            <a:r>
              <a:rPr lang="it-IT" sz="1050" dirty="0" err="1">
                <a:solidFill>
                  <a:srgbClr val="000000"/>
                </a:solidFill>
              </a:rPr>
              <a:t>comado</a:t>
            </a:r>
            <a:r>
              <a:rPr lang="it-IT" sz="1050" dirty="0">
                <a:solidFill>
                  <a:srgbClr val="000000"/>
                </a:solidFill>
              </a:rPr>
              <a:t> </a:t>
            </a:r>
            <a:r>
              <a:rPr lang="it-IT" sz="1050" b="1" dirty="0" err="1">
                <a:solidFill>
                  <a:srgbClr val="000000"/>
                </a:solidFill>
              </a:rPr>
              <a:t>print</a:t>
            </a:r>
            <a:r>
              <a:rPr lang="it-IT" sz="1050" dirty="0">
                <a:solidFill>
                  <a:srgbClr val="000000"/>
                </a:solidFill>
              </a:rPr>
              <a:t> viene usato molto spesso per visualizzare il contenuto oppure gli attributi delle variabili. Tramite il comando composto </a:t>
            </a:r>
            <a:r>
              <a:rPr lang="it-IT" sz="1050" b="1" dirty="0" err="1">
                <a:solidFill>
                  <a:srgbClr val="000000"/>
                </a:solidFill>
              </a:rPr>
              <a:t>print</a:t>
            </a:r>
            <a:r>
              <a:rPr lang="it-IT" sz="1050" b="1" dirty="0">
                <a:solidFill>
                  <a:srgbClr val="000000"/>
                </a:solidFill>
              </a:rPr>
              <a:t>(</a:t>
            </a:r>
            <a:r>
              <a:rPr lang="it-IT" sz="1050" b="1" dirty="0" err="1">
                <a:solidFill>
                  <a:srgbClr val="000000"/>
                </a:solidFill>
              </a:rPr>
              <a:t>type</a:t>
            </a:r>
            <a:r>
              <a:rPr lang="it-IT" sz="1050" b="1" dirty="0">
                <a:solidFill>
                  <a:srgbClr val="000000"/>
                </a:solidFill>
              </a:rPr>
              <a:t>(</a:t>
            </a:r>
            <a:r>
              <a:rPr lang="it-IT" sz="1050" b="1" i="1" dirty="0">
                <a:solidFill>
                  <a:schemeClr val="tx1">
                    <a:lumMod val="50000"/>
                    <a:lumOff val="50000"/>
                  </a:schemeClr>
                </a:solidFill>
              </a:rPr>
              <a:t>[</a:t>
            </a:r>
            <a:r>
              <a:rPr lang="it-IT" sz="1050" b="1" i="1" dirty="0" err="1">
                <a:solidFill>
                  <a:schemeClr val="tx1">
                    <a:lumMod val="50000"/>
                    <a:lumOff val="50000"/>
                  </a:schemeClr>
                </a:solidFill>
              </a:rPr>
              <a:t>nome_variabile</a:t>
            </a:r>
            <a:r>
              <a:rPr lang="it-IT" sz="1050" b="1" i="1" dirty="0">
                <a:solidFill>
                  <a:schemeClr val="tx1">
                    <a:lumMod val="50000"/>
                    <a:lumOff val="50000"/>
                  </a:schemeClr>
                </a:solidFill>
              </a:rPr>
              <a:t>]</a:t>
            </a:r>
            <a:r>
              <a:rPr lang="it-IT" sz="1050" b="1" dirty="0">
                <a:solidFill>
                  <a:srgbClr val="000000"/>
                </a:solidFill>
              </a:rPr>
              <a:t>)</a:t>
            </a:r>
            <a:r>
              <a:rPr lang="it-IT" sz="1050" dirty="0">
                <a:solidFill>
                  <a:srgbClr val="000000"/>
                </a:solidFill>
              </a:rPr>
              <a:t> possiamo sempre sapere che </a:t>
            </a:r>
            <a:r>
              <a:rPr lang="it-IT" sz="1050" b="1" dirty="0">
                <a:solidFill>
                  <a:srgbClr val="000000"/>
                </a:solidFill>
              </a:rPr>
              <a:t>class </a:t>
            </a:r>
            <a:r>
              <a:rPr lang="it-IT" sz="1050" dirty="0">
                <a:solidFill>
                  <a:srgbClr val="000000"/>
                </a:solidFill>
              </a:rPr>
              <a:t>contiene una variabile. La class corrisponde all’attributo che di solito chiamiamo formato.</a:t>
            </a:r>
            <a:endParaRPr lang="it-IT" sz="1050" b="1" dirty="0">
              <a:solidFill>
                <a:srgbClr val="000000"/>
              </a:solidFill>
            </a:endParaRPr>
          </a:p>
        </p:txBody>
      </p:sp>
      <p:sp>
        <p:nvSpPr>
          <p:cNvPr id="5" name="Title 4">
            <a:extLst>
              <a:ext uri="{FF2B5EF4-FFF2-40B4-BE49-F238E27FC236}">
                <a16:creationId xmlns:a16="http://schemas.microsoft.com/office/drawing/2014/main" id="{5B39E85F-81E8-1D3B-BD91-876589AC74B6}"/>
              </a:ext>
            </a:extLst>
          </p:cNvPr>
          <p:cNvSpPr>
            <a:spLocks noGrp="1"/>
          </p:cNvSpPr>
          <p:nvPr>
            <p:ph type="title"/>
          </p:nvPr>
        </p:nvSpPr>
        <p:spPr/>
        <p:txBody>
          <a:bodyPr/>
          <a:lstStyle/>
          <a:p>
            <a:r>
              <a:rPr lang="it-IT" sz="1600" dirty="0">
                <a:solidFill>
                  <a:schemeClr val="bg1"/>
                </a:solidFill>
              </a:rPr>
              <a:t>Strutture Dati Standard – number e string</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01423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E3D8B6-2C8C-4257-A6DE-9FB545096F80}"/>
              </a:ext>
            </a:extLst>
          </p:cNvPr>
          <p:cNvSpPr/>
          <p:nvPr/>
        </p:nvSpPr>
        <p:spPr>
          <a:xfrm>
            <a:off x="3492104" y="1805125"/>
            <a:ext cx="4589859"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B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True</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(B))</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b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False</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(b))</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(B</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7" name="Rectangle 6">
            <a:extLst>
              <a:ext uri="{FF2B5EF4-FFF2-40B4-BE49-F238E27FC236}">
                <a16:creationId xmlns:a16="http://schemas.microsoft.com/office/drawing/2014/main" id="{4D3C86B7-0CD3-43F1-8365-2F1CC0095808}"/>
              </a:ext>
            </a:extLst>
          </p:cNvPr>
          <p:cNvSpPr/>
          <p:nvPr/>
        </p:nvSpPr>
        <p:spPr>
          <a:xfrm>
            <a:off x="5651897" y="1967618"/>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a:solidFill>
                  <a:schemeClr val="tx1">
                    <a:lumMod val="10000"/>
                    <a:lumOff val="90000"/>
                  </a:schemeClr>
                </a:solidFill>
                <a:latin typeface="Consolas" panose="020B0609020204030204" pitchFamily="49" charset="0"/>
                <a:cs typeface="Calibri" panose="020F0502020204030204" pitchFamily="34" charset="0"/>
              </a:rPr>
              <a:t>&lt;class ‘bool’&gt;</a:t>
            </a:r>
          </a:p>
        </p:txBody>
      </p:sp>
      <p:sp>
        <p:nvSpPr>
          <p:cNvPr id="12" name="Rectangle 11">
            <a:extLst>
              <a:ext uri="{FF2B5EF4-FFF2-40B4-BE49-F238E27FC236}">
                <a16:creationId xmlns:a16="http://schemas.microsoft.com/office/drawing/2014/main" id="{400E7DDE-D980-4992-A345-A0DDC1A89E57}"/>
              </a:ext>
            </a:extLst>
          </p:cNvPr>
          <p:cNvSpPr/>
          <p:nvPr/>
        </p:nvSpPr>
        <p:spPr>
          <a:xfrm>
            <a:off x="1062038" y="2097414"/>
            <a:ext cx="760144" cy="300082"/>
          </a:xfrm>
          <a:prstGeom prst="rect">
            <a:avLst/>
          </a:prstGeom>
        </p:spPr>
        <p:txBody>
          <a:bodyPr wrap="none">
            <a:spAutoFit/>
          </a:bodyPr>
          <a:lstStyle/>
          <a:p>
            <a:r>
              <a:rPr lang="en-AU" sz="1350" err="1"/>
              <a:t>boolean</a:t>
            </a:r>
            <a:endParaRPr lang="it-IT" sz="1350"/>
          </a:p>
        </p:txBody>
      </p:sp>
      <p:sp>
        <p:nvSpPr>
          <p:cNvPr id="11" name="TextBox 10">
            <a:extLst>
              <a:ext uri="{FF2B5EF4-FFF2-40B4-BE49-F238E27FC236}">
                <a16:creationId xmlns:a16="http://schemas.microsoft.com/office/drawing/2014/main" id="{DD079A40-66B4-4EAA-8AEA-85C742B00234}"/>
              </a:ext>
            </a:extLst>
          </p:cNvPr>
          <p:cNvSpPr txBox="1"/>
          <p:nvPr/>
        </p:nvSpPr>
        <p:spPr>
          <a:xfrm>
            <a:off x="1062038" y="3384313"/>
            <a:ext cx="2430066" cy="300082"/>
          </a:xfrm>
          <a:prstGeom prst="rect">
            <a:avLst/>
          </a:prstGeom>
        </p:spPr>
        <p:txBody>
          <a:bodyPr wrap="square" rtlCol="0">
            <a:spAutoFit/>
          </a:bodyPr>
          <a:lstStyle/>
          <a:p>
            <a:r>
              <a:rPr lang="en-AU" sz="1350" dirty="0" err="1"/>
              <a:t>nonetype</a:t>
            </a:r>
            <a:endParaRPr lang="it-IT" sz="1350" dirty="0"/>
          </a:p>
        </p:txBody>
      </p:sp>
      <p:sp>
        <p:nvSpPr>
          <p:cNvPr id="14" name="Rectangle 13">
            <a:extLst>
              <a:ext uri="{FF2B5EF4-FFF2-40B4-BE49-F238E27FC236}">
                <a16:creationId xmlns:a16="http://schemas.microsoft.com/office/drawing/2014/main" id="{6C0C659B-A46A-47D8-9BCC-28820759E4D0}"/>
              </a:ext>
            </a:extLst>
          </p:cNvPr>
          <p:cNvSpPr/>
          <p:nvPr/>
        </p:nvSpPr>
        <p:spPr>
          <a:xfrm>
            <a:off x="3492105" y="3216555"/>
            <a:ext cx="4589858"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Q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None</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(Q))</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(Q</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5" name="Rectangle 14">
            <a:extLst>
              <a:ext uri="{FF2B5EF4-FFF2-40B4-BE49-F238E27FC236}">
                <a16:creationId xmlns:a16="http://schemas.microsoft.com/office/drawing/2014/main" id="{D9FB4A41-ACEE-4D47-A691-8AA9ED36BFDB}"/>
              </a:ext>
            </a:extLst>
          </p:cNvPr>
          <p:cNvSpPr/>
          <p:nvPr/>
        </p:nvSpPr>
        <p:spPr>
          <a:xfrm>
            <a:off x="5651897" y="3742105"/>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a:solidFill>
                  <a:schemeClr val="tx1">
                    <a:lumMod val="10000"/>
                    <a:lumOff val="90000"/>
                  </a:schemeClr>
                </a:solidFill>
                <a:latin typeface="Consolas" panose="020B0609020204030204" pitchFamily="49" charset="0"/>
                <a:cs typeface="Calibri" panose="020F0502020204030204" pitchFamily="34" charset="0"/>
              </a:rPr>
              <a:t>&lt;</a:t>
            </a:r>
            <a:r>
              <a:rPr lang="en-GB" sz="1200" err="1">
                <a:solidFill>
                  <a:schemeClr val="tx1">
                    <a:lumMod val="10000"/>
                    <a:lumOff val="90000"/>
                  </a:schemeClr>
                </a:solidFill>
                <a:latin typeface="Consolas" panose="020B0609020204030204" pitchFamily="49" charset="0"/>
                <a:cs typeface="Calibri" panose="020F0502020204030204" pitchFamily="34" charset="0"/>
              </a:rPr>
              <a:t>TypeError</a:t>
            </a:r>
            <a:r>
              <a:rPr lang="en-GB" sz="1200">
                <a:solidFill>
                  <a:schemeClr val="tx1">
                    <a:lumMod val="10000"/>
                    <a:lumOff val="90000"/>
                  </a:schemeClr>
                </a:solidFill>
                <a:latin typeface="Consolas" panose="020B0609020204030204" pitchFamily="49" charset="0"/>
                <a:cs typeface="Calibri" panose="020F0502020204030204" pitchFamily="34" charset="0"/>
              </a:rPr>
              <a:t>&gt;</a:t>
            </a:r>
          </a:p>
        </p:txBody>
      </p:sp>
      <p:sp>
        <p:nvSpPr>
          <p:cNvPr id="16" name="Rectangle 15">
            <a:extLst>
              <a:ext uri="{FF2B5EF4-FFF2-40B4-BE49-F238E27FC236}">
                <a16:creationId xmlns:a16="http://schemas.microsoft.com/office/drawing/2014/main" id="{601A9FED-8060-4A77-9994-BFEAC44B7C73}"/>
              </a:ext>
            </a:extLst>
          </p:cNvPr>
          <p:cNvSpPr/>
          <p:nvPr/>
        </p:nvSpPr>
        <p:spPr>
          <a:xfrm>
            <a:off x="5651897" y="2355397"/>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‘bool’&gt;</a:t>
            </a:r>
          </a:p>
        </p:txBody>
      </p:sp>
      <p:sp>
        <p:nvSpPr>
          <p:cNvPr id="17" name="Rectangle 16">
            <a:extLst>
              <a:ext uri="{FF2B5EF4-FFF2-40B4-BE49-F238E27FC236}">
                <a16:creationId xmlns:a16="http://schemas.microsoft.com/office/drawing/2014/main" id="{86385961-EF81-44DB-89B7-532AE57179C6}"/>
              </a:ext>
            </a:extLst>
          </p:cNvPr>
          <p:cNvSpPr/>
          <p:nvPr/>
        </p:nvSpPr>
        <p:spPr>
          <a:xfrm>
            <a:off x="5651897" y="2706319"/>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a:solidFill>
                  <a:schemeClr val="tx1">
                    <a:lumMod val="10000"/>
                    <a:lumOff val="90000"/>
                  </a:schemeClr>
                </a:solidFill>
                <a:latin typeface="Consolas" panose="020B0609020204030204" pitchFamily="49" charset="0"/>
                <a:cs typeface="Calibri" panose="020F0502020204030204" pitchFamily="34" charset="0"/>
              </a:rPr>
              <a:t>2</a:t>
            </a:r>
          </a:p>
        </p:txBody>
      </p:sp>
      <p:sp>
        <p:nvSpPr>
          <p:cNvPr id="13" name="Rectangle 15">
            <a:extLst>
              <a:ext uri="{FF2B5EF4-FFF2-40B4-BE49-F238E27FC236}">
                <a16:creationId xmlns:a16="http://schemas.microsoft.com/office/drawing/2014/main" id="{85A8CC1E-83B3-4806-A4C8-D9008DE71F88}"/>
              </a:ext>
            </a:extLst>
          </p:cNvPr>
          <p:cNvSpPr/>
          <p:nvPr/>
        </p:nvSpPr>
        <p:spPr>
          <a:xfrm>
            <a:off x="5651897" y="3372772"/>
            <a:ext cx="215434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a:t>
            </a:r>
            <a:r>
              <a:rPr lang="en-GB" sz="1200" dirty="0" err="1">
                <a:solidFill>
                  <a:schemeClr val="tx1">
                    <a:lumMod val="10000"/>
                    <a:lumOff val="90000"/>
                  </a:schemeClr>
                </a:solidFill>
                <a:latin typeface="Consolas" panose="020B0609020204030204" pitchFamily="49" charset="0"/>
                <a:cs typeface="Calibri" panose="020F0502020204030204" pitchFamily="34" charset="0"/>
              </a:rPr>
              <a:t>NoneType</a:t>
            </a:r>
            <a:r>
              <a:rPr lang="en-GB" sz="1200" dirty="0">
                <a:solidFill>
                  <a:schemeClr val="tx1">
                    <a:lumMod val="10000"/>
                    <a:lumOff val="90000"/>
                  </a:schemeClr>
                </a:solidFill>
                <a:latin typeface="Consolas" panose="020B0609020204030204" pitchFamily="49" charset="0"/>
                <a:cs typeface="Calibri" panose="020F0502020204030204" pitchFamily="34" charset="0"/>
              </a:rPr>
              <a:t>’&gt;</a:t>
            </a:r>
          </a:p>
        </p:txBody>
      </p:sp>
      <p:sp>
        <p:nvSpPr>
          <p:cNvPr id="19" name="Rectangle 1">
            <a:extLst>
              <a:ext uri="{FF2B5EF4-FFF2-40B4-BE49-F238E27FC236}">
                <a16:creationId xmlns:a16="http://schemas.microsoft.com/office/drawing/2014/main" id="{2B2C0F57-FBF8-4028-97E2-063C081C05CE}"/>
              </a:ext>
            </a:extLst>
          </p:cNvPr>
          <p:cNvSpPr/>
          <p:nvPr/>
        </p:nvSpPr>
        <p:spPr>
          <a:xfrm>
            <a:off x="1062038" y="839776"/>
            <a:ext cx="7019925" cy="830997"/>
          </a:xfrm>
          <a:prstGeom prst="rect">
            <a:avLst/>
          </a:prstGeom>
        </p:spPr>
        <p:txBody>
          <a:bodyPr wrap="square">
            <a:spAutoFit/>
          </a:bodyPr>
          <a:lstStyle/>
          <a:p>
            <a:pPr algn="just"/>
            <a:r>
              <a:rPr lang="it-IT" sz="1200" dirty="0">
                <a:solidFill>
                  <a:srgbClr val="000000"/>
                </a:solidFill>
              </a:rPr>
              <a:t>Le variabili possono assumere anche un valore di tipo booleano, come </a:t>
            </a:r>
            <a:r>
              <a:rPr lang="it-IT" sz="1200" b="1" dirty="0">
                <a:solidFill>
                  <a:srgbClr val="000000"/>
                </a:solidFill>
              </a:rPr>
              <a:t>True</a:t>
            </a:r>
            <a:r>
              <a:rPr lang="it-IT" sz="1200" dirty="0">
                <a:solidFill>
                  <a:srgbClr val="000000"/>
                </a:solidFill>
              </a:rPr>
              <a:t> o </a:t>
            </a:r>
            <a:r>
              <a:rPr lang="it-IT" sz="1200" b="1" dirty="0">
                <a:solidFill>
                  <a:srgbClr val="000000"/>
                </a:solidFill>
              </a:rPr>
              <a:t>False</a:t>
            </a:r>
          </a:p>
          <a:p>
            <a:pPr algn="just"/>
            <a:r>
              <a:rPr lang="it-IT" sz="1200" dirty="0">
                <a:solidFill>
                  <a:srgbClr val="000000"/>
                </a:solidFill>
              </a:rPr>
              <a:t>Esiste anche il valore nullo che può essere assegnato con la scritta </a:t>
            </a:r>
            <a:r>
              <a:rPr lang="it-IT" sz="1200" b="1" dirty="0">
                <a:solidFill>
                  <a:srgbClr val="000000"/>
                </a:solidFill>
              </a:rPr>
              <a:t>None</a:t>
            </a:r>
          </a:p>
          <a:p>
            <a:pPr algn="just"/>
            <a:r>
              <a:rPr lang="it-IT" sz="1200" dirty="0">
                <a:solidFill>
                  <a:srgbClr val="000000"/>
                </a:solidFill>
              </a:rPr>
              <a:t>Qualsiasi tipo di operazione (+, *,…) utilizzando una variabile con valore None genera un errore. Il valore None non corrisponde a nessun tipo di numero, stringa o booleano</a:t>
            </a:r>
            <a:endParaRPr lang="en-GB" sz="1200" dirty="0">
              <a:solidFill>
                <a:srgbClr val="000000"/>
              </a:solidFill>
            </a:endParaRPr>
          </a:p>
        </p:txBody>
      </p:sp>
      <p:sp>
        <p:nvSpPr>
          <p:cNvPr id="20" name="Rectangle 1">
            <a:extLst>
              <a:ext uri="{FF2B5EF4-FFF2-40B4-BE49-F238E27FC236}">
                <a16:creationId xmlns:a16="http://schemas.microsoft.com/office/drawing/2014/main" id="{1DF29258-F0B9-468F-9AA8-46095B69E9E2}"/>
              </a:ext>
            </a:extLst>
          </p:cNvPr>
          <p:cNvSpPr/>
          <p:nvPr/>
        </p:nvSpPr>
        <p:spPr>
          <a:xfrm>
            <a:off x="1062038" y="4139884"/>
            <a:ext cx="7019925" cy="415498"/>
          </a:xfrm>
          <a:prstGeom prst="rect">
            <a:avLst/>
          </a:prstGeom>
        </p:spPr>
        <p:txBody>
          <a:bodyPr wrap="square">
            <a:spAutoFit/>
          </a:bodyPr>
          <a:lstStyle/>
          <a:p>
            <a:pPr marL="214313" indent="-214313">
              <a:buFont typeface="Wingdings" panose="05000000000000000000" pitchFamily="2" charset="2"/>
              <a:buChar char="v"/>
            </a:pPr>
            <a:r>
              <a:rPr lang="it-IT" sz="1050" dirty="0">
                <a:solidFill>
                  <a:srgbClr val="000000"/>
                </a:solidFill>
              </a:rPr>
              <a:t>Il codice Python è key sensitive, quindi le maiuscole possono avere un valore preciso. Nel caso di questi valori l’iniziale maiuscola è importante. Diversamente il compilatore scambia il valore per una variabile.</a:t>
            </a:r>
          </a:p>
        </p:txBody>
      </p:sp>
      <p:sp>
        <p:nvSpPr>
          <p:cNvPr id="2" name="Title 1">
            <a:extLst>
              <a:ext uri="{FF2B5EF4-FFF2-40B4-BE49-F238E27FC236}">
                <a16:creationId xmlns:a16="http://schemas.microsoft.com/office/drawing/2014/main" id="{457AC44B-0A8B-0857-E003-E6D7D359DB05}"/>
              </a:ext>
            </a:extLst>
          </p:cNvPr>
          <p:cNvSpPr>
            <a:spLocks noGrp="1"/>
          </p:cNvSpPr>
          <p:nvPr>
            <p:ph type="title"/>
          </p:nvPr>
        </p:nvSpPr>
        <p:spPr/>
        <p:txBody>
          <a:bodyPr/>
          <a:lstStyle/>
          <a:p>
            <a:r>
              <a:rPr lang="it-IT" sz="1600" dirty="0">
                <a:solidFill>
                  <a:schemeClr val="bg1"/>
                </a:solidFill>
              </a:rPr>
              <a:t>Strutture Dati Standard – bool e nonetype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88824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0C659B-A46A-47D8-9BCC-28820759E4D0}"/>
              </a:ext>
            </a:extLst>
          </p:cNvPr>
          <p:cNvSpPr/>
          <p:nvPr/>
        </p:nvSpPr>
        <p:spPr>
          <a:xfrm>
            <a:off x="1107535" y="1093692"/>
            <a:ext cx="4589858" cy="154657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b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rgbClr val="C17CEC"/>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b</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rgbClr val="C17CEC"/>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b</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9" name="Rectangle 1">
            <a:extLst>
              <a:ext uri="{FF2B5EF4-FFF2-40B4-BE49-F238E27FC236}">
                <a16:creationId xmlns:a16="http://schemas.microsoft.com/office/drawing/2014/main" id="{2B2C0F57-FBF8-4028-97E2-063C081C05CE}"/>
              </a:ext>
            </a:extLst>
          </p:cNvPr>
          <p:cNvSpPr/>
          <p:nvPr/>
        </p:nvSpPr>
        <p:spPr>
          <a:xfrm>
            <a:off x="1062038" y="839776"/>
            <a:ext cx="7019925" cy="253916"/>
          </a:xfrm>
          <a:prstGeom prst="rect">
            <a:avLst/>
          </a:prstGeom>
        </p:spPr>
        <p:txBody>
          <a:bodyPr wrap="square">
            <a:spAutoFit/>
          </a:bodyPr>
          <a:lstStyle/>
          <a:p>
            <a:pPr algn="just"/>
            <a:r>
              <a:rPr lang="it-IT" sz="1050" dirty="0">
                <a:solidFill>
                  <a:srgbClr val="000000"/>
                </a:solidFill>
              </a:rPr>
              <a:t>Python supporta le principali operazioni di base (somma, sottrazione, moltiplicazione...).</a:t>
            </a:r>
            <a:endParaRPr lang="en-GB" sz="1050" dirty="0">
              <a:solidFill>
                <a:srgbClr val="000000"/>
              </a:solidFill>
            </a:endParaRPr>
          </a:p>
        </p:txBody>
      </p:sp>
      <p:sp>
        <p:nvSpPr>
          <p:cNvPr id="21" name="Rectangle 14">
            <a:extLst>
              <a:ext uri="{FF2B5EF4-FFF2-40B4-BE49-F238E27FC236}">
                <a16:creationId xmlns:a16="http://schemas.microsoft.com/office/drawing/2014/main" id="{76324447-0B3C-4F23-9DEA-097C2CE9C5FA}"/>
              </a:ext>
            </a:extLst>
          </p:cNvPr>
          <p:cNvSpPr/>
          <p:nvPr/>
        </p:nvSpPr>
        <p:spPr>
          <a:xfrm>
            <a:off x="2014102" y="1402863"/>
            <a:ext cx="2776722" cy="106182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rgbClr val="EDBA93"/>
                </a:solidFill>
                <a:latin typeface="Consolas" panose="020B0609020204030204" pitchFamily="49" charset="0"/>
                <a:cs typeface="Calibri" panose="020F0502020204030204" pitchFamily="34" charset="0"/>
              </a:rPr>
              <a:t>7</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EDBA93"/>
                </a:solidFill>
                <a:latin typeface="Consolas" panose="020B0609020204030204" pitchFamily="49" charset="0"/>
                <a:cs typeface="Calibri" panose="020F0502020204030204" pitchFamily="34" charset="0"/>
              </a:rPr>
              <a:t>-1</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EDBA93"/>
                </a:solidFill>
                <a:latin typeface="Consolas" panose="020B0609020204030204" pitchFamily="49" charset="0"/>
                <a:cs typeface="Calibri" panose="020F0502020204030204" pitchFamily="34" charset="0"/>
              </a:rPr>
              <a:t>12</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EDBA93"/>
                </a:solidFill>
                <a:latin typeface="Consolas" panose="020B0609020204030204" pitchFamily="49" charset="0"/>
                <a:cs typeface="Calibri" panose="020F0502020204030204" pitchFamily="34" charset="0"/>
              </a:rPr>
              <a:t>0.75</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EDBA93"/>
                </a:solidFill>
                <a:latin typeface="Consolas" panose="020B0609020204030204" pitchFamily="49" charset="0"/>
                <a:cs typeface="Calibri" panose="020F0502020204030204" pitchFamily="34" charset="0"/>
              </a:rPr>
              <a:t>81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elevamento a potenza</a:t>
            </a:r>
            <a:endParaRPr lang="en-GB" sz="1050" dirty="0">
              <a:solidFill>
                <a:schemeClr val="tx1">
                  <a:lumMod val="25000"/>
                  <a:lumOff val="75000"/>
                </a:schemeClr>
              </a:solidFill>
              <a:latin typeface="Consolas" panose="020B0609020204030204" pitchFamily="49" charset="0"/>
              <a:cs typeface="Calibri" panose="020F0502020204030204" pitchFamily="34" charset="0"/>
            </a:endParaRPr>
          </a:p>
          <a:p>
            <a:pPr algn="just"/>
            <a:r>
              <a:rPr lang="en-GB" sz="1050" dirty="0">
                <a:solidFill>
                  <a:srgbClr val="EDBA93"/>
                </a:solidFill>
                <a:latin typeface="Consolas" panose="020B0609020204030204" pitchFamily="49" charset="0"/>
                <a:cs typeface="Calibri" panose="020F0502020204030204" pitchFamily="34" charset="0"/>
              </a:rPr>
              <a:t>3</a:t>
            </a:r>
            <a:r>
              <a:rPr lang="pt-BR" sz="1050" i="1" dirty="0">
                <a:solidFill>
                  <a:schemeClr val="tx1">
                    <a:lumMod val="25000"/>
                    <a:lumOff val="75000"/>
                  </a:schemeClr>
                </a:solidFill>
                <a:latin typeface="Consolas" panose="020B0609020204030204" pitchFamily="49" charset="0"/>
                <a:cs typeface="Calibri" panose="020F0502020204030204" pitchFamily="34" charset="0"/>
              </a:rPr>
              <a:t>    # resto della divisione</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2" name="Rectangle 1">
            <a:extLst>
              <a:ext uri="{FF2B5EF4-FFF2-40B4-BE49-F238E27FC236}">
                <a16:creationId xmlns:a16="http://schemas.microsoft.com/office/drawing/2014/main" id="{37694E7A-B6E1-4AE4-8D81-BBBFA714401B}"/>
              </a:ext>
            </a:extLst>
          </p:cNvPr>
          <p:cNvSpPr/>
          <p:nvPr/>
        </p:nvSpPr>
        <p:spPr>
          <a:xfrm>
            <a:off x="1062038" y="2640268"/>
            <a:ext cx="7019925" cy="415498"/>
          </a:xfrm>
          <a:prstGeom prst="rect">
            <a:avLst/>
          </a:prstGeom>
        </p:spPr>
        <p:txBody>
          <a:bodyPr wrap="square">
            <a:spAutoFit/>
          </a:bodyPr>
          <a:lstStyle/>
          <a:p>
            <a:pPr algn="just"/>
            <a:r>
              <a:rPr lang="en-GB" sz="1050" dirty="0" err="1">
                <a:solidFill>
                  <a:srgbClr val="000000"/>
                </a:solidFill>
              </a:rPr>
              <a:t>Tutte</a:t>
            </a:r>
            <a:r>
              <a:rPr lang="en-GB" sz="1050" dirty="0">
                <a:solidFill>
                  <a:srgbClr val="000000"/>
                </a:solidFill>
              </a:rPr>
              <a:t> </a:t>
            </a:r>
            <a:r>
              <a:rPr lang="en-GB" sz="1050" dirty="0" err="1">
                <a:solidFill>
                  <a:srgbClr val="000000"/>
                </a:solidFill>
              </a:rPr>
              <a:t>queste</a:t>
            </a:r>
            <a:r>
              <a:rPr lang="en-GB" sz="1050" dirty="0">
                <a:solidFill>
                  <a:srgbClr val="000000"/>
                </a:solidFill>
              </a:rPr>
              <a:t> </a:t>
            </a:r>
            <a:r>
              <a:rPr lang="en-GB" sz="1050" dirty="0" err="1">
                <a:solidFill>
                  <a:srgbClr val="000000"/>
                </a:solidFill>
              </a:rPr>
              <a:t>operazioni</a:t>
            </a:r>
            <a:r>
              <a:rPr lang="en-GB" sz="1050" dirty="0">
                <a:solidFill>
                  <a:srgbClr val="000000"/>
                </a:solidFill>
              </a:rPr>
              <a:t> </a:t>
            </a:r>
            <a:r>
              <a:rPr lang="en-GB" sz="1050" dirty="0" err="1">
                <a:solidFill>
                  <a:srgbClr val="000000"/>
                </a:solidFill>
              </a:rPr>
              <a:t>possono</a:t>
            </a:r>
            <a:r>
              <a:rPr lang="en-GB" sz="1050" dirty="0">
                <a:solidFill>
                  <a:srgbClr val="000000"/>
                </a:solidFill>
              </a:rPr>
              <a:t> </a:t>
            </a:r>
            <a:r>
              <a:rPr lang="en-GB" sz="1050" dirty="0" err="1">
                <a:solidFill>
                  <a:srgbClr val="000000"/>
                </a:solidFill>
              </a:rPr>
              <a:t>essere</a:t>
            </a:r>
            <a:r>
              <a:rPr lang="en-GB" sz="1050" dirty="0">
                <a:solidFill>
                  <a:srgbClr val="000000"/>
                </a:solidFill>
              </a:rPr>
              <a:t> </a:t>
            </a:r>
            <a:r>
              <a:rPr lang="en-GB" sz="1050" dirty="0" err="1">
                <a:solidFill>
                  <a:srgbClr val="000000"/>
                </a:solidFill>
              </a:rPr>
              <a:t>eseguite</a:t>
            </a:r>
            <a:r>
              <a:rPr lang="en-GB" sz="1050" dirty="0">
                <a:solidFill>
                  <a:srgbClr val="000000"/>
                </a:solidFill>
              </a:rPr>
              <a:t> </a:t>
            </a:r>
            <a:r>
              <a:rPr lang="en-GB" sz="1050" dirty="0" err="1">
                <a:solidFill>
                  <a:srgbClr val="000000"/>
                </a:solidFill>
              </a:rPr>
              <a:t>anche</a:t>
            </a:r>
            <a:r>
              <a:rPr lang="en-GB" sz="1050" dirty="0">
                <a:solidFill>
                  <a:srgbClr val="000000"/>
                </a:solidFill>
              </a:rPr>
              <a:t> </a:t>
            </a:r>
            <a:r>
              <a:rPr lang="en-GB" sz="1050" dirty="0" err="1">
                <a:solidFill>
                  <a:srgbClr val="000000"/>
                </a:solidFill>
              </a:rPr>
              <a:t>tra</a:t>
            </a:r>
            <a:r>
              <a:rPr lang="en-GB" sz="1050" dirty="0">
                <a:solidFill>
                  <a:srgbClr val="000000"/>
                </a:solidFill>
              </a:rPr>
              <a:t> numeri </a:t>
            </a:r>
            <a:r>
              <a:rPr lang="en-GB" sz="1050" dirty="0" err="1">
                <a:solidFill>
                  <a:srgbClr val="000000"/>
                </a:solidFill>
              </a:rPr>
              <a:t>interi</a:t>
            </a:r>
            <a:r>
              <a:rPr lang="en-GB" sz="1050" dirty="0">
                <a:solidFill>
                  <a:srgbClr val="000000"/>
                </a:solidFill>
              </a:rPr>
              <a:t> e numeri float.</a:t>
            </a:r>
          </a:p>
          <a:p>
            <a:pPr algn="just"/>
            <a:r>
              <a:rPr lang="en-GB" sz="1050" dirty="0" err="1">
                <a:solidFill>
                  <a:srgbClr val="000000"/>
                </a:solidFill>
              </a:rPr>
              <a:t>L’operazione</a:t>
            </a:r>
            <a:r>
              <a:rPr lang="en-GB" sz="1050" dirty="0">
                <a:solidFill>
                  <a:srgbClr val="000000"/>
                </a:solidFill>
              </a:rPr>
              <a:t> di somma </a:t>
            </a:r>
            <a:r>
              <a:rPr lang="en-GB" sz="1050" dirty="0" err="1">
                <a:solidFill>
                  <a:srgbClr val="000000"/>
                </a:solidFill>
              </a:rPr>
              <a:t>corrisponde</a:t>
            </a:r>
            <a:r>
              <a:rPr lang="en-GB" sz="1050" dirty="0">
                <a:solidFill>
                  <a:srgbClr val="000000"/>
                </a:solidFill>
              </a:rPr>
              <a:t> </a:t>
            </a:r>
            <a:r>
              <a:rPr lang="en-GB" sz="1050" dirty="0" err="1">
                <a:solidFill>
                  <a:srgbClr val="000000"/>
                </a:solidFill>
              </a:rPr>
              <a:t>alla</a:t>
            </a:r>
            <a:r>
              <a:rPr lang="en-GB" sz="1050" dirty="0">
                <a:solidFill>
                  <a:srgbClr val="000000"/>
                </a:solidFill>
              </a:rPr>
              <a:t> </a:t>
            </a:r>
            <a:r>
              <a:rPr lang="en-GB" sz="1050" dirty="0" err="1">
                <a:solidFill>
                  <a:srgbClr val="000000"/>
                </a:solidFill>
              </a:rPr>
              <a:t>concatenazione</a:t>
            </a:r>
            <a:r>
              <a:rPr lang="en-GB" sz="1050" dirty="0">
                <a:solidFill>
                  <a:srgbClr val="000000"/>
                </a:solidFill>
              </a:rPr>
              <a:t> se </a:t>
            </a:r>
            <a:r>
              <a:rPr lang="en-GB" sz="1050" dirty="0" err="1">
                <a:solidFill>
                  <a:srgbClr val="000000"/>
                </a:solidFill>
              </a:rPr>
              <a:t>applicata</a:t>
            </a:r>
            <a:r>
              <a:rPr lang="en-GB" sz="1050" dirty="0">
                <a:solidFill>
                  <a:srgbClr val="000000"/>
                </a:solidFill>
              </a:rPr>
              <a:t> alle </a:t>
            </a:r>
            <a:r>
              <a:rPr lang="en-GB" sz="1050" dirty="0" err="1">
                <a:solidFill>
                  <a:srgbClr val="000000"/>
                </a:solidFill>
              </a:rPr>
              <a:t>stringhe</a:t>
            </a:r>
            <a:r>
              <a:rPr lang="en-GB" sz="1050" dirty="0">
                <a:solidFill>
                  <a:srgbClr val="000000"/>
                </a:solidFill>
              </a:rPr>
              <a:t> (le </a:t>
            </a:r>
            <a:r>
              <a:rPr lang="en-GB" sz="1050" dirty="0" err="1">
                <a:solidFill>
                  <a:srgbClr val="000000"/>
                </a:solidFill>
              </a:rPr>
              <a:t>altre</a:t>
            </a:r>
            <a:r>
              <a:rPr lang="en-GB" sz="1050" dirty="0">
                <a:solidFill>
                  <a:srgbClr val="000000"/>
                </a:solidFill>
              </a:rPr>
              <a:t> </a:t>
            </a:r>
            <a:r>
              <a:rPr lang="en-GB" sz="1050" dirty="0" err="1">
                <a:solidFill>
                  <a:srgbClr val="000000"/>
                </a:solidFill>
              </a:rPr>
              <a:t>operazioni</a:t>
            </a:r>
            <a:r>
              <a:rPr lang="en-GB" sz="1050" dirty="0">
                <a:solidFill>
                  <a:srgbClr val="000000"/>
                </a:solidFill>
              </a:rPr>
              <a:t> </a:t>
            </a:r>
            <a:r>
              <a:rPr lang="en-GB" sz="1050" dirty="0" err="1">
                <a:solidFill>
                  <a:srgbClr val="000000"/>
                </a:solidFill>
              </a:rPr>
              <a:t>restituiscono</a:t>
            </a:r>
            <a:r>
              <a:rPr lang="en-GB" sz="1050" dirty="0">
                <a:solidFill>
                  <a:srgbClr val="000000"/>
                </a:solidFill>
              </a:rPr>
              <a:t> </a:t>
            </a:r>
            <a:r>
              <a:rPr lang="en-GB" sz="1050" dirty="0" err="1">
                <a:solidFill>
                  <a:srgbClr val="000000"/>
                </a:solidFill>
              </a:rPr>
              <a:t>errore</a:t>
            </a:r>
            <a:r>
              <a:rPr lang="en-GB" sz="1050" dirty="0">
                <a:solidFill>
                  <a:srgbClr val="000000"/>
                </a:solidFill>
              </a:rPr>
              <a:t>).</a:t>
            </a:r>
          </a:p>
        </p:txBody>
      </p:sp>
      <p:sp>
        <p:nvSpPr>
          <p:cNvPr id="23" name="Rectangle 22">
            <a:extLst>
              <a:ext uri="{FF2B5EF4-FFF2-40B4-BE49-F238E27FC236}">
                <a16:creationId xmlns:a16="http://schemas.microsoft.com/office/drawing/2014/main" id="{C6FBA98B-39F3-45D4-B6AF-A432B92B62AF}"/>
              </a:ext>
            </a:extLst>
          </p:cNvPr>
          <p:cNvSpPr/>
          <p:nvPr/>
        </p:nvSpPr>
        <p:spPr>
          <a:xfrm>
            <a:off x="1107535" y="3217349"/>
            <a:ext cx="4731203"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nome</a:t>
            </a:r>
            <a:r>
              <a:rPr lang="en-GB" sz="1050" dirty="0">
                <a:solidFill>
                  <a:srgbClr val="92D050"/>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b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cognome</a:t>
            </a:r>
            <a:r>
              <a:rPr lang="en-GB" sz="1050" dirty="0">
                <a:solidFill>
                  <a:srgbClr val="92D050"/>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c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endParaRPr lang="en-GB" sz="1050" dirty="0">
              <a:solidFill>
                <a:srgbClr val="92D050"/>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rgbClr val="C17CEC"/>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b</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b</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rgbClr val="C17CEC"/>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c)</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rgbClr val="C17CEC"/>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c</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 c)</a:t>
            </a:r>
          </a:p>
        </p:txBody>
      </p:sp>
      <p:sp>
        <p:nvSpPr>
          <p:cNvPr id="24" name="Rectangle 14">
            <a:extLst>
              <a:ext uri="{FF2B5EF4-FFF2-40B4-BE49-F238E27FC236}">
                <a16:creationId xmlns:a16="http://schemas.microsoft.com/office/drawing/2014/main" id="{679B2EC6-D14B-41D7-92E4-4A34FDA02E22}"/>
              </a:ext>
            </a:extLst>
          </p:cNvPr>
          <p:cNvSpPr/>
          <p:nvPr/>
        </p:nvSpPr>
        <p:spPr>
          <a:xfrm>
            <a:off x="2216485" y="3708810"/>
            <a:ext cx="3553043" cy="842538"/>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err="1">
                <a:solidFill>
                  <a:schemeClr val="bg1">
                    <a:lumMod val="95000"/>
                  </a:schemeClr>
                </a:solidFill>
                <a:latin typeface="Consolas" panose="020B0609020204030204" pitchFamily="49" charset="0"/>
                <a:cs typeface="Calibri" panose="020F0502020204030204" pitchFamily="34" charset="0"/>
              </a:rPr>
              <a:t>nomecognome</a:t>
            </a:r>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a:solidFill>
                  <a:srgbClr val="92D050"/>
                </a:solidFill>
                <a:latin typeface="Consolas" panose="020B0609020204030204" pitchFamily="49" charset="0"/>
                <a:cs typeface="Calibri" panose="020F0502020204030204" pitchFamily="34" charset="0"/>
              </a:rPr>
              <a:t>  </a:t>
            </a:r>
            <a:r>
              <a:rPr lang="pt-BR" sz="975" i="1" dirty="0">
                <a:solidFill>
                  <a:schemeClr val="tx1">
                    <a:lumMod val="25000"/>
                    <a:lumOff val="75000"/>
                  </a:schemeClr>
                </a:solidFill>
                <a:latin typeface="Consolas" panose="020B0609020204030204" pitchFamily="49" charset="0"/>
                <a:cs typeface="Calibri" panose="020F0502020204030204" pitchFamily="34" charset="0"/>
              </a:rPr>
              <a:t># concatena senza spazio</a:t>
            </a:r>
            <a:endParaRPr lang="en-GB" sz="975"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err="1">
                <a:solidFill>
                  <a:schemeClr val="bg1">
                    <a:lumMod val="95000"/>
                  </a:schemeClr>
                </a:solidFill>
                <a:latin typeface="Consolas" panose="020B0609020204030204" pitchFamily="49" charset="0"/>
                <a:cs typeface="Calibri" panose="020F0502020204030204" pitchFamily="34" charset="0"/>
              </a:rPr>
              <a:t>nome</a:t>
            </a:r>
            <a:r>
              <a:rPr lang="en-GB" sz="975" dirty="0">
                <a:solidFill>
                  <a:schemeClr val="bg1">
                    <a:lumMod val="95000"/>
                  </a:schemeClr>
                </a:solidFill>
                <a:latin typeface="Consolas" panose="020B0609020204030204" pitchFamily="49" charset="0"/>
                <a:cs typeface="Calibri" panose="020F0502020204030204" pitchFamily="34" charset="0"/>
              </a:rPr>
              <a:t> </a:t>
            </a:r>
            <a:r>
              <a:rPr lang="en-GB" sz="975" dirty="0" err="1">
                <a:solidFill>
                  <a:schemeClr val="bg1">
                    <a:lumMod val="95000"/>
                  </a:schemeClr>
                </a:solidFill>
                <a:latin typeface="Consolas" panose="020B0609020204030204" pitchFamily="49" charset="0"/>
                <a:cs typeface="Calibri" panose="020F0502020204030204" pitchFamily="34" charset="0"/>
              </a:rPr>
              <a:t>cognome</a:t>
            </a:r>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a:solidFill>
                  <a:srgbClr val="92D050"/>
                </a:solidFill>
                <a:latin typeface="Consolas" panose="020B0609020204030204" pitchFamily="49" charset="0"/>
                <a:cs typeface="Calibri" panose="020F0502020204030204" pitchFamily="34" charset="0"/>
              </a:rPr>
              <a:t> </a:t>
            </a:r>
          </a:p>
          <a:p>
            <a:pPr algn="just"/>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err="1">
                <a:solidFill>
                  <a:schemeClr val="bg1">
                    <a:lumMod val="95000"/>
                  </a:schemeClr>
                </a:solidFill>
                <a:latin typeface="Consolas" panose="020B0609020204030204" pitchFamily="49" charset="0"/>
                <a:cs typeface="Calibri" panose="020F0502020204030204" pitchFamily="34" charset="0"/>
              </a:rPr>
              <a:t>nomenome</a:t>
            </a:r>
            <a:r>
              <a:rPr lang="en-GB" sz="975" dirty="0">
                <a:solidFill>
                  <a:schemeClr val="bg1">
                    <a:lumMod val="95000"/>
                  </a:schemeClr>
                </a:solidFill>
                <a:latin typeface="Consolas" panose="020B0609020204030204" pitchFamily="49" charset="0"/>
                <a:cs typeface="Calibri" panose="020F0502020204030204" pitchFamily="34" charset="0"/>
              </a:rPr>
              <a:t>"</a:t>
            </a:r>
            <a:r>
              <a:rPr lang="en-GB" sz="975" dirty="0">
                <a:solidFill>
                  <a:srgbClr val="92D050"/>
                </a:solidFill>
                <a:latin typeface="Consolas" panose="020B0609020204030204" pitchFamily="49" charset="0"/>
                <a:cs typeface="Calibri" panose="020F0502020204030204" pitchFamily="34" charset="0"/>
              </a:rPr>
              <a:t>     </a:t>
            </a:r>
            <a:r>
              <a:rPr lang="pt-BR" sz="975" i="1" dirty="0">
                <a:solidFill>
                  <a:schemeClr val="tx1">
                    <a:lumMod val="25000"/>
                    <a:lumOff val="75000"/>
                  </a:schemeClr>
                </a:solidFill>
                <a:latin typeface="Consolas" panose="020B0609020204030204" pitchFamily="49" charset="0"/>
                <a:cs typeface="Calibri" panose="020F0502020204030204" pitchFamily="34" charset="0"/>
              </a:rPr>
              <a:t># ripete la stringa "c" volte</a:t>
            </a:r>
            <a:endParaRPr lang="en-GB" sz="975" dirty="0">
              <a:solidFill>
                <a:srgbClr val="92D050"/>
              </a:solidFill>
              <a:latin typeface="Consolas" panose="020B0609020204030204" pitchFamily="49" charset="0"/>
              <a:cs typeface="Calibri" panose="020F0502020204030204" pitchFamily="34" charset="0"/>
            </a:endParaRPr>
          </a:p>
          <a:p>
            <a:pPr algn="just"/>
            <a:endParaRPr lang="en-GB" sz="975"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975" dirty="0">
                <a:solidFill>
                  <a:schemeClr val="tx1">
                    <a:lumMod val="10000"/>
                    <a:lumOff val="90000"/>
                  </a:schemeClr>
                </a:solidFill>
                <a:latin typeface="Consolas" panose="020B0609020204030204" pitchFamily="49" charset="0"/>
                <a:cs typeface="Calibri" panose="020F0502020204030204" pitchFamily="34" charset="0"/>
              </a:rPr>
              <a:t>"</a:t>
            </a:r>
            <a:r>
              <a:rPr lang="en-GB" sz="975" dirty="0" err="1">
                <a:solidFill>
                  <a:schemeClr val="tx1">
                    <a:lumMod val="10000"/>
                    <a:lumOff val="90000"/>
                  </a:schemeClr>
                </a:solidFill>
                <a:latin typeface="Consolas" panose="020B0609020204030204" pitchFamily="49" charset="0"/>
                <a:cs typeface="Calibri" panose="020F0502020204030204" pitchFamily="34" charset="0"/>
              </a:rPr>
              <a:t>nome</a:t>
            </a:r>
            <a:r>
              <a:rPr lang="en-GB" sz="975" dirty="0">
                <a:solidFill>
                  <a:schemeClr val="tx1">
                    <a:lumMod val="10000"/>
                    <a:lumOff val="90000"/>
                  </a:schemeClr>
                </a:solidFill>
                <a:latin typeface="Consolas" panose="020B0609020204030204" pitchFamily="49" charset="0"/>
                <a:cs typeface="Calibri" panose="020F0502020204030204" pitchFamily="34" charset="0"/>
              </a:rPr>
              <a:t> 2"</a:t>
            </a:r>
          </a:p>
        </p:txBody>
      </p:sp>
      <p:pic>
        <p:nvPicPr>
          <p:cNvPr id="5" name="Picture 4">
            <a:extLst>
              <a:ext uri="{FF2B5EF4-FFF2-40B4-BE49-F238E27FC236}">
                <a16:creationId xmlns:a16="http://schemas.microsoft.com/office/drawing/2014/main" id="{134547ED-5FE3-423D-A22C-3199951ECCD9}"/>
              </a:ext>
            </a:extLst>
          </p:cNvPr>
          <p:cNvPicPr>
            <a:picLocks noChangeAspect="1"/>
          </p:cNvPicPr>
          <p:nvPr/>
        </p:nvPicPr>
        <p:blipFill>
          <a:blip r:embed="rId3"/>
          <a:stretch>
            <a:fillRect/>
          </a:stretch>
        </p:blipFill>
        <p:spPr>
          <a:xfrm>
            <a:off x="2289222" y="4199223"/>
            <a:ext cx="3407569" cy="157163"/>
          </a:xfrm>
          <a:prstGeom prst="rect">
            <a:avLst/>
          </a:prstGeom>
        </p:spPr>
      </p:pic>
      <p:sp>
        <p:nvSpPr>
          <p:cNvPr id="10" name="Rectangle 1">
            <a:extLst>
              <a:ext uri="{FF2B5EF4-FFF2-40B4-BE49-F238E27FC236}">
                <a16:creationId xmlns:a16="http://schemas.microsoft.com/office/drawing/2014/main" id="{D0B589C2-A9B8-4012-9E93-5673E5155BC8}"/>
              </a:ext>
            </a:extLst>
          </p:cNvPr>
          <p:cNvSpPr/>
          <p:nvPr/>
        </p:nvSpPr>
        <p:spPr>
          <a:xfrm>
            <a:off x="5911474" y="3217348"/>
            <a:ext cx="2170489" cy="1061829"/>
          </a:xfrm>
          <a:prstGeom prst="rect">
            <a:avLst/>
          </a:prstGeom>
        </p:spPr>
        <p:txBody>
          <a:bodyPr wrap="square">
            <a:spAutoFit/>
          </a:bodyPr>
          <a:lstStyle/>
          <a:p>
            <a:pPr algn="just"/>
            <a:r>
              <a:rPr lang="en-GB" sz="1050" dirty="0">
                <a:solidFill>
                  <a:srgbClr val="000000"/>
                </a:solidFill>
              </a:rPr>
              <a:t>Non </a:t>
            </a:r>
            <a:r>
              <a:rPr lang="en-GB" sz="1050" dirty="0" err="1">
                <a:solidFill>
                  <a:srgbClr val="000000"/>
                </a:solidFill>
              </a:rPr>
              <a:t>posso</a:t>
            </a:r>
            <a:r>
              <a:rPr lang="en-GB" sz="1050" dirty="0">
                <a:solidFill>
                  <a:srgbClr val="000000"/>
                </a:solidFill>
              </a:rPr>
              <a:t> </a:t>
            </a:r>
            <a:r>
              <a:rPr lang="en-GB" sz="1050" dirty="0" err="1">
                <a:solidFill>
                  <a:srgbClr val="000000"/>
                </a:solidFill>
              </a:rPr>
              <a:t>concatenare</a:t>
            </a:r>
            <a:r>
              <a:rPr lang="en-GB" sz="1050" dirty="0">
                <a:solidFill>
                  <a:srgbClr val="000000"/>
                </a:solidFill>
              </a:rPr>
              <a:t> </a:t>
            </a:r>
            <a:r>
              <a:rPr lang="en-GB" sz="1050" dirty="0" err="1">
                <a:solidFill>
                  <a:srgbClr val="000000"/>
                </a:solidFill>
              </a:rPr>
              <a:t>dei</a:t>
            </a:r>
            <a:r>
              <a:rPr lang="en-GB" sz="1050" dirty="0">
                <a:solidFill>
                  <a:srgbClr val="000000"/>
                </a:solidFill>
              </a:rPr>
              <a:t> numeri con le </a:t>
            </a:r>
            <a:r>
              <a:rPr lang="en-GB" sz="1050" dirty="0" err="1">
                <a:solidFill>
                  <a:srgbClr val="000000"/>
                </a:solidFill>
              </a:rPr>
              <a:t>stringhe</a:t>
            </a:r>
            <a:r>
              <a:rPr lang="en-GB" sz="1050" dirty="0">
                <a:solidFill>
                  <a:srgbClr val="000000"/>
                </a:solidFill>
              </a:rPr>
              <a:t>, </a:t>
            </a:r>
            <a:r>
              <a:rPr lang="en-GB" sz="1050" dirty="0" err="1">
                <a:solidFill>
                  <a:srgbClr val="000000"/>
                </a:solidFill>
              </a:rPr>
              <a:t>però</a:t>
            </a:r>
            <a:r>
              <a:rPr lang="en-GB" sz="1050" dirty="0">
                <a:solidFill>
                  <a:srgbClr val="000000"/>
                </a:solidFill>
              </a:rPr>
              <a:t> il print </a:t>
            </a:r>
            <a:r>
              <a:rPr lang="en-GB" sz="1050" dirty="0" err="1">
                <a:solidFill>
                  <a:srgbClr val="000000"/>
                </a:solidFill>
              </a:rPr>
              <a:t>può</a:t>
            </a:r>
            <a:r>
              <a:rPr lang="en-GB" sz="1050" dirty="0">
                <a:solidFill>
                  <a:srgbClr val="000000"/>
                </a:solidFill>
              </a:rPr>
              <a:t> </a:t>
            </a:r>
            <a:r>
              <a:rPr lang="en-GB" sz="1050" dirty="0" err="1">
                <a:solidFill>
                  <a:srgbClr val="000000"/>
                </a:solidFill>
              </a:rPr>
              <a:t>avere</a:t>
            </a:r>
            <a:r>
              <a:rPr lang="en-GB" sz="1050" dirty="0">
                <a:solidFill>
                  <a:srgbClr val="000000"/>
                </a:solidFill>
              </a:rPr>
              <a:t> </a:t>
            </a:r>
            <a:r>
              <a:rPr lang="en-GB" sz="1050" dirty="0" err="1">
                <a:solidFill>
                  <a:srgbClr val="000000"/>
                </a:solidFill>
              </a:rPr>
              <a:t>più</a:t>
            </a:r>
            <a:r>
              <a:rPr lang="en-GB" sz="1050" dirty="0">
                <a:solidFill>
                  <a:srgbClr val="000000"/>
                </a:solidFill>
              </a:rPr>
              <a:t> </a:t>
            </a:r>
            <a:r>
              <a:rPr lang="en-GB" sz="1050" dirty="0" err="1">
                <a:solidFill>
                  <a:srgbClr val="000000"/>
                </a:solidFill>
              </a:rPr>
              <a:t>argomenti</a:t>
            </a:r>
            <a:r>
              <a:rPr lang="en-GB" sz="1050" dirty="0">
                <a:solidFill>
                  <a:srgbClr val="000000"/>
                </a:solidFill>
              </a:rPr>
              <a:t>: se li </a:t>
            </a:r>
            <a:r>
              <a:rPr lang="en-GB" sz="1050" dirty="0" err="1">
                <a:solidFill>
                  <a:srgbClr val="000000"/>
                </a:solidFill>
              </a:rPr>
              <a:t>inserisco</a:t>
            </a:r>
            <a:r>
              <a:rPr lang="en-GB" sz="1050" dirty="0">
                <a:solidFill>
                  <a:srgbClr val="000000"/>
                </a:solidFill>
              </a:rPr>
              <a:t> separate da una </a:t>
            </a:r>
            <a:r>
              <a:rPr lang="en-GB" sz="1050" dirty="0" err="1">
                <a:solidFill>
                  <a:srgbClr val="000000"/>
                </a:solidFill>
              </a:rPr>
              <a:t>virgola</a:t>
            </a:r>
            <a:r>
              <a:rPr lang="en-GB" sz="1050" dirty="0">
                <a:solidFill>
                  <a:srgbClr val="000000"/>
                </a:solidFill>
              </a:rPr>
              <a:t>, </a:t>
            </a:r>
            <a:r>
              <a:rPr lang="en-GB" sz="1050" dirty="0" err="1">
                <a:solidFill>
                  <a:srgbClr val="000000"/>
                </a:solidFill>
              </a:rPr>
              <a:t>posso</a:t>
            </a:r>
            <a:r>
              <a:rPr lang="en-GB" sz="1050" dirty="0">
                <a:solidFill>
                  <a:srgbClr val="000000"/>
                </a:solidFill>
              </a:rPr>
              <a:t> </a:t>
            </a:r>
            <a:r>
              <a:rPr lang="en-GB" sz="1050" dirty="0" err="1">
                <a:solidFill>
                  <a:srgbClr val="000000"/>
                </a:solidFill>
              </a:rPr>
              <a:t>stampare</a:t>
            </a:r>
            <a:r>
              <a:rPr lang="en-GB" sz="1050" dirty="0">
                <a:solidFill>
                  <a:srgbClr val="000000"/>
                </a:solidFill>
              </a:rPr>
              <a:t> </a:t>
            </a:r>
            <a:r>
              <a:rPr lang="en-GB" sz="1050" dirty="0" err="1">
                <a:solidFill>
                  <a:srgbClr val="000000"/>
                </a:solidFill>
              </a:rPr>
              <a:t>anche</a:t>
            </a:r>
            <a:r>
              <a:rPr lang="en-GB" sz="1050" dirty="0">
                <a:solidFill>
                  <a:srgbClr val="000000"/>
                </a:solidFill>
              </a:rPr>
              <a:t> tipi </a:t>
            </a:r>
            <a:r>
              <a:rPr lang="en-GB" sz="1050" dirty="0" err="1">
                <a:solidFill>
                  <a:srgbClr val="000000"/>
                </a:solidFill>
              </a:rPr>
              <a:t>diversi</a:t>
            </a:r>
            <a:r>
              <a:rPr lang="en-GB" sz="1050" dirty="0">
                <a:solidFill>
                  <a:srgbClr val="000000"/>
                </a:solidFill>
              </a:rPr>
              <a:t> senza </a:t>
            </a:r>
            <a:r>
              <a:rPr lang="en-GB" sz="1050" dirty="0" err="1">
                <a:solidFill>
                  <a:srgbClr val="000000"/>
                </a:solidFill>
              </a:rPr>
              <a:t>andare</a:t>
            </a:r>
            <a:r>
              <a:rPr lang="en-GB" sz="1050" dirty="0">
                <a:solidFill>
                  <a:srgbClr val="000000"/>
                </a:solidFill>
              </a:rPr>
              <a:t> in </a:t>
            </a:r>
            <a:r>
              <a:rPr lang="en-GB" sz="1050" dirty="0" err="1">
                <a:solidFill>
                  <a:srgbClr val="000000"/>
                </a:solidFill>
              </a:rPr>
              <a:t>errore</a:t>
            </a:r>
            <a:r>
              <a:rPr lang="en-GB" sz="1050" dirty="0">
                <a:solidFill>
                  <a:srgbClr val="000000"/>
                </a:solidFill>
              </a:rPr>
              <a:t>.</a:t>
            </a:r>
          </a:p>
        </p:txBody>
      </p:sp>
      <p:sp>
        <p:nvSpPr>
          <p:cNvPr id="2" name="Title 1">
            <a:extLst>
              <a:ext uri="{FF2B5EF4-FFF2-40B4-BE49-F238E27FC236}">
                <a16:creationId xmlns:a16="http://schemas.microsoft.com/office/drawing/2014/main" id="{C5FF4F0C-306D-5866-FD40-2BD4C7586E07}"/>
              </a:ext>
            </a:extLst>
          </p:cNvPr>
          <p:cNvSpPr>
            <a:spLocks noGrp="1"/>
          </p:cNvSpPr>
          <p:nvPr>
            <p:ph type="title"/>
          </p:nvPr>
        </p:nvSpPr>
        <p:spPr/>
        <p:txBody>
          <a:bodyPr/>
          <a:lstStyle/>
          <a:p>
            <a:r>
              <a:rPr lang="it-IT" sz="1600" dirty="0">
                <a:solidFill>
                  <a:schemeClr val="bg1"/>
                </a:solidFill>
              </a:rPr>
              <a:t>Strutture Dati Standard – operazioni base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417337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0C659B-A46A-47D8-9BCC-28820759E4D0}"/>
              </a:ext>
            </a:extLst>
          </p:cNvPr>
          <p:cNvSpPr/>
          <p:nvPr/>
        </p:nvSpPr>
        <p:spPr>
          <a:xfrm>
            <a:off x="1107534" y="1421894"/>
            <a:ext cx="6974429"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"Questa è una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9" name="Rectangle 1">
            <a:extLst>
              <a:ext uri="{FF2B5EF4-FFF2-40B4-BE49-F238E27FC236}">
                <a16:creationId xmlns:a16="http://schemas.microsoft.com/office/drawing/2014/main" id="{2B2C0F57-FBF8-4028-97E2-063C081C05CE}"/>
              </a:ext>
            </a:extLst>
          </p:cNvPr>
          <p:cNvSpPr/>
          <p:nvPr/>
        </p:nvSpPr>
        <p:spPr>
          <a:xfrm>
            <a:off x="1062038" y="839776"/>
            <a:ext cx="7019925" cy="415498"/>
          </a:xfrm>
          <a:prstGeom prst="rect">
            <a:avLst/>
          </a:prstGeom>
        </p:spPr>
        <p:txBody>
          <a:bodyPr wrap="square">
            <a:spAutoFit/>
          </a:bodyPr>
          <a:lstStyle/>
          <a:p>
            <a:pPr algn="just"/>
            <a:r>
              <a:rPr lang="it-IT" sz="1050" dirty="0">
                <a:solidFill>
                  <a:srgbClr val="000000"/>
                </a:solidFill>
              </a:rPr>
              <a:t>Le stringhe hanno un’importantissima proprietà che è quella dello slicing: affiancando delle partenesi quadre [n] ad una variabile stringa posso accedere all’elemento in posizione n specificato all’interno delle parentesi.</a:t>
            </a:r>
            <a:endParaRPr lang="en-GB" sz="1050" dirty="0">
              <a:solidFill>
                <a:srgbClr val="000000"/>
              </a:solidFill>
            </a:endParaRPr>
          </a:p>
        </p:txBody>
      </p:sp>
      <p:sp>
        <p:nvSpPr>
          <p:cNvPr id="23" name="Rectangle 22">
            <a:extLst>
              <a:ext uri="{FF2B5EF4-FFF2-40B4-BE49-F238E27FC236}">
                <a16:creationId xmlns:a16="http://schemas.microsoft.com/office/drawing/2014/main" id="{C6FBA98B-39F3-45D4-B6AF-A432B92B62AF}"/>
              </a:ext>
            </a:extLst>
          </p:cNvPr>
          <p:cNvSpPr/>
          <p:nvPr/>
        </p:nvSpPr>
        <p:spPr>
          <a:xfrm>
            <a:off x="1107534" y="3217349"/>
            <a:ext cx="6974429"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"Questa è una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rgbClr val="00B0F0"/>
                </a:solidFill>
                <a:latin typeface="Consolas" panose="020B0609020204030204" pitchFamily="49" charset="0"/>
                <a:cs typeface="Calibri" panose="020F0502020204030204" pitchFamily="34" charset="0"/>
              </a:rPr>
              <a:t>replace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"Questa"</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"la </a:t>
            </a:r>
            <a:r>
              <a:rPr lang="en-GB" sz="1050" dirty="0" err="1">
                <a:solidFill>
                  <a:srgbClr val="92D050"/>
                </a:solidFill>
                <a:latin typeface="Consolas" panose="020B0609020204030204" pitchFamily="49" charset="0"/>
                <a:cs typeface="Calibri" panose="020F0502020204030204" pitchFamily="34" charset="0"/>
              </a:rPr>
              <a:t>variabile</a:t>
            </a:r>
            <a:r>
              <a:rPr lang="en-GB" sz="1050" dirty="0">
                <a:solidFill>
                  <a:srgbClr val="92D050"/>
                </a:solidFill>
                <a:latin typeface="Consolas" panose="020B0609020204030204" pitchFamily="49" charset="0"/>
                <a:cs typeface="Calibri" panose="020F0502020204030204" pitchFamily="34" charset="0"/>
              </a:rPr>
              <a:t> 'a'"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rgbClr val="92D050"/>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upper</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a</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lower</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sp>
        <p:nvSpPr>
          <p:cNvPr id="24" name="Rectangle 14">
            <a:extLst>
              <a:ext uri="{FF2B5EF4-FFF2-40B4-BE49-F238E27FC236}">
                <a16:creationId xmlns:a16="http://schemas.microsoft.com/office/drawing/2014/main" id="{679B2EC6-D14B-41D7-92E4-4A34FDA02E22}"/>
              </a:ext>
            </a:extLst>
          </p:cNvPr>
          <p:cNvSpPr/>
          <p:nvPr/>
        </p:nvSpPr>
        <p:spPr>
          <a:xfrm>
            <a:off x="1832989" y="1733759"/>
            <a:ext cx="5247080" cy="57708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rgbClr val="92D050"/>
                </a:solidFill>
                <a:latin typeface="Consolas" panose="020B0609020204030204" pitchFamily="49" charset="0"/>
                <a:cs typeface="Calibri" panose="020F0502020204030204" pitchFamily="34" charset="0"/>
              </a:rPr>
              <a:t>"Q"           </a:t>
            </a:r>
            <a:r>
              <a:rPr lang="pt-BR" sz="1050" i="1" dirty="0">
                <a:solidFill>
                  <a:schemeClr val="tx1">
                    <a:lumMod val="25000"/>
                    <a:lumOff val="75000"/>
                  </a:schemeClr>
                </a:solidFill>
                <a:latin typeface="Consolas" panose="020B0609020204030204" pitchFamily="49" charset="0"/>
                <a:cs typeface="Calibri" panose="020F0502020204030204" pitchFamily="34" charset="0"/>
              </a:rPr>
              <a:t># primo carattere della stringa</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92D050"/>
                </a:solidFill>
                <a:latin typeface="Consolas" panose="020B0609020204030204" pitchFamily="49" charset="0"/>
                <a:cs typeface="Calibri" panose="020F0502020204030204" pitchFamily="34" charset="0"/>
              </a:rPr>
              <a:t>"a"           </a:t>
            </a:r>
            <a:r>
              <a:rPr lang="pt-BR" sz="1050" i="1" dirty="0">
                <a:solidFill>
                  <a:schemeClr val="tx1">
                    <a:lumMod val="25000"/>
                    <a:lumOff val="75000"/>
                  </a:schemeClr>
                </a:solidFill>
                <a:latin typeface="Consolas" panose="020B0609020204030204" pitchFamily="49" charset="0"/>
                <a:cs typeface="Calibri" panose="020F0502020204030204" pitchFamily="34" charset="0"/>
              </a:rPr>
              <a:t># ultimo carattere della stringa</a:t>
            </a:r>
            <a:endParaRPr lang="en-GB" sz="1050" dirty="0">
              <a:solidFill>
                <a:srgbClr val="92D050"/>
              </a:solidFill>
              <a:latin typeface="Consolas" panose="020B0609020204030204" pitchFamily="49" charset="0"/>
              <a:cs typeface="Calibri" panose="020F0502020204030204" pitchFamily="34" charset="0"/>
            </a:endParaRPr>
          </a:p>
          <a:p>
            <a:pPr algn="just"/>
            <a:r>
              <a:rPr lang="en-GB" sz="1050" dirty="0">
                <a:solidFill>
                  <a:srgbClr val="92D050"/>
                </a:solidFill>
                <a:latin typeface="Consolas" panose="020B0609020204030204" pitchFamily="49" charset="0"/>
                <a:cs typeface="Calibri" panose="020F0502020204030204" pitchFamily="34" charset="0"/>
              </a:rPr>
              <a:t>"Questa è u"  </a:t>
            </a:r>
            <a:r>
              <a:rPr lang="pt-BR" sz="1050" i="1" dirty="0">
                <a:solidFill>
                  <a:schemeClr val="tx1">
                    <a:lumMod val="25000"/>
                    <a:lumOff val="75000"/>
                  </a:schemeClr>
                </a:solidFill>
                <a:latin typeface="Consolas" panose="020B0609020204030204" pitchFamily="49" charset="0"/>
                <a:cs typeface="Calibri" panose="020F0502020204030204" pitchFamily="34" charset="0"/>
              </a:rPr>
              <a:t># primi 10 caratteri (indice 0 incluso, 10 escluso)</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0" name="Rectangle 1">
            <a:extLst>
              <a:ext uri="{FF2B5EF4-FFF2-40B4-BE49-F238E27FC236}">
                <a16:creationId xmlns:a16="http://schemas.microsoft.com/office/drawing/2014/main" id="{ED6E9517-0189-4BCC-B16C-A55557E3BD99}"/>
              </a:ext>
            </a:extLst>
          </p:cNvPr>
          <p:cNvSpPr/>
          <p:nvPr/>
        </p:nvSpPr>
        <p:spPr>
          <a:xfrm>
            <a:off x="1107534" y="2333923"/>
            <a:ext cx="7019925" cy="415498"/>
          </a:xfrm>
          <a:prstGeom prst="rect">
            <a:avLst/>
          </a:prstGeom>
        </p:spPr>
        <p:txBody>
          <a:bodyPr wrap="square">
            <a:spAutoFit/>
          </a:bodyPr>
          <a:lstStyle/>
          <a:p>
            <a:pPr algn="just"/>
            <a:r>
              <a:rPr lang="it-IT" sz="1050" dirty="0">
                <a:solidFill>
                  <a:srgbClr val="000000"/>
                </a:solidFill>
              </a:rPr>
              <a:t>Lo slicing non è una proprietà unica delle stringhe, ma funziona anche per strutture dati complesse come le liste e anche nei dataframe pandas come si vedrà nel prossimo modulo.</a:t>
            </a:r>
            <a:endParaRPr lang="en-GB" sz="1050" dirty="0">
              <a:solidFill>
                <a:srgbClr val="000000"/>
              </a:solidFill>
            </a:endParaRPr>
          </a:p>
        </p:txBody>
      </p:sp>
      <p:sp>
        <p:nvSpPr>
          <p:cNvPr id="11" name="Rectangle 1">
            <a:extLst>
              <a:ext uri="{FF2B5EF4-FFF2-40B4-BE49-F238E27FC236}">
                <a16:creationId xmlns:a16="http://schemas.microsoft.com/office/drawing/2014/main" id="{C6AAC4AF-8815-4950-80BB-F89E14956AAB}"/>
              </a:ext>
            </a:extLst>
          </p:cNvPr>
          <p:cNvSpPr/>
          <p:nvPr/>
        </p:nvSpPr>
        <p:spPr>
          <a:xfrm>
            <a:off x="1107534" y="2775635"/>
            <a:ext cx="7019925" cy="415498"/>
          </a:xfrm>
          <a:prstGeom prst="rect">
            <a:avLst/>
          </a:prstGeom>
        </p:spPr>
        <p:txBody>
          <a:bodyPr wrap="square">
            <a:spAutoFit/>
          </a:bodyPr>
          <a:lstStyle/>
          <a:p>
            <a:pPr algn="just"/>
            <a:r>
              <a:rPr lang="it-IT" sz="1050" dirty="0">
                <a:solidFill>
                  <a:srgbClr val="000000"/>
                </a:solidFill>
              </a:rPr>
              <a:t>La stringa è un tipo di variabile modificabile (come già visto prima con la concatenazione) ed ha diversi attributi per effettuare diverse operazioni:</a:t>
            </a:r>
            <a:endParaRPr lang="en-GB" sz="1050" dirty="0">
              <a:solidFill>
                <a:srgbClr val="000000"/>
              </a:solidFill>
            </a:endParaRPr>
          </a:p>
        </p:txBody>
      </p:sp>
      <p:sp>
        <p:nvSpPr>
          <p:cNvPr id="15" name="Rectangle 14">
            <a:extLst>
              <a:ext uri="{FF2B5EF4-FFF2-40B4-BE49-F238E27FC236}">
                <a16:creationId xmlns:a16="http://schemas.microsoft.com/office/drawing/2014/main" id="{6DA07C95-4E64-48D6-9E57-96D9B6752CDE}"/>
              </a:ext>
            </a:extLst>
          </p:cNvPr>
          <p:cNvSpPr/>
          <p:nvPr/>
        </p:nvSpPr>
        <p:spPr>
          <a:xfrm>
            <a:off x="4067366" y="3367630"/>
            <a:ext cx="3885398" cy="57708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rgbClr val="92D050"/>
                </a:solidFill>
                <a:latin typeface="Consolas" panose="020B0609020204030204" pitchFamily="49" charset="0"/>
                <a:cs typeface="Calibri" panose="020F0502020204030204" pitchFamily="34" charset="0"/>
              </a:rPr>
              <a:t>"la </a:t>
            </a:r>
            <a:r>
              <a:rPr lang="en-GB" sz="1050" dirty="0" err="1">
                <a:solidFill>
                  <a:srgbClr val="92D050"/>
                </a:solidFill>
                <a:latin typeface="Consolas" panose="020B0609020204030204" pitchFamily="49" charset="0"/>
                <a:cs typeface="Calibri" panose="020F0502020204030204" pitchFamily="34" charset="0"/>
              </a:rPr>
              <a:t>variabile</a:t>
            </a:r>
            <a:r>
              <a:rPr lang="en-GB" sz="1050" dirty="0">
                <a:solidFill>
                  <a:srgbClr val="92D050"/>
                </a:solidFill>
                <a:latin typeface="Consolas" panose="020B0609020204030204" pitchFamily="49" charset="0"/>
                <a:cs typeface="Calibri" panose="020F0502020204030204" pitchFamily="34" charset="0"/>
              </a:rPr>
              <a:t> 'a' è una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sostituisce </a:t>
            </a:r>
            <a:endParaRPr lang="en-GB" sz="1050" dirty="0">
              <a:solidFill>
                <a:srgbClr val="92D050"/>
              </a:solidFill>
              <a:latin typeface="Consolas" panose="020B0609020204030204" pitchFamily="49" charset="0"/>
              <a:cs typeface="Calibri" panose="020F0502020204030204" pitchFamily="34" charset="0"/>
            </a:endParaRPr>
          </a:p>
          <a:p>
            <a:pPr algn="just"/>
            <a:r>
              <a:rPr lang="en-GB" sz="1050" dirty="0">
                <a:solidFill>
                  <a:srgbClr val="92D050"/>
                </a:solidFill>
                <a:latin typeface="Consolas" panose="020B0609020204030204" pitchFamily="49" charset="0"/>
                <a:cs typeface="Calibri" panose="020F0502020204030204" pitchFamily="34" charset="0"/>
              </a:rPr>
              <a:t>"QUESTA È UNA STRINGA"           </a:t>
            </a:r>
            <a:r>
              <a:rPr lang="pt-BR" sz="1050" i="1" dirty="0">
                <a:solidFill>
                  <a:schemeClr val="tx1">
                    <a:lumMod val="25000"/>
                    <a:lumOff val="75000"/>
                  </a:schemeClr>
                </a:solidFill>
                <a:latin typeface="Consolas" panose="020B0609020204030204" pitchFamily="49" charset="0"/>
                <a:cs typeface="Calibri" panose="020F0502020204030204" pitchFamily="34" charset="0"/>
              </a:rPr>
              <a:t># tutto maiuscolo </a:t>
            </a:r>
            <a:endParaRPr lang="en-GB" sz="1050" dirty="0">
              <a:solidFill>
                <a:srgbClr val="92D050"/>
              </a:solidFill>
              <a:latin typeface="Consolas" panose="020B0609020204030204" pitchFamily="49" charset="0"/>
              <a:cs typeface="Calibri" panose="020F0502020204030204" pitchFamily="34" charset="0"/>
            </a:endParaRPr>
          </a:p>
          <a:p>
            <a:pPr algn="just"/>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questa</a:t>
            </a:r>
            <a:r>
              <a:rPr lang="en-GB" sz="1050" dirty="0">
                <a:solidFill>
                  <a:srgbClr val="92D050"/>
                </a:solidFill>
                <a:latin typeface="Consolas" panose="020B0609020204030204" pitchFamily="49" charset="0"/>
                <a:cs typeface="Calibri" panose="020F0502020204030204" pitchFamily="34" charset="0"/>
              </a:rPr>
              <a:t> è una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tutto minuscolo </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6" name="Rectangle 1">
            <a:extLst>
              <a:ext uri="{FF2B5EF4-FFF2-40B4-BE49-F238E27FC236}">
                <a16:creationId xmlns:a16="http://schemas.microsoft.com/office/drawing/2014/main" id="{8444207D-22B0-40EB-8511-FC9D5D930486}"/>
              </a:ext>
            </a:extLst>
          </p:cNvPr>
          <p:cNvSpPr/>
          <p:nvPr/>
        </p:nvSpPr>
        <p:spPr>
          <a:xfrm>
            <a:off x="1107534" y="3982227"/>
            <a:ext cx="7019925" cy="738664"/>
          </a:xfrm>
          <a:prstGeom prst="rect">
            <a:avLst/>
          </a:prstGeom>
        </p:spPr>
        <p:txBody>
          <a:bodyPr wrap="square">
            <a:spAutoFit/>
          </a:bodyPr>
          <a:lstStyle/>
          <a:p>
            <a:pPr algn="just"/>
            <a:r>
              <a:rPr lang="en-GB" sz="1050" dirty="0" err="1">
                <a:solidFill>
                  <a:srgbClr val="000000"/>
                </a:solidFill>
              </a:rPr>
              <a:t>L’attributo</a:t>
            </a:r>
            <a:r>
              <a:rPr lang="en-GB" sz="1050" dirty="0">
                <a:solidFill>
                  <a:srgbClr val="000000"/>
                </a:solidFill>
              </a:rPr>
              <a:t> .replace() </a:t>
            </a:r>
            <a:r>
              <a:rPr lang="en-GB" sz="1050" dirty="0" err="1">
                <a:solidFill>
                  <a:srgbClr val="000000"/>
                </a:solidFill>
              </a:rPr>
              <a:t>prende</a:t>
            </a:r>
            <a:r>
              <a:rPr lang="en-GB" sz="1050" dirty="0">
                <a:solidFill>
                  <a:srgbClr val="000000"/>
                </a:solidFill>
              </a:rPr>
              <a:t> come </a:t>
            </a:r>
            <a:r>
              <a:rPr lang="en-GB" sz="1050" dirty="0" err="1">
                <a:solidFill>
                  <a:srgbClr val="000000"/>
                </a:solidFill>
              </a:rPr>
              <a:t>valori</a:t>
            </a:r>
            <a:r>
              <a:rPr lang="en-GB" sz="1050" dirty="0">
                <a:solidFill>
                  <a:srgbClr val="000000"/>
                </a:solidFill>
              </a:rPr>
              <a:t> il patter da </a:t>
            </a:r>
            <a:r>
              <a:rPr lang="en-GB" sz="1050" dirty="0" err="1">
                <a:solidFill>
                  <a:srgbClr val="000000"/>
                </a:solidFill>
              </a:rPr>
              <a:t>sostituire</a:t>
            </a:r>
            <a:r>
              <a:rPr lang="en-GB" sz="1050" dirty="0">
                <a:solidFill>
                  <a:srgbClr val="000000"/>
                </a:solidFill>
              </a:rPr>
              <a:t> e </a:t>
            </a:r>
            <a:r>
              <a:rPr lang="en-GB" sz="1050" dirty="0" err="1">
                <a:solidFill>
                  <a:srgbClr val="000000"/>
                </a:solidFill>
              </a:rPr>
              <a:t>quello</a:t>
            </a:r>
            <a:r>
              <a:rPr lang="en-GB" sz="1050" dirty="0">
                <a:solidFill>
                  <a:srgbClr val="000000"/>
                </a:solidFill>
              </a:rPr>
              <a:t> con cui </a:t>
            </a:r>
            <a:r>
              <a:rPr lang="en-GB" sz="1050" dirty="0" err="1">
                <a:solidFill>
                  <a:srgbClr val="000000"/>
                </a:solidFill>
              </a:rPr>
              <a:t>rimpiazzarlo</a:t>
            </a:r>
            <a:r>
              <a:rPr lang="en-GB" sz="1050" dirty="0">
                <a:solidFill>
                  <a:srgbClr val="000000"/>
                </a:solidFill>
              </a:rPr>
              <a:t>, con </a:t>
            </a:r>
            <a:r>
              <a:rPr lang="en-GB" sz="1050" dirty="0" err="1">
                <a:solidFill>
                  <a:srgbClr val="000000"/>
                </a:solidFill>
              </a:rPr>
              <a:t>gli</a:t>
            </a:r>
            <a:r>
              <a:rPr lang="en-GB" sz="1050" dirty="0">
                <a:solidFill>
                  <a:srgbClr val="000000"/>
                </a:solidFill>
              </a:rPr>
              <a:t> </a:t>
            </a:r>
            <a:r>
              <a:rPr lang="en-GB" sz="1050" dirty="0" err="1">
                <a:solidFill>
                  <a:srgbClr val="000000"/>
                </a:solidFill>
              </a:rPr>
              <a:t>elementi</a:t>
            </a:r>
            <a:r>
              <a:rPr lang="en-GB" sz="1050" dirty="0">
                <a:solidFill>
                  <a:srgbClr val="000000"/>
                </a:solidFill>
              </a:rPr>
              <a:t> separate da una </a:t>
            </a:r>
            <a:r>
              <a:rPr lang="en-GB" sz="1050" dirty="0" err="1">
                <a:solidFill>
                  <a:srgbClr val="000000"/>
                </a:solidFill>
              </a:rPr>
              <a:t>virgola</a:t>
            </a:r>
            <a:r>
              <a:rPr lang="en-GB" sz="1050" dirty="0">
                <a:solidFill>
                  <a:srgbClr val="000000"/>
                </a:solidFill>
              </a:rPr>
              <a:t>.</a:t>
            </a:r>
          </a:p>
          <a:p>
            <a:pPr algn="just"/>
            <a:r>
              <a:rPr lang="en-GB" sz="1050" dirty="0" err="1">
                <a:solidFill>
                  <a:srgbClr val="000000"/>
                </a:solidFill>
              </a:rPr>
              <a:t>Gli</a:t>
            </a:r>
            <a:r>
              <a:rPr lang="en-GB" sz="1050" dirty="0">
                <a:solidFill>
                  <a:srgbClr val="000000"/>
                </a:solidFill>
              </a:rPr>
              <a:t> </a:t>
            </a:r>
            <a:r>
              <a:rPr lang="en-GB" sz="1050" dirty="0" err="1">
                <a:solidFill>
                  <a:srgbClr val="000000"/>
                </a:solidFill>
              </a:rPr>
              <a:t>attributi</a:t>
            </a:r>
            <a:r>
              <a:rPr lang="en-GB" sz="1050" dirty="0">
                <a:solidFill>
                  <a:srgbClr val="000000"/>
                </a:solidFill>
              </a:rPr>
              <a:t> .upper() e .lower() non </a:t>
            </a:r>
            <a:r>
              <a:rPr lang="en-GB" sz="1050" dirty="0" err="1">
                <a:solidFill>
                  <a:srgbClr val="000000"/>
                </a:solidFill>
              </a:rPr>
              <a:t>prendono</a:t>
            </a:r>
            <a:r>
              <a:rPr lang="en-GB" sz="1050" dirty="0">
                <a:solidFill>
                  <a:srgbClr val="000000"/>
                </a:solidFill>
              </a:rPr>
              <a:t> </a:t>
            </a:r>
            <a:r>
              <a:rPr lang="en-GB" sz="1050" dirty="0" err="1">
                <a:solidFill>
                  <a:srgbClr val="000000"/>
                </a:solidFill>
              </a:rPr>
              <a:t>argomenti</a:t>
            </a:r>
            <a:r>
              <a:rPr lang="en-GB" sz="1050" dirty="0">
                <a:solidFill>
                  <a:srgbClr val="000000"/>
                </a:solidFill>
              </a:rPr>
              <a:t> e </a:t>
            </a:r>
            <a:r>
              <a:rPr lang="en-GB" sz="1050" dirty="0" err="1">
                <a:solidFill>
                  <a:srgbClr val="000000"/>
                </a:solidFill>
              </a:rPr>
              <a:t>rendono</a:t>
            </a:r>
            <a:r>
              <a:rPr lang="en-GB" sz="1050" dirty="0">
                <a:solidFill>
                  <a:srgbClr val="000000"/>
                </a:solidFill>
              </a:rPr>
              <a:t>, </a:t>
            </a:r>
            <a:r>
              <a:rPr lang="en-GB" sz="1050" dirty="0" err="1">
                <a:solidFill>
                  <a:srgbClr val="000000"/>
                </a:solidFill>
              </a:rPr>
              <a:t>rispettivamente</a:t>
            </a:r>
            <a:r>
              <a:rPr lang="en-GB" sz="1050" dirty="0">
                <a:solidFill>
                  <a:srgbClr val="000000"/>
                </a:solidFill>
              </a:rPr>
              <a:t>, </a:t>
            </a:r>
            <a:r>
              <a:rPr lang="en-GB" sz="1050" dirty="0" err="1">
                <a:solidFill>
                  <a:srgbClr val="000000"/>
                </a:solidFill>
              </a:rPr>
              <a:t>tutta</a:t>
            </a:r>
            <a:r>
              <a:rPr lang="en-GB" sz="1050" dirty="0">
                <a:solidFill>
                  <a:srgbClr val="000000"/>
                </a:solidFill>
              </a:rPr>
              <a:t> la </a:t>
            </a:r>
            <a:r>
              <a:rPr lang="en-GB" sz="1050" dirty="0" err="1">
                <a:solidFill>
                  <a:srgbClr val="000000"/>
                </a:solidFill>
              </a:rPr>
              <a:t>stringa</a:t>
            </a:r>
            <a:r>
              <a:rPr lang="en-GB" sz="1050" dirty="0">
                <a:solidFill>
                  <a:srgbClr val="000000"/>
                </a:solidFill>
              </a:rPr>
              <a:t> </a:t>
            </a:r>
            <a:r>
              <a:rPr lang="en-GB" sz="1050" dirty="0" err="1">
                <a:solidFill>
                  <a:srgbClr val="000000"/>
                </a:solidFill>
              </a:rPr>
              <a:t>maiuscola</a:t>
            </a:r>
            <a:r>
              <a:rPr lang="en-GB" sz="1050" dirty="0">
                <a:solidFill>
                  <a:srgbClr val="000000"/>
                </a:solidFill>
              </a:rPr>
              <a:t> o </a:t>
            </a:r>
            <a:r>
              <a:rPr lang="en-GB" sz="1050" dirty="0" err="1">
                <a:solidFill>
                  <a:srgbClr val="000000"/>
                </a:solidFill>
              </a:rPr>
              <a:t>minuscola</a:t>
            </a:r>
            <a:r>
              <a:rPr lang="en-GB" sz="1050" dirty="0">
                <a:solidFill>
                  <a:srgbClr val="000000"/>
                </a:solidFill>
              </a:rPr>
              <a:t> (</a:t>
            </a:r>
            <a:r>
              <a:rPr lang="en-GB" sz="1050" dirty="0" err="1">
                <a:solidFill>
                  <a:srgbClr val="000000"/>
                </a:solidFill>
              </a:rPr>
              <a:t>ricordiamoci</a:t>
            </a:r>
            <a:r>
              <a:rPr lang="en-GB" sz="1050" dirty="0">
                <a:solidFill>
                  <a:srgbClr val="000000"/>
                </a:solidFill>
              </a:rPr>
              <a:t> </a:t>
            </a:r>
            <a:r>
              <a:rPr lang="en-GB" sz="1050" dirty="0" err="1">
                <a:solidFill>
                  <a:srgbClr val="000000"/>
                </a:solidFill>
              </a:rPr>
              <a:t>che</a:t>
            </a:r>
            <a:r>
              <a:rPr lang="en-GB" sz="1050" dirty="0">
                <a:solidFill>
                  <a:srgbClr val="000000"/>
                </a:solidFill>
              </a:rPr>
              <a:t> Python a </a:t>
            </a:r>
            <a:r>
              <a:rPr lang="en-GB" sz="1050" dirty="0" err="1">
                <a:solidFill>
                  <a:srgbClr val="000000"/>
                </a:solidFill>
              </a:rPr>
              <a:t>differenza</a:t>
            </a:r>
            <a:r>
              <a:rPr lang="en-GB" sz="1050" dirty="0">
                <a:solidFill>
                  <a:srgbClr val="000000"/>
                </a:solidFill>
              </a:rPr>
              <a:t> di SAS è </a:t>
            </a:r>
            <a:r>
              <a:rPr lang="en-GB" sz="1050" i="1" dirty="0">
                <a:solidFill>
                  <a:srgbClr val="000000"/>
                </a:solidFill>
              </a:rPr>
              <a:t>case sensitive</a:t>
            </a:r>
            <a:r>
              <a:rPr lang="en-GB" sz="1050" dirty="0">
                <a:solidFill>
                  <a:srgbClr val="000000"/>
                </a:solidFill>
              </a:rPr>
              <a:t>). </a:t>
            </a:r>
          </a:p>
        </p:txBody>
      </p:sp>
      <p:sp>
        <p:nvSpPr>
          <p:cNvPr id="2" name="Title 1">
            <a:extLst>
              <a:ext uri="{FF2B5EF4-FFF2-40B4-BE49-F238E27FC236}">
                <a16:creationId xmlns:a16="http://schemas.microsoft.com/office/drawing/2014/main" id="{51711896-32CB-76C7-5797-6704F53117A6}"/>
              </a:ext>
            </a:extLst>
          </p:cNvPr>
          <p:cNvSpPr>
            <a:spLocks noGrp="1"/>
          </p:cNvSpPr>
          <p:nvPr>
            <p:ph type="title"/>
          </p:nvPr>
        </p:nvSpPr>
        <p:spPr/>
        <p:txBody>
          <a:bodyPr/>
          <a:lstStyle/>
          <a:p>
            <a:r>
              <a:rPr lang="it-IT" sz="1600" dirty="0">
                <a:solidFill>
                  <a:schemeClr val="bg1"/>
                </a:solidFill>
              </a:rPr>
              <a:t>Strutture Dati Standard – operazioni base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018056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BA4C2E-5EF9-47EE-8B7C-7CAD2211AE75}"/>
              </a:ext>
            </a:extLst>
          </p:cNvPr>
          <p:cNvSpPr/>
          <p:nvPr/>
        </p:nvSpPr>
        <p:spPr>
          <a:xfrm>
            <a:off x="1144973" y="1821196"/>
            <a:ext cx="573069" cy="300082"/>
          </a:xfrm>
          <a:prstGeom prst="rect">
            <a:avLst/>
          </a:prstGeom>
        </p:spPr>
        <p:txBody>
          <a:bodyPr wrap="square" anchor="t">
            <a:spAutoFit/>
          </a:bodyPr>
          <a:lstStyle/>
          <a:p>
            <a:r>
              <a:rPr lang="en-AU" sz="1350" dirty="0">
                <a:solidFill>
                  <a:srgbClr val="00B050"/>
                </a:solidFill>
                <a:latin typeface="Century Gothic"/>
              </a:rPr>
              <a:t>list</a:t>
            </a:r>
          </a:p>
        </p:txBody>
      </p:sp>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577081"/>
          </a:xfrm>
          <a:prstGeom prst="rect">
            <a:avLst/>
          </a:prstGeom>
        </p:spPr>
        <p:txBody>
          <a:bodyPr wrap="square">
            <a:spAutoFit/>
          </a:bodyPr>
          <a:lstStyle/>
          <a:p>
            <a:r>
              <a:rPr lang="it-IT" sz="1050" dirty="0"/>
              <a:t>Le variabili possono contenere anche intere strutture di dati più complesse. Una di queste è la </a:t>
            </a:r>
            <a:r>
              <a:rPr lang="it-IT" sz="1050" b="1" dirty="0"/>
              <a:t>list, </a:t>
            </a:r>
            <a:r>
              <a:rPr lang="it-IT" sz="1050" dirty="0"/>
              <a:t>che si compone di una serie di valori ordinati e separati da virgole.</a:t>
            </a:r>
          </a:p>
          <a:p>
            <a:r>
              <a:rPr lang="it-IT" sz="1050" dirty="0"/>
              <a:t>L’uso delle parentesi quadre per includere i valori, ne definisce direttamente struttura le caratteristiche. </a:t>
            </a:r>
          </a:p>
        </p:txBody>
      </p:sp>
      <p:sp>
        <p:nvSpPr>
          <p:cNvPr id="13" name="Rectangle 12">
            <a:extLst>
              <a:ext uri="{FF2B5EF4-FFF2-40B4-BE49-F238E27FC236}">
                <a16:creationId xmlns:a16="http://schemas.microsoft.com/office/drawing/2014/main" id="{CAB36E73-4990-425D-BA6A-F299009F74F3}"/>
              </a:ext>
            </a:extLst>
          </p:cNvPr>
          <p:cNvSpPr/>
          <p:nvPr/>
        </p:nvSpPr>
        <p:spPr>
          <a:xfrm>
            <a:off x="3578981" y="1469449"/>
            <a:ext cx="4589859"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bread"</a:t>
            </a:r>
            <a:r>
              <a:rPr lang="en-GB" sz="1200" dirty="0" err="1">
                <a:solidFill>
                  <a:schemeClr val="bg1"/>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"pumpkin</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 = [] </a:t>
            </a:r>
            <a:r>
              <a:rPr lang="pt-BR" sz="1200" i="1" dirty="0">
                <a:solidFill>
                  <a:schemeClr val="tx1">
                    <a:lumMod val="25000"/>
                    <a:lumOff val="75000"/>
                  </a:schemeClr>
                </a:solidFill>
                <a:latin typeface="Consolas" panose="020B0609020204030204" pitchFamily="49" charset="0"/>
                <a:cs typeface="Calibri" panose="020F0502020204030204" pitchFamily="34" charset="0"/>
              </a:rPr>
              <a:t># posso creare una lista vuota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1" name="Rectangle 14">
            <a:extLst>
              <a:ext uri="{FF2B5EF4-FFF2-40B4-BE49-F238E27FC236}">
                <a16:creationId xmlns:a16="http://schemas.microsoft.com/office/drawing/2014/main" id="{55A4BE32-4290-4EE3-A85A-C6BCA7AE232F}"/>
              </a:ext>
            </a:extLst>
          </p:cNvPr>
          <p:cNvSpPr/>
          <p:nvPr/>
        </p:nvSpPr>
        <p:spPr>
          <a:xfrm>
            <a:off x="5436536" y="1815955"/>
            <a:ext cx="2429461"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bread','pumpkin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7" name="Rectangle 14">
            <a:extLst>
              <a:ext uri="{FF2B5EF4-FFF2-40B4-BE49-F238E27FC236}">
                <a16:creationId xmlns:a16="http://schemas.microsoft.com/office/drawing/2014/main" id="{9BD3593B-9233-4067-9287-ACD2D79BC19F}"/>
              </a:ext>
            </a:extLst>
          </p:cNvPr>
          <p:cNvSpPr/>
          <p:nvPr/>
        </p:nvSpPr>
        <p:spPr>
          <a:xfrm>
            <a:off x="5977703" y="2158229"/>
            <a:ext cx="1888294"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'list'&gt;</a:t>
            </a:r>
          </a:p>
        </p:txBody>
      </p:sp>
      <p:sp>
        <p:nvSpPr>
          <p:cNvPr id="18" name="Rectangle 11">
            <a:extLst>
              <a:ext uri="{FF2B5EF4-FFF2-40B4-BE49-F238E27FC236}">
                <a16:creationId xmlns:a16="http://schemas.microsoft.com/office/drawing/2014/main" id="{04D27D8F-5F61-4861-A125-B2D5A9834EB5}"/>
              </a:ext>
            </a:extLst>
          </p:cNvPr>
          <p:cNvSpPr/>
          <p:nvPr/>
        </p:nvSpPr>
        <p:spPr>
          <a:xfrm>
            <a:off x="1062037" y="3012275"/>
            <a:ext cx="7219814" cy="415498"/>
          </a:xfrm>
          <a:prstGeom prst="rect">
            <a:avLst/>
          </a:prstGeom>
        </p:spPr>
        <p:txBody>
          <a:bodyPr wrap="square">
            <a:spAutoFit/>
          </a:bodyPr>
          <a:lstStyle/>
          <a:p>
            <a:pPr algn="just"/>
            <a:r>
              <a:rPr lang="it-IT" sz="1050" dirty="0"/>
              <a:t>Qualsiasi variabile può essere inserita all’interno di una lista: è un contenitore di eterogeneo di variabili, l’unico requisito è che gli elementi siano immessi separati da virgola e che sia inizializzata tramite parentesi quadre.</a:t>
            </a:r>
          </a:p>
        </p:txBody>
      </p:sp>
      <p:sp>
        <p:nvSpPr>
          <p:cNvPr id="19" name="Rectangle 8">
            <a:extLst>
              <a:ext uri="{FF2B5EF4-FFF2-40B4-BE49-F238E27FC236}">
                <a16:creationId xmlns:a16="http://schemas.microsoft.com/office/drawing/2014/main" id="{5BFA9737-DAB1-4DEF-B564-619182CF2AC1}"/>
              </a:ext>
            </a:extLst>
          </p:cNvPr>
          <p:cNvSpPr/>
          <p:nvPr/>
        </p:nvSpPr>
        <p:spPr>
          <a:xfrm>
            <a:off x="1623452" y="1824797"/>
            <a:ext cx="1583954" cy="300082"/>
          </a:xfrm>
          <a:prstGeom prst="rect">
            <a:avLst/>
          </a:prstGeom>
        </p:spPr>
        <p:txBody>
          <a:bodyPr wrap="square" anchor="t">
            <a:spAutoFit/>
          </a:bodyPr>
          <a:lstStyle/>
          <a:p>
            <a:pPr marL="428625" indent="-428625">
              <a:buFont typeface="Wingdings" panose="05000000000000000000" pitchFamily="2" charset="2"/>
              <a:buChar char="Ø"/>
            </a:pPr>
            <a:r>
              <a:rPr lang="en-AU" sz="1350" dirty="0">
                <a:solidFill>
                  <a:srgbClr val="00B050"/>
                </a:solidFill>
                <a:latin typeface="Century Gothic"/>
              </a:rPr>
              <a:t>[</a:t>
            </a:r>
            <a:r>
              <a:rPr lang="en-AU" sz="1350" dirty="0">
                <a:latin typeface="Century Gothic"/>
              </a:rPr>
              <a:t>””,””</a:t>
            </a:r>
            <a:r>
              <a:rPr lang="en-AU" sz="1350" dirty="0">
                <a:solidFill>
                  <a:srgbClr val="00B050"/>
                </a:solidFill>
                <a:latin typeface="Century Gothic"/>
              </a:rPr>
              <a:t>]</a:t>
            </a:r>
            <a:endParaRPr lang="it-IT" sz="1350" dirty="0">
              <a:solidFill>
                <a:srgbClr val="00B050"/>
              </a:solidFill>
            </a:endParaRPr>
          </a:p>
        </p:txBody>
      </p:sp>
      <p:sp>
        <p:nvSpPr>
          <p:cNvPr id="10" name="Rectangle 9">
            <a:extLst>
              <a:ext uri="{FF2B5EF4-FFF2-40B4-BE49-F238E27FC236}">
                <a16:creationId xmlns:a16="http://schemas.microsoft.com/office/drawing/2014/main" id="{DF730C9E-5394-48DC-9F1A-B7BAD9895899}"/>
              </a:ext>
            </a:extLst>
          </p:cNvPr>
          <p:cNvSpPr/>
          <p:nvPr/>
        </p:nvSpPr>
        <p:spPr>
          <a:xfrm>
            <a:off x="1062037" y="3405172"/>
            <a:ext cx="5692382"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"bread"</a:t>
            </a:r>
            <a:r>
              <a:rPr lang="en-GB" sz="1200" dirty="0">
                <a:solidFill>
                  <a:schemeClr val="bg1"/>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0.75</a:t>
            </a:r>
            <a:r>
              <a:rPr lang="en-GB" sz="1200" dirty="0">
                <a:solidFill>
                  <a:schemeClr val="bg1"/>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True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shopping_list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pt-BR" sz="1200" i="1" dirty="0">
                <a:solidFill>
                  <a:schemeClr val="tx1">
                    <a:lumMod val="25000"/>
                    <a:lumOff val="75000"/>
                  </a:schemeClr>
                </a:solidFill>
                <a:latin typeface="Consolas" panose="020B0609020204030204" pitchFamily="49" charset="0"/>
                <a:cs typeface="Calibri" panose="020F0502020204030204" pitchFamily="34" charset="0"/>
              </a:rPr>
              <a:t># nessun errore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a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stringa</a:t>
            </a:r>
            <a:r>
              <a:rPr lang="en-GB" sz="1200" dirty="0">
                <a:solidFill>
                  <a:srgbClr val="92D050"/>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4" name="Rectangle 14">
            <a:extLst>
              <a:ext uri="{FF2B5EF4-FFF2-40B4-BE49-F238E27FC236}">
                <a16:creationId xmlns:a16="http://schemas.microsoft.com/office/drawing/2014/main" id="{F67B89F4-F7F3-4427-96A0-E52251E7E566}"/>
              </a:ext>
            </a:extLst>
          </p:cNvPr>
          <p:cNvSpPr/>
          <p:nvPr/>
        </p:nvSpPr>
        <p:spPr>
          <a:xfrm>
            <a:off x="3382171" y="3602566"/>
            <a:ext cx="1448774"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&lt;class 'list'&gt;</a:t>
            </a:r>
          </a:p>
        </p:txBody>
      </p:sp>
      <p:sp>
        <p:nvSpPr>
          <p:cNvPr id="15" name="Rectangle 14">
            <a:extLst>
              <a:ext uri="{FF2B5EF4-FFF2-40B4-BE49-F238E27FC236}">
                <a16:creationId xmlns:a16="http://schemas.microsoft.com/office/drawing/2014/main" id="{34D0864B-0F0D-467A-B98E-A709CC82ADCB}"/>
              </a:ext>
            </a:extLst>
          </p:cNvPr>
          <p:cNvSpPr/>
          <p:nvPr/>
        </p:nvSpPr>
        <p:spPr>
          <a:xfrm>
            <a:off x="1958794" y="4376541"/>
            <a:ext cx="1620187"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stringa</a:t>
            </a:r>
            <a:r>
              <a:rPr lang="en-GB" sz="1200" dirty="0">
                <a:solidFill>
                  <a:schemeClr val="tx1">
                    <a:lumMod val="10000"/>
                    <a:lumOff val="90000"/>
                  </a:schemeClr>
                </a:solidFill>
                <a:latin typeface="Consolas" panose="020B0609020204030204" pitchFamily="49" charset="0"/>
                <a:cs typeface="Calibri" panose="020F0502020204030204" pitchFamily="34" charset="0"/>
              </a:rPr>
              <a:t>', 2]</a:t>
            </a:r>
          </a:p>
        </p:txBody>
      </p:sp>
      <p:sp>
        <p:nvSpPr>
          <p:cNvPr id="2" name="Title 1">
            <a:extLst>
              <a:ext uri="{FF2B5EF4-FFF2-40B4-BE49-F238E27FC236}">
                <a16:creationId xmlns:a16="http://schemas.microsoft.com/office/drawing/2014/main" id="{E762A7BC-F719-1034-493C-4A9BE4E6130C}"/>
              </a:ext>
            </a:extLst>
          </p:cNvPr>
          <p:cNvSpPr>
            <a:spLocks noGrp="1"/>
          </p:cNvSpPr>
          <p:nvPr>
            <p:ph type="title"/>
          </p:nvPr>
        </p:nvSpPr>
        <p:spPr/>
        <p:txBody>
          <a:bodyPr/>
          <a:lstStyle/>
          <a:p>
            <a:r>
              <a:rPr lang="it-IT" sz="1600" dirty="0">
                <a:solidFill>
                  <a:schemeClr val="bg1"/>
                </a:solidFill>
              </a:rPr>
              <a:t>Strutture Dati Standard -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465625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D6471E-6390-4626-A4AB-33FD81BFA58B}"/>
              </a:ext>
            </a:extLst>
          </p:cNvPr>
          <p:cNvSpPr/>
          <p:nvPr/>
        </p:nvSpPr>
        <p:spPr>
          <a:xfrm>
            <a:off x="1044512" y="766960"/>
            <a:ext cx="7037451" cy="415498"/>
          </a:xfrm>
          <a:prstGeom prst="rect">
            <a:avLst/>
          </a:prstGeom>
        </p:spPr>
        <p:txBody>
          <a:bodyPr wrap="square" anchor="t">
            <a:spAutoFit/>
          </a:bodyPr>
          <a:lstStyle/>
          <a:p>
            <a:r>
              <a:rPr lang="en-GB" sz="1050" dirty="0">
                <a:latin typeface="Century Gothic"/>
              </a:rPr>
              <a:t>Come visto in </a:t>
            </a:r>
            <a:r>
              <a:rPr lang="en-GB" sz="1050" dirty="0" err="1">
                <a:latin typeface="Century Gothic"/>
              </a:rPr>
              <a:t>precedenza</a:t>
            </a:r>
            <a:r>
              <a:rPr lang="en-GB" sz="1050" dirty="0">
                <a:latin typeface="Century Gothic"/>
              </a:rPr>
              <a:t> per le </a:t>
            </a:r>
            <a:r>
              <a:rPr lang="en-GB" sz="1050" dirty="0" err="1">
                <a:latin typeface="Century Gothic"/>
              </a:rPr>
              <a:t>stringhe</a:t>
            </a:r>
            <a:r>
              <a:rPr lang="en-GB" sz="1050" dirty="0">
                <a:latin typeface="Century Gothic"/>
              </a:rPr>
              <a:t>, </a:t>
            </a:r>
            <a:r>
              <a:rPr lang="en-GB" sz="1050" dirty="0" err="1">
                <a:latin typeface="Century Gothic"/>
              </a:rPr>
              <a:t>anche</a:t>
            </a:r>
            <a:r>
              <a:rPr lang="en-GB" sz="1050" dirty="0">
                <a:latin typeface="Century Gothic"/>
              </a:rPr>
              <a:t> con le </a:t>
            </a:r>
            <a:r>
              <a:rPr lang="en-GB" sz="1050" dirty="0" err="1">
                <a:latin typeface="Century Gothic"/>
              </a:rPr>
              <a:t>liste</a:t>
            </a:r>
            <a:r>
              <a:rPr lang="en-GB" sz="1050" dirty="0">
                <a:latin typeface="Century Gothic"/>
              </a:rPr>
              <a:t> </a:t>
            </a:r>
            <a:r>
              <a:rPr lang="en-GB" sz="1050" dirty="0" err="1">
                <a:latin typeface="Century Gothic"/>
              </a:rPr>
              <a:t>si</a:t>
            </a:r>
            <a:r>
              <a:rPr lang="en-GB" sz="1050" dirty="0">
                <a:latin typeface="Century Gothic"/>
              </a:rPr>
              <a:t> </a:t>
            </a:r>
            <a:r>
              <a:rPr lang="en-GB" sz="1050" dirty="0" err="1">
                <a:latin typeface="Century Gothic"/>
              </a:rPr>
              <a:t>può</a:t>
            </a:r>
            <a:r>
              <a:rPr lang="en-GB" sz="1050" dirty="0">
                <a:latin typeface="Century Gothic"/>
              </a:rPr>
              <a:t> </a:t>
            </a:r>
            <a:r>
              <a:rPr lang="en-GB" sz="1050" dirty="0" err="1">
                <a:latin typeface="Century Gothic"/>
              </a:rPr>
              <a:t>accedere</a:t>
            </a:r>
            <a:r>
              <a:rPr lang="en-GB" sz="1050" dirty="0">
                <a:latin typeface="Century Gothic"/>
              </a:rPr>
              <a:t> </a:t>
            </a:r>
            <a:r>
              <a:rPr lang="en-GB" sz="1050" dirty="0" err="1">
                <a:latin typeface="Century Gothic"/>
              </a:rPr>
              <a:t>direttamente</a:t>
            </a:r>
            <a:r>
              <a:rPr lang="en-GB" sz="1050" dirty="0">
                <a:latin typeface="Century Gothic"/>
              </a:rPr>
              <a:t> ad un </a:t>
            </a:r>
            <a:r>
              <a:rPr lang="en-GB" sz="1050" dirty="0" err="1">
                <a:latin typeface="Century Gothic"/>
              </a:rPr>
              <a:t>valore</a:t>
            </a:r>
            <a:r>
              <a:rPr lang="en-GB" sz="1050" dirty="0">
                <a:latin typeface="Century Gothic"/>
              </a:rPr>
              <a:t> al </a:t>
            </a:r>
            <a:r>
              <a:rPr lang="en-GB" sz="1050" dirty="0" err="1">
                <a:latin typeface="Century Gothic"/>
              </a:rPr>
              <a:t>suo</a:t>
            </a:r>
            <a:r>
              <a:rPr lang="en-GB" sz="1050" dirty="0">
                <a:latin typeface="Century Gothic"/>
              </a:rPr>
              <a:t> </a:t>
            </a:r>
            <a:r>
              <a:rPr lang="en-GB" sz="1050" dirty="0" err="1">
                <a:latin typeface="Century Gothic"/>
              </a:rPr>
              <a:t>interno</a:t>
            </a:r>
            <a:r>
              <a:rPr lang="en-GB" sz="1050" dirty="0">
                <a:latin typeface="Century Gothic"/>
              </a:rPr>
              <a:t> </a:t>
            </a:r>
            <a:r>
              <a:rPr lang="en-GB" sz="1050" dirty="0" err="1">
                <a:latin typeface="Century Gothic"/>
              </a:rPr>
              <a:t>attraverso</a:t>
            </a:r>
            <a:r>
              <a:rPr lang="en-GB" sz="1050" dirty="0">
                <a:latin typeface="Century Gothic"/>
              </a:rPr>
              <a:t> lo slicing.</a:t>
            </a:r>
          </a:p>
        </p:txBody>
      </p:sp>
      <p:sp>
        <p:nvSpPr>
          <p:cNvPr id="11" name="Rectangle 10">
            <a:extLst>
              <a:ext uri="{FF2B5EF4-FFF2-40B4-BE49-F238E27FC236}">
                <a16:creationId xmlns:a16="http://schemas.microsoft.com/office/drawing/2014/main" id="{EA60F73C-A082-4FF1-A795-038B60B358D4}"/>
              </a:ext>
            </a:extLst>
          </p:cNvPr>
          <p:cNvSpPr/>
          <p:nvPr/>
        </p:nvSpPr>
        <p:spPr>
          <a:xfrm>
            <a:off x="1057775" y="1251560"/>
            <a:ext cx="7406958"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60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"70"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90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22" name="Rectangle 14">
            <a:extLst>
              <a:ext uri="{FF2B5EF4-FFF2-40B4-BE49-F238E27FC236}">
                <a16:creationId xmlns:a16="http://schemas.microsoft.com/office/drawing/2014/main" id="{DE3C2B57-87E6-49F0-958B-18E1F41F5996}"/>
              </a:ext>
            </a:extLst>
          </p:cNvPr>
          <p:cNvSpPr/>
          <p:nvPr/>
        </p:nvSpPr>
        <p:spPr>
          <a:xfrm>
            <a:off x="2784634" y="1541827"/>
            <a:ext cx="5529875" cy="106182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10                     </a:t>
            </a:r>
            <a:r>
              <a:rPr lang="pt-BR" sz="1050" i="1" dirty="0">
                <a:solidFill>
                  <a:schemeClr val="tx1">
                    <a:lumMod val="25000"/>
                    <a:lumOff val="75000"/>
                  </a:schemeClr>
                </a:solidFill>
                <a:latin typeface="Consolas" panose="020B0609020204030204" pitchFamily="49" charset="0"/>
                <a:cs typeface="Calibri" panose="020F0502020204030204" pitchFamily="34" charset="0"/>
              </a:rPr>
              <a:t># primo elemento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a:solidFill>
                  <a:schemeClr val="bg1">
                    <a:lumMod val="95000"/>
                  </a:schemeClr>
                </a:solidFill>
                <a:latin typeface="Consolas" panose="020B0609020204030204" pitchFamily="49" charset="0"/>
                <a:cs typeface="Calibri" panose="020F0502020204030204" pitchFamily="34" charset="0"/>
              </a:rPr>
              <a:t>80</a:t>
            </a:r>
            <a:r>
              <a:rPr lang="pt-BR" sz="1050" i="1" dirty="0">
                <a:solidFill>
                  <a:schemeClr val="tx1">
                    <a:lumMod val="25000"/>
                    <a:lumOff val="75000"/>
                  </a:schemeClr>
                </a:solidFill>
                <a:latin typeface="Consolas" panose="020B0609020204030204" pitchFamily="49" charset="0"/>
                <a:cs typeface="Calibri" panose="020F0502020204030204" pitchFamily="34" charset="0"/>
              </a:rPr>
              <a:t>                     # secondo elemento dal fondo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a:solidFill>
                  <a:schemeClr val="bg1">
                    <a:lumMod val="95000"/>
                  </a:schemeClr>
                </a:solidFill>
                <a:latin typeface="Consolas" panose="020B0609020204030204" pitchFamily="49" charset="0"/>
                <a:cs typeface="Calibri" panose="020F0502020204030204" pitchFamily="34" charset="0"/>
              </a:rPr>
              <a:t>[20, 30, 40]</a:t>
            </a:r>
            <a:r>
              <a:rPr lang="pt-BR" sz="1050" i="1" dirty="0">
                <a:solidFill>
                  <a:schemeClr val="tx1">
                    <a:lumMod val="25000"/>
                    <a:lumOff val="75000"/>
                  </a:schemeClr>
                </a:solidFill>
                <a:latin typeface="Consolas" panose="020B0609020204030204" pitchFamily="49" charset="0"/>
                <a:cs typeface="Calibri" panose="020F0502020204030204" pitchFamily="34" charset="0"/>
              </a:rPr>
              <a:t>           # dal secondo al quarto elemento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a:solidFill>
                  <a:schemeClr val="bg1">
                    <a:lumMod val="95000"/>
                  </a:schemeClr>
                </a:solidFill>
                <a:latin typeface="Consolas" panose="020B0609020204030204" pitchFamily="49" charset="0"/>
                <a:cs typeface="Calibri" panose="020F0502020204030204" pitchFamily="34" charset="0"/>
              </a:rPr>
              <a:t>[50, 60, '70', 80, 90]</a:t>
            </a:r>
            <a:r>
              <a:rPr lang="pt-BR" sz="1050" i="1" dirty="0">
                <a:solidFill>
                  <a:schemeClr val="tx1">
                    <a:lumMod val="25000"/>
                    <a:lumOff val="75000"/>
                  </a:schemeClr>
                </a:solidFill>
                <a:latin typeface="Consolas" panose="020B0609020204030204" pitchFamily="49" charset="0"/>
                <a:cs typeface="Calibri" panose="020F0502020204030204" pitchFamily="34" charset="0"/>
              </a:rPr>
              <a:t> # dal quinto elemento in poi</a:t>
            </a:r>
          </a:p>
          <a:p>
            <a:pPr algn="just"/>
            <a:r>
              <a:rPr lang="en-GB" sz="1050" dirty="0">
                <a:solidFill>
                  <a:schemeClr val="bg1">
                    <a:lumMod val="95000"/>
                  </a:schemeClr>
                </a:solidFill>
                <a:latin typeface="Consolas" panose="020B0609020204030204" pitchFamily="49" charset="0"/>
                <a:cs typeface="Calibri" panose="020F0502020204030204" pitchFamily="34" charset="0"/>
              </a:rPr>
              <a:t>[10, 30]               </a:t>
            </a:r>
            <a:r>
              <a:rPr lang="pt-BR" sz="1050" i="1" dirty="0">
                <a:solidFill>
                  <a:schemeClr val="tx1">
                    <a:lumMod val="25000"/>
                    <a:lumOff val="75000"/>
                  </a:schemeClr>
                </a:solidFill>
                <a:latin typeface="Consolas" panose="020B0609020204030204" pitchFamily="49" charset="0"/>
                <a:cs typeface="Calibri" panose="020F0502020204030204" pitchFamily="34" charset="0"/>
              </a:rPr>
              <a:t># primi tre elementi a passo di due (indici pari)</a:t>
            </a:r>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a:solidFill>
                  <a:schemeClr val="bg1">
                    <a:lumMod val="95000"/>
                  </a:schemeClr>
                </a:solidFill>
                <a:latin typeface="Consolas" panose="020B0609020204030204" pitchFamily="49" charset="0"/>
                <a:cs typeface="Calibri" panose="020F0502020204030204" pitchFamily="34" charset="0"/>
              </a:rPr>
              <a:t>[10, 30, 50, '70', 90]</a:t>
            </a:r>
            <a:r>
              <a:rPr lang="pt-BR" sz="1050" i="1" dirty="0">
                <a:solidFill>
                  <a:schemeClr val="tx1">
                    <a:lumMod val="25000"/>
                    <a:lumOff val="75000"/>
                  </a:schemeClr>
                </a:solidFill>
                <a:latin typeface="Consolas" panose="020B0609020204030204" pitchFamily="49" charset="0"/>
                <a:cs typeface="Calibri" panose="020F0502020204030204" pitchFamily="34" charset="0"/>
              </a:rPr>
              <a:t> # tutti gli elementi a passo di due (indici pari)</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31" name="Rectangle 30">
            <a:extLst>
              <a:ext uri="{FF2B5EF4-FFF2-40B4-BE49-F238E27FC236}">
                <a16:creationId xmlns:a16="http://schemas.microsoft.com/office/drawing/2014/main" id="{114D4294-76BD-4659-BEDD-7A9B3A164665}"/>
              </a:ext>
            </a:extLst>
          </p:cNvPr>
          <p:cNvSpPr/>
          <p:nvPr/>
        </p:nvSpPr>
        <p:spPr>
          <a:xfrm>
            <a:off x="1044512" y="2711961"/>
            <a:ext cx="7037451" cy="2031325"/>
          </a:xfrm>
          <a:prstGeom prst="rect">
            <a:avLst/>
          </a:prstGeom>
        </p:spPr>
        <p:txBody>
          <a:bodyPr wrap="square" anchor="t">
            <a:spAutoFit/>
          </a:bodyPr>
          <a:lstStyle/>
          <a:p>
            <a:r>
              <a:rPr lang="en-GB" sz="1050" dirty="0"/>
              <a:t>La </a:t>
            </a:r>
            <a:r>
              <a:rPr lang="en-GB" sz="1050" dirty="0" err="1"/>
              <a:t>sintassi</a:t>
            </a:r>
            <a:r>
              <a:rPr lang="en-GB" sz="1050" dirty="0"/>
              <a:t> </a:t>
            </a:r>
            <a:r>
              <a:rPr lang="en-GB" sz="1050" dirty="0" err="1"/>
              <a:t>dello</a:t>
            </a:r>
            <a:r>
              <a:rPr lang="en-GB" sz="1050" dirty="0"/>
              <a:t> slicing è la </a:t>
            </a:r>
            <a:r>
              <a:rPr lang="en-GB" sz="1050" dirty="0" err="1"/>
              <a:t>stessa</a:t>
            </a:r>
            <a:r>
              <a:rPr lang="en-GB" sz="1050" dirty="0"/>
              <a:t> vista per le </a:t>
            </a:r>
            <a:r>
              <a:rPr lang="en-GB" sz="1050" dirty="0" err="1"/>
              <a:t>liste</a:t>
            </a:r>
            <a:r>
              <a:rPr lang="en-GB" sz="1050" dirty="0"/>
              <a:t>: [</a:t>
            </a:r>
            <a:r>
              <a:rPr lang="en-GB" sz="1050" dirty="0" err="1"/>
              <a:t>inizio</a:t>
            </a:r>
            <a:r>
              <a:rPr lang="en-GB" sz="1050" dirty="0"/>
              <a:t> : fine : </a:t>
            </a:r>
            <a:r>
              <a:rPr lang="en-GB" sz="1050" dirty="0" err="1"/>
              <a:t>passo</a:t>
            </a:r>
            <a:r>
              <a:rPr lang="en-GB" sz="1050" dirty="0"/>
              <a:t>].</a:t>
            </a:r>
          </a:p>
          <a:p>
            <a:r>
              <a:rPr lang="en-GB" sz="1050" dirty="0"/>
              <a:t>Se è </a:t>
            </a:r>
            <a:r>
              <a:rPr lang="en-GB" sz="1050" dirty="0" err="1"/>
              <a:t>presente</a:t>
            </a:r>
            <a:r>
              <a:rPr lang="en-GB" sz="1050" dirty="0"/>
              <a:t> un </a:t>
            </a:r>
            <a:r>
              <a:rPr lang="en-GB" sz="1050" dirty="0" err="1"/>
              <a:t>singolo</a:t>
            </a:r>
            <a:r>
              <a:rPr lang="en-GB" sz="1050" dirty="0"/>
              <a:t> </a:t>
            </a:r>
            <a:r>
              <a:rPr lang="en-GB" sz="1050" dirty="0" err="1"/>
              <a:t>valore</a:t>
            </a:r>
            <a:r>
              <a:rPr lang="en-GB" sz="1050" dirty="0"/>
              <a:t>, </a:t>
            </a:r>
            <a:r>
              <a:rPr lang="en-GB" sz="1050" dirty="0" err="1"/>
              <a:t>si</a:t>
            </a:r>
            <a:r>
              <a:rPr lang="en-GB" sz="1050" dirty="0"/>
              <a:t> accede </a:t>
            </a:r>
            <a:r>
              <a:rPr lang="en-GB" sz="1050" dirty="0" err="1"/>
              <a:t>all’elemento</a:t>
            </a:r>
            <a:r>
              <a:rPr lang="en-GB" sz="1050" dirty="0"/>
              <a:t> con il </a:t>
            </a:r>
            <a:r>
              <a:rPr lang="en-GB" sz="1050" dirty="0" err="1"/>
              <a:t>relativo</a:t>
            </a:r>
            <a:r>
              <a:rPr lang="en-GB" sz="1050" dirty="0"/>
              <a:t> </a:t>
            </a:r>
            <a:r>
              <a:rPr lang="en-GB" sz="1050" dirty="0" err="1"/>
              <a:t>indice</a:t>
            </a:r>
            <a:r>
              <a:rPr lang="en-GB" sz="1050" dirty="0"/>
              <a:t>, per </a:t>
            </a:r>
            <a:r>
              <a:rPr lang="en-GB" sz="1050" dirty="0" err="1"/>
              <a:t>selezionare</a:t>
            </a:r>
            <a:r>
              <a:rPr lang="en-GB" sz="1050" dirty="0"/>
              <a:t> </a:t>
            </a:r>
            <a:r>
              <a:rPr lang="en-GB" sz="1050" dirty="0" err="1"/>
              <a:t>più</a:t>
            </a:r>
            <a:r>
              <a:rPr lang="en-GB" sz="1050" dirty="0"/>
              <a:t> </a:t>
            </a:r>
            <a:r>
              <a:rPr lang="en-GB" sz="1050" dirty="0" err="1"/>
              <a:t>valori</a:t>
            </a:r>
            <a:r>
              <a:rPr lang="en-GB" sz="1050" dirty="0"/>
              <a:t> devo </a:t>
            </a:r>
            <a:r>
              <a:rPr lang="en-GB" sz="1050" dirty="0" err="1"/>
              <a:t>usare</a:t>
            </a:r>
            <a:r>
              <a:rPr lang="en-GB" sz="1050" dirty="0"/>
              <a:t> due </a:t>
            </a:r>
            <a:r>
              <a:rPr lang="en-GB" sz="1050" dirty="0" err="1"/>
              <a:t>punti</a:t>
            </a:r>
            <a:r>
              <a:rPr lang="en-GB" sz="1050" dirty="0"/>
              <a:t> e </a:t>
            </a:r>
            <a:r>
              <a:rPr lang="en-GB" sz="1050" dirty="0" err="1"/>
              <a:t>specificare</a:t>
            </a:r>
            <a:r>
              <a:rPr lang="en-GB" sz="1050" dirty="0"/>
              <a:t> </a:t>
            </a:r>
            <a:r>
              <a:rPr lang="en-GB" sz="1050" dirty="0" err="1"/>
              <a:t>l’indice</a:t>
            </a:r>
            <a:r>
              <a:rPr lang="en-GB" sz="1050" dirty="0"/>
              <a:t> di </a:t>
            </a:r>
            <a:r>
              <a:rPr lang="en-GB" sz="1050" dirty="0" err="1"/>
              <a:t>inizio</a:t>
            </a:r>
            <a:r>
              <a:rPr lang="en-GB" sz="1050" dirty="0"/>
              <a:t> e di fine.</a:t>
            </a:r>
          </a:p>
          <a:p>
            <a:endParaRPr lang="en-GB" sz="1050" dirty="0"/>
          </a:p>
          <a:p>
            <a:r>
              <a:rPr lang="en-GB" sz="1050" b="1" dirty="0" err="1"/>
              <a:t>Attenzione</a:t>
            </a:r>
            <a:r>
              <a:rPr lang="en-GB" sz="1050" dirty="0"/>
              <a:t>! </a:t>
            </a:r>
            <a:r>
              <a:rPr lang="en-GB" sz="1050" dirty="0" err="1"/>
              <a:t>L’indice</a:t>
            </a:r>
            <a:r>
              <a:rPr lang="en-GB" sz="1050" dirty="0"/>
              <a:t> di </a:t>
            </a:r>
            <a:r>
              <a:rPr lang="en-GB" sz="1050" dirty="0" err="1"/>
              <a:t>inizio</a:t>
            </a:r>
            <a:r>
              <a:rPr lang="en-GB" sz="1050" dirty="0"/>
              <a:t> è </a:t>
            </a:r>
            <a:r>
              <a:rPr lang="en-GB" sz="1050" dirty="0" err="1"/>
              <a:t>incluso</a:t>
            </a:r>
            <a:r>
              <a:rPr lang="en-GB" sz="1050" dirty="0"/>
              <a:t> </a:t>
            </a:r>
            <a:r>
              <a:rPr lang="en-GB" sz="1050" dirty="0" err="1"/>
              <a:t>nell’output</a:t>
            </a:r>
            <a:r>
              <a:rPr lang="en-GB" sz="1050" dirty="0"/>
              <a:t>, </a:t>
            </a:r>
            <a:r>
              <a:rPr lang="en-GB" sz="1050" dirty="0" err="1"/>
              <a:t>mentre</a:t>
            </a:r>
            <a:r>
              <a:rPr lang="en-GB" sz="1050" dirty="0"/>
              <a:t> </a:t>
            </a:r>
            <a:r>
              <a:rPr lang="en-GB" sz="1050" dirty="0" err="1"/>
              <a:t>quello</a:t>
            </a:r>
            <a:r>
              <a:rPr lang="en-GB" sz="1050" dirty="0"/>
              <a:t> di fine è </a:t>
            </a:r>
            <a:r>
              <a:rPr lang="en-GB" sz="1050" dirty="0" err="1"/>
              <a:t>escluso</a:t>
            </a:r>
            <a:r>
              <a:rPr lang="en-GB" sz="1050" dirty="0"/>
              <a:t>.</a:t>
            </a:r>
          </a:p>
          <a:p>
            <a:r>
              <a:rPr lang="en-GB" sz="1050" dirty="0" err="1"/>
              <a:t>Nell’esempio</a:t>
            </a:r>
            <a:r>
              <a:rPr lang="en-GB" sz="1050" dirty="0"/>
              <a:t>                                         </a:t>
            </a:r>
            <a:r>
              <a:rPr lang="en-GB" sz="1050" dirty="0" err="1"/>
              <a:t>l’elemento</a:t>
            </a:r>
            <a:r>
              <a:rPr lang="en-GB" sz="1050" dirty="0"/>
              <a:t> di </a:t>
            </a:r>
            <a:r>
              <a:rPr lang="en-GB" sz="1050" dirty="0" err="1"/>
              <a:t>indice</a:t>
            </a:r>
            <a:r>
              <a:rPr lang="en-GB" sz="1050" dirty="0"/>
              <a:t> 4 (</a:t>
            </a:r>
            <a:r>
              <a:rPr lang="en-GB" sz="1050" dirty="0" err="1"/>
              <a:t>che</a:t>
            </a:r>
            <a:r>
              <a:rPr lang="en-GB" sz="1050" dirty="0"/>
              <a:t> </a:t>
            </a:r>
            <a:r>
              <a:rPr lang="en-GB" sz="1050" dirty="0" err="1"/>
              <a:t>sarebbe</a:t>
            </a:r>
            <a:r>
              <a:rPr lang="en-GB" sz="1050" dirty="0"/>
              <a:t> 50) non è </a:t>
            </a:r>
            <a:r>
              <a:rPr lang="en-GB" sz="1050" dirty="0" err="1"/>
              <a:t>inserito</a:t>
            </a:r>
            <a:r>
              <a:rPr lang="en-GB" sz="1050" dirty="0"/>
              <a:t> </a:t>
            </a:r>
            <a:r>
              <a:rPr lang="en-GB" sz="1050" dirty="0" err="1"/>
              <a:t>nell’output</a:t>
            </a:r>
            <a:r>
              <a:rPr lang="en-GB" sz="1050" dirty="0"/>
              <a:t>.</a:t>
            </a:r>
          </a:p>
          <a:p>
            <a:endParaRPr lang="en-GB" sz="1050" dirty="0">
              <a:solidFill>
                <a:schemeClr val="tx1">
                  <a:lumMod val="10000"/>
                  <a:lumOff val="90000"/>
                </a:schemeClr>
              </a:solidFill>
              <a:cs typeface="Calibri" panose="020F0502020204030204" pitchFamily="34" charset="0"/>
            </a:endParaRPr>
          </a:p>
          <a:p>
            <a:r>
              <a:rPr lang="en-GB" sz="1050" dirty="0">
                <a:cs typeface="Calibri" panose="020F0502020204030204" pitchFamily="34" charset="0"/>
              </a:rPr>
              <a:t>Se prima o dopo </a:t>
            </a:r>
            <a:r>
              <a:rPr lang="en-GB" sz="1050" dirty="0" err="1">
                <a:cs typeface="Calibri" panose="020F0502020204030204" pitchFamily="34" charset="0"/>
              </a:rPr>
              <a:t>i</a:t>
            </a:r>
            <a:r>
              <a:rPr lang="en-GB" sz="1050" dirty="0">
                <a:cs typeface="Calibri" panose="020F0502020204030204" pitchFamily="34" charset="0"/>
              </a:rPr>
              <a:t> due </a:t>
            </a:r>
            <a:r>
              <a:rPr lang="en-GB" sz="1050" dirty="0" err="1">
                <a:cs typeface="Calibri" panose="020F0502020204030204" pitchFamily="34" charset="0"/>
              </a:rPr>
              <a:t>punti</a:t>
            </a:r>
            <a:r>
              <a:rPr lang="en-GB" sz="1050" dirty="0">
                <a:cs typeface="Calibri" panose="020F0502020204030204" pitchFamily="34" charset="0"/>
              </a:rPr>
              <a:t> non </a:t>
            </a:r>
            <a:r>
              <a:rPr lang="en-GB" sz="1050" dirty="0" err="1">
                <a:cs typeface="Calibri" panose="020F0502020204030204" pitchFamily="34" charset="0"/>
              </a:rPr>
              <a:t>specifico</a:t>
            </a:r>
            <a:r>
              <a:rPr lang="en-GB" sz="1050" dirty="0">
                <a:cs typeface="Calibri" panose="020F0502020204030204" pitchFamily="34" charset="0"/>
              </a:rPr>
              <a:t> </a:t>
            </a:r>
            <a:r>
              <a:rPr lang="en-GB" sz="1050" dirty="0" err="1">
                <a:cs typeface="Calibri" panose="020F0502020204030204" pitchFamily="34" charset="0"/>
              </a:rPr>
              <a:t>nessun</a:t>
            </a:r>
            <a:r>
              <a:rPr lang="en-GB" sz="1050" dirty="0">
                <a:cs typeface="Calibri" panose="020F0502020204030204" pitchFamily="34" charset="0"/>
              </a:rPr>
              <a:t> </a:t>
            </a:r>
            <a:r>
              <a:rPr lang="en-GB" sz="1050" dirty="0" err="1">
                <a:cs typeface="Calibri" panose="020F0502020204030204" pitchFamily="34" charset="0"/>
              </a:rPr>
              <a:t>numero</a:t>
            </a:r>
            <a:r>
              <a:rPr lang="en-GB" sz="1050" dirty="0">
                <a:cs typeface="Calibri" panose="020F0502020204030204" pitchFamily="34" charset="0"/>
              </a:rPr>
              <a:t> </a:t>
            </a:r>
            <a:r>
              <a:rPr lang="en-GB" sz="1050" dirty="0" err="1">
                <a:cs typeface="Calibri" panose="020F0502020204030204" pitchFamily="34" charset="0"/>
              </a:rPr>
              <a:t>significa</a:t>
            </a:r>
            <a:r>
              <a:rPr lang="en-GB" sz="1050" dirty="0">
                <a:cs typeface="Calibri" panose="020F0502020204030204" pitchFamily="34" charset="0"/>
              </a:rPr>
              <a:t> </a:t>
            </a:r>
            <a:r>
              <a:rPr lang="en-GB" sz="1050" dirty="0" err="1">
                <a:cs typeface="Calibri" panose="020F0502020204030204" pitchFamily="34" charset="0"/>
              </a:rPr>
              <a:t>che</a:t>
            </a:r>
            <a:r>
              <a:rPr lang="en-GB" sz="1050" dirty="0">
                <a:cs typeface="Calibri" panose="020F0502020204030204" pitchFamily="34" charset="0"/>
              </a:rPr>
              <a:t> </a:t>
            </a:r>
            <a:r>
              <a:rPr lang="en-GB" sz="1050" dirty="0" err="1">
                <a:cs typeface="Calibri" panose="020F0502020204030204" pitchFamily="34" charset="0"/>
              </a:rPr>
              <a:t>voglio</a:t>
            </a:r>
            <a:r>
              <a:rPr lang="en-GB" sz="1050" dirty="0">
                <a:cs typeface="Calibri" panose="020F0502020204030204" pitchFamily="34" charset="0"/>
              </a:rPr>
              <a:t> tutti </a:t>
            </a:r>
            <a:r>
              <a:rPr lang="en-GB" sz="1050" dirty="0" err="1">
                <a:cs typeface="Calibri" panose="020F0502020204030204" pitchFamily="34" charset="0"/>
              </a:rPr>
              <a:t>gli</a:t>
            </a:r>
            <a:r>
              <a:rPr lang="en-GB" sz="1050" dirty="0">
                <a:cs typeface="Calibri" panose="020F0502020204030204" pitchFamily="34" charset="0"/>
              </a:rPr>
              <a:t> </a:t>
            </a:r>
            <a:r>
              <a:rPr lang="en-GB" sz="1050" dirty="0" err="1">
                <a:cs typeface="Calibri" panose="020F0502020204030204" pitchFamily="34" charset="0"/>
              </a:rPr>
              <a:t>elementi</a:t>
            </a:r>
            <a:r>
              <a:rPr lang="en-GB" sz="1050" dirty="0">
                <a:cs typeface="Calibri" panose="020F0502020204030204" pitchFamily="34" charset="0"/>
              </a:rPr>
              <a:t> </a:t>
            </a:r>
            <a:r>
              <a:rPr lang="en-GB" sz="1050" dirty="0" err="1">
                <a:cs typeface="Calibri" panose="020F0502020204030204" pitchFamily="34" charset="0"/>
              </a:rPr>
              <a:t>fino</a:t>
            </a:r>
            <a:r>
              <a:rPr lang="en-GB" sz="1050" dirty="0">
                <a:cs typeface="Calibri" panose="020F0502020204030204" pitchFamily="34" charset="0"/>
              </a:rPr>
              <a:t> a </a:t>
            </a:r>
            <a:r>
              <a:rPr lang="en-GB" sz="1050" dirty="0" err="1">
                <a:cs typeface="Calibri" panose="020F0502020204030204" pitchFamily="34" charset="0"/>
              </a:rPr>
              <a:t>quello</a:t>
            </a:r>
            <a:r>
              <a:rPr lang="en-GB" sz="1050" dirty="0">
                <a:cs typeface="Calibri" panose="020F0502020204030204" pitchFamily="34" charset="0"/>
              </a:rPr>
              <a:t> </a:t>
            </a:r>
            <a:r>
              <a:rPr lang="en-GB" sz="1050" dirty="0" err="1">
                <a:cs typeface="Calibri" panose="020F0502020204030204" pitchFamily="34" charset="0"/>
              </a:rPr>
              <a:t>specificato</a:t>
            </a:r>
            <a:r>
              <a:rPr lang="en-GB" sz="1050" dirty="0">
                <a:cs typeface="Calibri" panose="020F0502020204030204" pitchFamily="34" charset="0"/>
              </a:rPr>
              <a:t> dopo </a:t>
            </a:r>
            <a:r>
              <a:rPr lang="en-GB" sz="1050" dirty="0" err="1">
                <a:cs typeface="Calibri" panose="020F0502020204030204" pitchFamily="34" charset="0"/>
              </a:rPr>
              <a:t>i</a:t>
            </a:r>
            <a:r>
              <a:rPr lang="en-GB" sz="1050" dirty="0">
                <a:cs typeface="Calibri" panose="020F0502020204030204" pitchFamily="34" charset="0"/>
              </a:rPr>
              <a:t> due </a:t>
            </a:r>
            <a:r>
              <a:rPr lang="en-GB" sz="1050" dirty="0" err="1">
                <a:cs typeface="Calibri" panose="020F0502020204030204" pitchFamily="34" charset="0"/>
              </a:rPr>
              <a:t>punti</a:t>
            </a:r>
            <a:r>
              <a:rPr lang="en-GB" sz="1050" dirty="0">
                <a:cs typeface="Calibri" panose="020F0502020204030204" pitchFamily="34" charset="0"/>
              </a:rPr>
              <a:t> o tutti </a:t>
            </a:r>
            <a:r>
              <a:rPr lang="en-GB" sz="1050" dirty="0" err="1">
                <a:cs typeface="Calibri" panose="020F0502020204030204" pitchFamily="34" charset="0"/>
              </a:rPr>
              <a:t>gli</a:t>
            </a:r>
            <a:r>
              <a:rPr lang="en-GB" sz="1050" dirty="0">
                <a:cs typeface="Calibri" panose="020F0502020204030204" pitchFamily="34" charset="0"/>
              </a:rPr>
              <a:t> </a:t>
            </a:r>
            <a:r>
              <a:rPr lang="en-GB" sz="1050" dirty="0" err="1">
                <a:cs typeface="Calibri" panose="020F0502020204030204" pitchFamily="34" charset="0"/>
              </a:rPr>
              <a:t>elementi</a:t>
            </a:r>
            <a:r>
              <a:rPr lang="en-GB" sz="1050" dirty="0">
                <a:cs typeface="Calibri" panose="020F0502020204030204" pitchFamily="34" charset="0"/>
              </a:rPr>
              <a:t> prima </a:t>
            </a:r>
            <a:r>
              <a:rPr lang="en-GB" sz="1050" dirty="0" err="1">
                <a:cs typeface="Calibri" panose="020F0502020204030204" pitchFamily="34" charset="0"/>
              </a:rPr>
              <a:t>dei</a:t>
            </a:r>
            <a:r>
              <a:rPr lang="en-GB" sz="1050" dirty="0">
                <a:cs typeface="Calibri" panose="020F0502020204030204" pitchFamily="34" charset="0"/>
              </a:rPr>
              <a:t> due </a:t>
            </a:r>
            <a:r>
              <a:rPr lang="en-GB" sz="1050" dirty="0" err="1">
                <a:cs typeface="Calibri" panose="020F0502020204030204" pitchFamily="34" charset="0"/>
              </a:rPr>
              <a:t>punti</a:t>
            </a:r>
            <a:r>
              <a:rPr lang="en-GB" sz="1050" dirty="0">
                <a:cs typeface="Calibri" panose="020F0502020204030204" pitchFamily="34" charset="0"/>
              </a:rPr>
              <a:t>.</a:t>
            </a:r>
          </a:p>
          <a:p>
            <a:endParaRPr lang="en-GB" sz="1050" dirty="0">
              <a:cs typeface="Calibri" panose="020F0502020204030204" pitchFamily="34" charset="0"/>
            </a:endParaRPr>
          </a:p>
          <a:p>
            <a:r>
              <a:rPr lang="en-GB" sz="1050" dirty="0" err="1">
                <a:cs typeface="Calibri" panose="020F0502020204030204" pitchFamily="34" charset="0"/>
              </a:rPr>
              <a:t>L’ultimo</a:t>
            </a:r>
            <a:r>
              <a:rPr lang="en-GB" sz="1050" dirty="0">
                <a:cs typeface="Calibri" panose="020F0502020204030204" pitchFamily="34" charset="0"/>
              </a:rPr>
              <a:t> </a:t>
            </a:r>
            <a:r>
              <a:rPr lang="en-GB" sz="1050" dirty="0" err="1">
                <a:cs typeface="Calibri" panose="020F0502020204030204" pitchFamily="34" charset="0"/>
              </a:rPr>
              <a:t>numero</a:t>
            </a:r>
            <a:r>
              <a:rPr lang="en-GB" sz="1050" dirty="0">
                <a:cs typeface="Calibri" panose="020F0502020204030204" pitchFamily="34" charset="0"/>
              </a:rPr>
              <a:t> è il </a:t>
            </a:r>
            <a:r>
              <a:rPr lang="en-GB" sz="1050" dirty="0" err="1">
                <a:cs typeface="Calibri" panose="020F0502020204030204" pitchFamily="34" charset="0"/>
              </a:rPr>
              <a:t>passo</a:t>
            </a:r>
            <a:r>
              <a:rPr lang="en-GB" sz="1050" dirty="0">
                <a:cs typeface="Calibri" panose="020F0502020204030204" pitchFamily="34" charset="0"/>
              </a:rPr>
              <a:t> e </a:t>
            </a:r>
            <a:r>
              <a:rPr lang="en-GB" sz="1050" dirty="0" err="1">
                <a:cs typeface="Calibri" panose="020F0502020204030204" pitchFamily="34" charset="0"/>
              </a:rPr>
              <a:t>restituisce</a:t>
            </a:r>
            <a:r>
              <a:rPr lang="en-GB" sz="1050" dirty="0">
                <a:cs typeface="Calibri" panose="020F0502020204030204" pitchFamily="34" charset="0"/>
              </a:rPr>
              <a:t> </a:t>
            </a:r>
            <a:r>
              <a:rPr lang="en-GB" sz="1050" dirty="0" err="1">
                <a:cs typeface="Calibri" panose="020F0502020204030204" pitchFamily="34" charset="0"/>
              </a:rPr>
              <a:t>gli</a:t>
            </a:r>
            <a:r>
              <a:rPr lang="en-GB" sz="1050" dirty="0">
                <a:cs typeface="Calibri" panose="020F0502020204030204" pitchFamily="34" charset="0"/>
              </a:rPr>
              <a:t> </a:t>
            </a:r>
            <a:r>
              <a:rPr lang="en-GB" sz="1050" dirty="0" err="1">
                <a:cs typeface="Calibri" panose="020F0502020204030204" pitchFamily="34" charset="0"/>
              </a:rPr>
              <a:t>elementi</a:t>
            </a:r>
            <a:r>
              <a:rPr lang="en-GB" sz="1050" dirty="0">
                <a:cs typeface="Calibri" panose="020F0502020204030204" pitchFamily="34" charset="0"/>
              </a:rPr>
              <a:t> </a:t>
            </a:r>
            <a:r>
              <a:rPr lang="en-GB" sz="1050" dirty="0" err="1">
                <a:cs typeface="Calibri" panose="020F0502020204030204" pitchFamily="34" charset="0"/>
              </a:rPr>
              <a:t>specificati</a:t>
            </a:r>
            <a:r>
              <a:rPr lang="en-GB" sz="1050" dirty="0">
                <a:cs typeface="Calibri" panose="020F0502020204030204" pitchFamily="34" charset="0"/>
              </a:rPr>
              <a:t> </a:t>
            </a:r>
            <a:r>
              <a:rPr lang="en-GB" sz="1050" dirty="0" err="1">
                <a:cs typeface="Calibri" panose="020F0502020204030204" pitchFamily="34" charset="0"/>
              </a:rPr>
              <a:t>dai</a:t>
            </a:r>
            <a:r>
              <a:rPr lang="en-GB" sz="1050" dirty="0">
                <a:cs typeface="Calibri" panose="020F0502020204030204" pitchFamily="34" charset="0"/>
              </a:rPr>
              <a:t> </a:t>
            </a:r>
            <a:r>
              <a:rPr lang="en-GB" sz="1050" dirty="0" err="1">
                <a:cs typeface="Calibri" panose="020F0502020204030204" pitchFamily="34" charset="0"/>
              </a:rPr>
              <a:t>primi</a:t>
            </a:r>
            <a:r>
              <a:rPr lang="en-GB" sz="1050" dirty="0">
                <a:cs typeface="Calibri" panose="020F0502020204030204" pitchFamily="34" charset="0"/>
              </a:rPr>
              <a:t> due </a:t>
            </a:r>
            <a:r>
              <a:rPr lang="en-GB" sz="1050" dirty="0" err="1">
                <a:cs typeface="Calibri" panose="020F0502020204030204" pitchFamily="34" charset="0"/>
              </a:rPr>
              <a:t>parametri</a:t>
            </a:r>
            <a:r>
              <a:rPr lang="en-GB" sz="1050" dirty="0">
                <a:cs typeface="Calibri" panose="020F0502020204030204" pitchFamily="34" charset="0"/>
              </a:rPr>
              <a:t> con la cadenza </a:t>
            </a:r>
            <a:r>
              <a:rPr lang="en-GB" sz="1050" dirty="0" err="1">
                <a:cs typeface="Calibri" panose="020F0502020204030204" pitchFamily="34" charset="0"/>
              </a:rPr>
              <a:t>specificata</a:t>
            </a:r>
            <a:r>
              <a:rPr lang="en-GB" sz="1050" dirty="0">
                <a:cs typeface="Calibri" panose="020F0502020204030204" pitchFamily="34" charset="0"/>
              </a:rPr>
              <a:t>. Di default è 1, </a:t>
            </a:r>
            <a:r>
              <a:rPr lang="en-GB" sz="1050" dirty="0" err="1">
                <a:cs typeface="Calibri" panose="020F0502020204030204" pitchFamily="34" charset="0"/>
              </a:rPr>
              <a:t>quindi</a:t>
            </a:r>
            <a:r>
              <a:rPr lang="en-GB" sz="1050" dirty="0">
                <a:cs typeface="Calibri" panose="020F0502020204030204" pitchFamily="34" charset="0"/>
              </a:rPr>
              <a:t> tutti </a:t>
            </a:r>
            <a:r>
              <a:rPr lang="en-GB" sz="1050" dirty="0" err="1">
                <a:cs typeface="Calibri" panose="020F0502020204030204" pitchFamily="34" charset="0"/>
              </a:rPr>
              <a:t>gli</a:t>
            </a:r>
            <a:r>
              <a:rPr lang="en-GB" sz="1050" dirty="0">
                <a:cs typeface="Calibri" panose="020F0502020204030204" pitchFamily="34" charset="0"/>
              </a:rPr>
              <a:t> </a:t>
            </a:r>
            <a:r>
              <a:rPr lang="en-GB" sz="1050" dirty="0" err="1">
                <a:cs typeface="Calibri" panose="020F0502020204030204" pitchFamily="34" charset="0"/>
              </a:rPr>
              <a:t>elementi</a:t>
            </a:r>
            <a:r>
              <a:rPr lang="en-GB" sz="1050" dirty="0">
                <a:cs typeface="Calibri" panose="020F0502020204030204" pitchFamily="34" charset="0"/>
              </a:rPr>
              <a:t>, con due </a:t>
            </a:r>
            <a:r>
              <a:rPr lang="en-GB" sz="1050" dirty="0" err="1">
                <a:cs typeface="Calibri" panose="020F0502020204030204" pitchFamily="34" charset="0"/>
              </a:rPr>
              <a:t>alterno</a:t>
            </a:r>
            <a:r>
              <a:rPr lang="en-GB" sz="1050" dirty="0">
                <a:cs typeface="Calibri" panose="020F0502020204030204" pitchFamily="34" charset="0"/>
              </a:rPr>
              <a:t> uno </a:t>
            </a:r>
            <a:r>
              <a:rPr lang="en-GB" sz="1050" dirty="0" err="1">
                <a:cs typeface="Calibri" panose="020F0502020204030204" pitchFamily="34" charset="0"/>
              </a:rPr>
              <a:t>sì</a:t>
            </a:r>
            <a:r>
              <a:rPr lang="en-GB" sz="1050" dirty="0">
                <a:cs typeface="Calibri" panose="020F0502020204030204" pitchFamily="34" charset="0"/>
              </a:rPr>
              <a:t> e uno no e </a:t>
            </a:r>
            <a:r>
              <a:rPr lang="en-GB" sz="1050" dirty="0" err="1">
                <a:cs typeface="Calibri" panose="020F0502020204030204" pitchFamily="34" charset="0"/>
              </a:rPr>
              <a:t>così</a:t>
            </a:r>
            <a:r>
              <a:rPr lang="en-GB" sz="1050" dirty="0">
                <a:cs typeface="Calibri" panose="020F0502020204030204" pitchFamily="34" charset="0"/>
              </a:rPr>
              <a:t> via.</a:t>
            </a:r>
          </a:p>
        </p:txBody>
      </p:sp>
      <p:sp>
        <p:nvSpPr>
          <p:cNvPr id="32" name="Rectangle 31">
            <a:extLst>
              <a:ext uri="{FF2B5EF4-FFF2-40B4-BE49-F238E27FC236}">
                <a16:creationId xmlns:a16="http://schemas.microsoft.com/office/drawing/2014/main" id="{10B8476F-C016-429A-9AFE-58AE69CA9823}"/>
              </a:ext>
            </a:extLst>
          </p:cNvPr>
          <p:cNvSpPr/>
          <p:nvPr/>
        </p:nvSpPr>
        <p:spPr>
          <a:xfrm>
            <a:off x="1893311" y="3591380"/>
            <a:ext cx="1142821" cy="20774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7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750" dirty="0">
                <a:solidFill>
                  <a:schemeClr val="tx1">
                    <a:lumMod val="10000"/>
                    <a:lumOff val="90000"/>
                  </a:schemeClr>
                </a:solidFill>
                <a:latin typeface="Consolas" panose="020B0609020204030204" pitchFamily="49" charset="0"/>
                <a:cs typeface="Calibri" panose="020F0502020204030204" pitchFamily="34" charset="0"/>
              </a:rPr>
              <a:t>(</a:t>
            </a:r>
            <a:r>
              <a:rPr lang="en-GB" sz="750" dirty="0" err="1">
                <a:solidFill>
                  <a:schemeClr val="tx1">
                    <a:lumMod val="10000"/>
                    <a:lumOff val="90000"/>
                  </a:schemeClr>
                </a:solidFill>
                <a:latin typeface="Consolas" panose="020B0609020204030204" pitchFamily="49" charset="0"/>
                <a:cs typeface="Calibri" panose="020F0502020204030204" pitchFamily="34" charset="0"/>
              </a:rPr>
              <a:t>l_long</a:t>
            </a:r>
            <a:r>
              <a:rPr lang="en-GB" sz="750" dirty="0">
                <a:solidFill>
                  <a:schemeClr val="tx1">
                    <a:lumMod val="10000"/>
                    <a:lumOff val="90000"/>
                  </a:schemeClr>
                </a:solidFill>
                <a:latin typeface="Consolas" panose="020B0609020204030204" pitchFamily="49" charset="0"/>
                <a:cs typeface="Calibri" panose="020F0502020204030204" pitchFamily="34" charset="0"/>
              </a:rPr>
              <a:t>[</a:t>
            </a:r>
            <a:r>
              <a:rPr lang="en-GB" sz="750" dirty="0">
                <a:solidFill>
                  <a:srgbClr val="EDBA93"/>
                </a:solidFill>
                <a:latin typeface="Consolas" panose="020B0609020204030204" pitchFamily="49" charset="0"/>
                <a:cs typeface="Calibri" panose="020F0502020204030204" pitchFamily="34" charset="0"/>
              </a:rPr>
              <a:t>1</a:t>
            </a:r>
            <a:r>
              <a:rPr lang="en-GB" sz="750" dirty="0">
                <a:solidFill>
                  <a:schemeClr val="tx1">
                    <a:lumMod val="10000"/>
                    <a:lumOff val="90000"/>
                  </a:schemeClr>
                </a:solidFill>
                <a:latin typeface="Consolas" panose="020B0609020204030204" pitchFamily="49" charset="0"/>
                <a:cs typeface="Calibri" panose="020F0502020204030204" pitchFamily="34" charset="0"/>
              </a:rPr>
              <a:t>:</a:t>
            </a:r>
            <a:r>
              <a:rPr lang="en-GB" sz="750" dirty="0">
                <a:solidFill>
                  <a:srgbClr val="EDBA93"/>
                </a:solidFill>
                <a:latin typeface="Consolas" panose="020B0609020204030204" pitchFamily="49" charset="0"/>
                <a:cs typeface="Calibri" panose="020F0502020204030204" pitchFamily="34" charset="0"/>
              </a:rPr>
              <a:t>4</a:t>
            </a:r>
            <a:r>
              <a:rPr lang="en-GB" sz="7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2" name="Title 1">
            <a:extLst>
              <a:ext uri="{FF2B5EF4-FFF2-40B4-BE49-F238E27FC236}">
                <a16:creationId xmlns:a16="http://schemas.microsoft.com/office/drawing/2014/main" id="{83894E90-B8C8-8919-CC50-7FA7B197B814}"/>
              </a:ext>
            </a:extLst>
          </p:cNvPr>
          <p:cNvSpPr>
            <a:spLocks noGrp="1"/>
          </p:cNvSpPr>
          <p:nvPr>
            <p:ph type="title"/>
          </p:nvPr>
        </p:nvSpPr>
        <p:spPr/>
        <p:txBody>
          <a:bodyPr/>
          <a:lstStyle/>
          <a:p>
            <a:r>
              <a:rPr lang="it-IT" sz="1600" dirty="0">
                <a:solidFill>
                  <a:schemeClr val="bg1"/>
                </a:solidFill>
              </a:rPr>
              <a:t>Strutture Dati Standard - operatori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450088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D6471E-6390-4626-A4AB-33FD81BFA58B}"/>
              </a:ext>
            </a:extLst>
          </p:cNvPr>
          <p:cNvSpPr/>
          <p:nvPr/>
        </p:nvSpPr>
        <p:spPr>
          <a:xfrm>
            <a:off x="1044512" y="766960"/>
            <a:ext cx="7037451" cy="415498"/>
          </a:xfrm>
          <a:prstGeom prst="rect">
            <a:avLst/>
          </a:prstGeom>
        </p:spPr>
        <p:txBody>
          <a:bodyPr wrap="square" anchor="t">
            <a:spAutoFit/>
          </a:bodyPr>
          <a:lstStyle/>
          <a:p>
            <a:r>
              <a:rPr lang="en-GB" sz="1050" dirty="0">
                <a:latin typeface="Century Gothic"/>
              </a:rPr>
              <a:t>La </a:t>
            </a:r>
            <a:r>
              <a:rPr lang="en-GB" sz="1050" dirty="0" err="1">
                <a:latin typeface="Century Gothic"/>
              </a:rPr>
              <a:t>lista</a:t>
            </a:r>
            <a:r>
              <a:rPr lang="en-GB" sz="1050" dirty="0">
                <a:latin typeface="Century Gothic"/>
              </a:rPr>
              <a:t>, come le </a:t>
            </a:r>
            <a:r>
              <a:rPr lang="en-GB" sz="1050" dirty="0" err="1">
                <a:latin typeface="Century Gothic"/>
              </a:rPr>
              <a:t>stringhe</a:t>
            </a:r>
            <a:r>
              <a:rPr lang="en-GB" sz="1050" dirty="0">
                <a:latin typeface="Century Gothic"/>
              </a:rPr>
              <a:t>, è una </a:t>
            </a:r>
            <a:r>
              <a:rPr lang="en-GB" sz="1050" dirty="0" err="1">
                <a:latin typeface="Century Gothic"/>
              </a:rPr>
              <a:t>struttura</a:t>
            </a:r>
            <a:r>
              <a:rPr lang="en-GB" sz="1050" dirty="0">
                <a:latin typeface="Century Gothic"/>
              </a:rPr>
              <a:t> </a:t>
            </a:r>
            <a:r>
              <a:rPr lang="en-GB" sz="1050" dirty="0" err="1">
                <a:latin typeface="Century Gothic"/>
              </a:rPr>
              <a:t>dati</a:t>
            </a:r>
            <a:r>
              <a:rPr lang="en-GB" sz="1050" dirty="0">
                <a:latin typeface="Century Gothic"/>
              </a:rPr>
              <a:t> </a:t>
            </a:r>
            <a:r>
              <a:rPr lang="en-GB" sz="1050" dirty="0" err="1">
                <a:latin typeface="Century Gothic"/>
              </a:rPr>
              <a:t>modificabile</a:t>
            </a:r>
            <a:r>
              <a:rPr lang="en-GB" sz="1050" dirty="0">
                <a:latin typeface="Century Gothic"/>
              </a:rPr>
              <a:t>, </a:t>
            </a:r>
            <a:r>
              <a:rPr lang="en-GB" sz="1050" dirty="0" err="1">
                <a:latin typeface="Century Gothic"/>
              </a:rPr>
              <a:t>dunque</a:t>
            </a:r>
            <a:r>
              <a:rPr lang="en-GB" sz="1050" dirty="0">
                <a:latin typeface="Century Gothic"/>
              </a:rPr>
              <a:t> </a:t>
            </a:r>
            <a:r>
              <a:rPr lang="en-GB" sz="1050" dirty="0" err="1">
                <a:latin typeface="Century Gothic"/>
              </a:rPr>
              <a:t>possono</a:t>
            </a:r>
            <a:r>
              <a:rPr lang="en-GB" sz="1050" dirty="0">
                <a:latin typeface="Century Gothic"/>
              </a:rPr>
              <a:t> </a:t>
            </a:r>
            <a:r>
              <a:rPr lang="en-GB" sz="1050" dirty="0" err="1">
                <a:latin typeface="Century Gothic"/>
              </a:rPr>
              <a:t>essere</a:t>
            </a:r>
            <a:r>
              <a:rPr lang="en-GB" sz="1050" dirty="0">
                <a:latin typeface="Century Gothic"/>
              </a:rPr>
              <a:t> </a:t>
            </a:r>
            <a:r>
              <a:rPr lang="en-GB" sz="1050" dirty="0" err="1">
                <a:latin typeface="Century Gothic"/>
              </a:rPr>
              <a:t>aggiunti</a:t>
            </a:r>
            <a:r>
              <a:rPr lang="en-GB" sz="1050" dirty="0">
                <a:latin typeface="Century Gothic"/>
              </a:rPr>
              <a:t> o </a:t>
            </a:r>
            <a:r>
              <a:rPr lang="en-GB" sz="1050" dirty="0" err="1">
                <a:latin typeface="Century Gothic"/>
              </a:rPr>
              <a:t>modificati</a:t>
            </a:r>
            <a:r>
              <a:rPr lang="en-GB" sz="1050" dirty="0">
                <a:latin typeface="Century Gothic"/>
              </a:rPr>
              <a:t> </a:t>
            </a:r>
            <a:r>
              <a:rPr lang="en-GB" sz="1050" dirty="0" err="1">
                <a:latin typeface="Century Gothic"/>
              </a:rPr>
              <a:t>elementi</a:t>
            </a:r>
            <a:r>
              <a:rPr lang="en-GB" sz="1050" dirty="0">
                <a:latin typeface="Century Gothic"/>
              </a:rPr>
              <a:t> al </a:t>
            </a:r>
            <a:r>
              <a:rPr lang="en-GB" sz="1050" dirty="0" err="1">
                <a:latin typeface="Century Gothic"/>
              </a:rPr>
              <a:t>suo</a:t>
            </a:r>
            <a:r>
              <a:rPr lang="en-GB" sz="1050" dirty="0">
                <a:latin typeface="Century Gothic"/>
              </a:rPr>
              <a:t> </a:t>
            </a:r>
            <a:r>
              <a:rPr lang="en-GB" sz="1050" dirty="0" err="1">
                <a:latin typeface="Century Gothic"/>
              </a:rPr>
              <a:t>interno</a:t>
            </a:r>
            <a:r>
              <a:rPr lang="en-GB" sz="1050" dirty="0">
                <a:latin typeface="Century Gothic"/>
              </a:rPr>
              <a:t> senza </a:t>
            </a:r>
            <a:r>
              <a:rPr lang="en-GB" sz="1050" dirty="0" err="1">
                <a:latin typeface="Century Gothic"/>
              </a:rPr>
              <a:t>incorrere</a:t>
            </a:r>
            <a:r>
              <a:rPr lang="en-GB" sz="1050" dirty="0">
                <a:latin typeface="Century Gothic"/>
              </a:rPr>
              <a:t> in un </a:t>
            </a:r>
            <a:r>
              <a:rPr lang="en-GB" sz="1050" dirty="0" err="1">
                <a:latin typeface="Century Gothic"/>
              </a:rPr>
              <a:t>errore</a:t>
            </a:r>
            <a:r>
              <a:rPr lang="en-GB" sz="1050" dirty="0">
                <a:latin typeface="Century Gothic"/>
              </a:rPr>
              <a:t>.</a:t>
            </a:r>
          </a:p>
        </p:txBody>
      </p:sp>
      <p:sp>
        <p:nvSpPr>
          <p:cNvPr id="11" name="Rectangle 10">
            <a:extLst>
              <a:ext uri="{FF2B5EF4-FFF2-40B4-BE49-F238E27FC236}">
                <a16:creationId xmlns:a16="http://schemas.microsoft.com/office/drawing/2014/main" id="{EA60F73C-A082-4FF1-A795-038B60B358D4}"/>
              </a:ext>
            </a:extLst>
          </p:cNvPr>
          <p:cNvSpPr/>
          <p:nvPr/>
        </p:nvSpPr>
        <p:spPr>
          <a:xfrm>
            <a:off x="1057775" y="1251560"/>
            <a:ext cx="7406958" cy="235449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7</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append</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remove</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sort</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extend</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6</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count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22" name="Rectangle 14">
            <a:extLst>
              <a:ext uri="{FF2B5EF4-FFF2-40B4-BE49-F238E27FC236}">
                <a16:creationId xmlns:a16="http://schemas.microsoft.com/office/drawing/2014/main" id="{DE3C2B57-87E6-49F0-958B-18E1F41F5996}"/>
              </a:ext>
            </a:extLst>
          </p:cNvPr>
          <p:cNvSpPr/>
          <p:nvPr/>
        </p:nvSpPr>
        <p:spPr>
          <a:xfrm>
            <a:off x="2614815" y="3190552"/>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2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quante</a:t>
            </a:r>
            <a:r>
              <a:rPr lang="en-AU" sz="1050" i="1" dirty="0">
                <a:solidFill>
                  <a:schemeClr val="tx1">
                    <a:lumMod val="25000"/>
                    <a:lumOff val="75000"/>
                  </a:schemeClr>
                </a:solidFill>
                <a:latin typeface="Consolas" panose="020B0609020204030204" pitchFamily="49" charset="0"/>
                <a:cs typeface="Calibri" panose="020F0502020204030204" pitchFamily="34" charset="0"/>
              </a:rPr>
              <a:t> volte compare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l’elemento</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9" name="Rectangle 14">
            <a:extLst>
              <a:ext uri="{FF2B5EF4-FFF2-40B4-BE49-F238E27FC236}">
                <a16:creationId xmlns:a16="http://schemas.microsoft.com/office/drawing/2014/main" id="{44AA2A80-65E4-471F-8577-74DA6C03DDE0}"/>
              </a:ext>
            </a:extLst>
          </p:cNvPr>
          <p:cNvSpPr/>
          <p:nvPr/>
        </p:nvSpPr>
        <p:spPr>
          <a:xfrm>
            <a:off x="2614816" y="1462079"/>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[3, 7, 3, 4, 1, 8, 21]</a:t>
            </a:r>
            <a:r>
              <a:rPr lang="pt-BR" sz="1050" i="1" dirty="0">
                <a:solidFill>
                  <a:schemeClr val="tx1">
                    <a:lumMod val="25000"/>
                    <a:lumOff val="75000"/>
                  </a:schemeClr>
                </a:solidFill>
                <a:latin typeface="Consolas" panose="020B0609020204030204" pitchFamily="49" charset="0"/>
                <a:cs typeface="Calibri" panose="020F0502020204030204" pitchFamily="34" charset="0"/>
              </a:rPr>
              <a:t> # modifico in modo parmanente un elemento</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10" name="Rectangle 14">
            <a:extLst>
              <a:ext uri="{FF2B5EF4-FFF2-40B4-BE49-F238E27FC236}">
                <a16:creationId xmlns:a16="http://schemas.microsoft.com/office/drawing/2014/main" id="{DC10C74F-530B-4A9E-8E79-FBF8F5BE48B6}"/>
              </a:ext>
            </a:extLst>
          </p:cNvPr>
          <p:cNvSpPr/>
          <p:nvPr/>
        </p:nvSpPr>
        <p:spPr>
          <a:xfrm>
            <a:off x="2614815" y="1874807"/>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[3, 7, 3, 4, 1, 8, 21, 10]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aggiungo</a:t>
            </a:r>
            <a:r>
              <a:rPr lang="en-AU" sz="1050" i="1" dirty="0">
                <a:solidFill>
                  <a:schemeClr val="tx1">
                    <a:lumMod val="25000"/>
                    <a:lumOff val="75000"/>
                  </a:schemeClr>
                </a:solidFill>
                <a:latin typeface="Consolas" panose="020B0609020204030204" pitchFamily="49" charset="0"/>
                <a:cs typeface="Calibri" panose="020F0502020204030204" pitchFamily="34" charset="0"/>
              </a:rPr>
              <a:t> un nuovo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elemento</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12" name="Rectangle 14">
            <a:extLst>
              <a:ext uri="{FF2B5EF4-FFF2-40B4-BE49-F238E27FC236}">
                <a16:creationId xmlns:a16="http://schemas.microsoft.com/office/drawing/2014/main" id="{4607CED6-20CD-44F1-924C-A7E80BF636E6}"/>
              </a:ext>
            </a:extLst>
          </p:cNvPr>
          <p:cNvSpPr/>
          <p:nvPr/>
        </p:nvSpPr>
        <p:spPr>
          <a:xfrm>
            <a:off x="2614816" y="2206528"/>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[3, 7, 3, 4, 8, 21, 10]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rimuovo</a:t>
            </a:r>
            <a:r>
              <a:rPr lang="en-AU"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l’elemento</a:t>
            </a:r>
            <a:r>
              <a:rPr lang="en-AU"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specificato</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13" name="Rectangle 14">
            <a:extLst>
              <a:ext uri="{FF2B5EF4-FFF2-40B4-BE49-F238E27FC236}">
                <a16:creationId xmlns:a16="http://schemas.microsoft.com/office/drawing/2014/main" id="{411B1391-2E5B-4F60-BA87-44B4D0F8FC7D}"/>
              </a:ext>
            </a:extLst>
          </p:cNvPr>
          <p:cNvSpPr/>
          <p:nvPr/>
        </p:nvSpPr>
        <p:spPr>
          <a:xfrm>
            <a:off x="2614816" y="2532808"/>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[3, 3, 4, 7, 8, 10, 21]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ordino</a:t>
            </a:r>
            <a:r>
              <a:rPr lang="en-AU" sz="1050" i="1" dirty="0">
                <a:solidFill>
                  <a:schemeClr val="tx1">
                    <a:lumMod val="25000"/>
                    <a:lumOff val="75000"/>
                  </a:schemeClr>
                </a:solidFill>
                <a:latin typeface="Consolas" panose="020B0609020204030204" pitchFamily="49" charset="0"/>
                <a:cs typeface="Calibri" panose="020F0502020204030204" pitchFamily="34" charset="0"/>
              </a:rPr>
              <a:t> la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lista</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14" name="Rectangle 14">
            <a:extLst>
              <a:ext uri="{FF2B5EF4-FFF2-40B4-BE49-F238E27FC236}">
                <a16:creationId xmlns:a16="http://schemas.microsoft.com/office/drawing/2014/main" id="{48CE5BCB-16C9-4902-BA5C-2B32CF613846}"/>
              </a:ext>
            </a:extLst>
          </p:cNvPr>
          <p:cNvSpPr/>
          <p:nvPr/>
        </p:nvSpPr>
        <p:spPr>
          <a:xfrm>
            <a:off x="2614816" y="2876035"/>
            <a:ext cx="5529875"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bg1">
                    <a:lumMod val="95000"/>
                  </a:schemeClr>
                </a:solidFill>
                <a:latin typeface="Consolas" panose="020B0609020204030204" pitchFamily="49" charset="0"/>
                <a:cs typeface="Calibri" panose="020F0502020204030204" pitchFamily="34" charset="0"/>
              </a:rPr>
              <a:t>[3, 3, 4, 7, 8, 10, 21, 5, 6]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a:solidFill>
                  <a:schemeClr val="tx1">
                    <a:lumMod val="25000"/>
                    <a:lumOff val="75000"/>
                  </a:schemeClr>
                </a:solidFill>
                <a:latin typeface="Consolas" panose="020B0609020204030204" pitchFamily="49" charset="0"/>
                <a:cs typeface="Calibri" panose="020F0502020204030204" pitchFamily="34" charset="0"/>
              </a:rPr>
              <a:t>per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aggiungere</a:t>
            </a:r>
            <a:r>
              <a:rPr lang="en-AU"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più</a:t>
            </a:r>
            <a:r>
              <a:rPr lang="en-AU"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elementi</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16" name="Rectangle 15">
            <a:extLst>
              <a:ext uri="{FF2B5EF4-FFF2-40B4-BE49-F238E27FC236}">
                <a16:creationId xmlns:a16="http://schemas.microsoft.com/office/drawing/2014/main" id="{9D7B8A50-7FA2-487A-B21F-F3601EA7C4E5}"/>
              </a:ext>
            </a:extLst>
          </p:cNvPr>
          <p:cNvSpPr/>
          <p:nvPr/>
        </p:nvSpPr>
        <p:spPr>
          <a:xfrm>
            <a:off x="1044512" y="3622946"/>
            <a:ext cx="7037451" cy="1223412"/>
          </a:xfrm>
          <a:prstGeom prst="rect">
            <a:avLst/>
          </a:prstGeom>
        </p:spPr>
        <p:txBody>
          <a:bodyPr wrap="square" anchor="t">
            <a:spAutoFit/>
          </a:bodyPr>
          <a:lstStyle/>
          <a:p>
            <a:r>
              <a:rPr lang="en-GB" sz="1050" dirty="0">
                <a:latin typeface="Century Gothic"/>
              </a:rPr>
              <a:t>In </a:t>
            </a:r>
            <a:r>
              <a:rPr lang="en-GB" sz="1050" dirty="0" err="1">
                <a:latin typeface="Century Gothic"/>
              </a:rPr>
              <a:t>ordine</a:t>
            </a:r>
            <a:r>
              <a:rPr lang="en-GB" sz="1050" dirty="0">
                <a:latin typeface="Century Gothic"/>
              </a:rPr>
              <a:t> </a:t>
            </a:r>
            <a:r>
              <a:rPr lang="en-GB" sz="1050" dirty="0" err="1">
                <a:latin typeface="Century Gothic"/>
              </a:rPr>
              <a:t>sono</a:t>
            </a:r>
            <a:r>
              <a:rPr lang="en-GB" sz="1050" dirty="0">
                <a:latin typeface="Century Gothic"/>
              </a:rPr>
              <a:t> </a:t>
            </a:r>
            <a:r>
              <a:rPr lang="en-GB" sz="1050" dirty="0" err="1">
                <a:latin typeface="Century Gothic"/>
              </a:rPr>
              <a:t>stati</a:t>
            </a:r>
            <a:r>
              <a:rPr lang="en-GB" sz="1050" dirty="0">
                <a:latin typeface="Century Gothic"/>
              </a:rPr>
              <a:t> </a:t>
            </a:r>
            <a:r>
              <a:rPr lang="en-GB" sz="1050" dirty="0" err="1">
                <a:latin typeface="Century Gothic"/>
              </a:rPr>
              <a:t>presentati</a:t>
            </a:r>
            <a:r>
              <a:rPr lang="en-GB" sz="1050" dirty="0">
                <a:latin typeface="Century Gothic"/>
              </a:rPr>
              <a:t>:</a:t>
            </a:r>
          </a:p>
          <a:p>
            <a:pPr marL="214313" indent="-214313">
              <a:buFont typeface="Arial" panose="020B0604020202020204" pitchFamily="34" charset="0"/>
              <a:buChar char="•"/>
            </a:pPr>
            <a:r>
              <a:rPr lang="en-GB" sz="1050" b="1" dirty="0">
                <a:latin typeface="Century Gothic"/>
              </a:rPr>
              <a:t>append</a:t>
            </a:r>
            <a:r>
              <a:rPr lang="en-GB" sz="1050" dirty="0">
                <a:latin typeface="Century Gothic"/>
              </a:rPr>
              <a:t>: </a:t>
            </a:r>
            <a:r>
              <a:rPr lang="en-GB" sz="1050" dirty="0" err="1">
                <a:latin typeface="Century Gothic"/>
              </a:rPr>
              <a:t>permette</a:t>
            </a:r>
            <a:r>
              <a:rPr lang="en-GB" sz="1050" dirty="0">
                <a:latin typeface="Century Gothic"/>
              </a:rPr>
              <a:t> di </a:t>
            </a:r>
            <a:r>
              <a:rPr lang="en-GB" sz="1050" dirty="0" err="1">
                <a:latin typeface="Century Gothic"/>
              </a:rPr>
              <a:t>aggiungere</a:t>
            </a:r>
            <a:r>
              <a:rPr lang="en-GB" sz="1050" dirty="0">
                <a:latin typeface="Century Gothic"/>
              </a:rPr>
              <a:t> un </a:t>
            </a:r>
            <a:r>
              <a:rPr lang="en-GB" sz="1050" dirty="0" err="1">
                <a:latin typeface="Century Gothic"/>
              </a:rPr>
              <a:t>qualsiasi</a:t>
            </a:r>
            <a:r>
              <a:rPr lang="en-GB" sz="1050" dirty="0">
                <a:latin typeface="Century Gothic"/>
              </a:rPr>
              <a:t> </a:t>
            </a:r>
            <a:r>
              <a:rPr lang="en-GB" sz="1050" dirty="0" err="1">
                <a:latin typeface="Century Gothic"/>
              </a:rPr>
              <a:t>elemento</a:t>
            </a:r>
            <a:r>
              <a:rPr lang="en-GB" sz="1050" dirty="0">
                <a:latin typeface="Century Gothic"/>
              </a:rPr>
              <a:t> in coda </a:t>
            </a:r>
            <a:r>
              <a:rPr lang="en-GB" sz="1050" dirty="0" err="1">
                <a:latin typeface="Century Gothic"/>
              </a:rPr>
              <a:t>alla</a:t>
            </a:r>
            <a:r>
              <a:rPr lang="en-GB" sz="1050" dirty="0">
                <a:latin typeface="Century Gothic"/>
              </a:rPr>
              <a:t> </a:t>
            </a:r>
            <a:r>
              <a:rPr lang="en-GB" sz="1050" dirty="0" err="1">
                <a:latin typeface="Century Gothic"/>
              </a:rPr>
              <a:t>lista</a:t>
            </a:r>
            <a:r>
              <a:rPr lang="en-GB" sz="1050" dirty="0">
                <a:latin typeface="Century Gothic"/>
              </a:rPr>
              <a:t>.</a:t>
            </a:r>
          </a:p>
          <a:p>
            <a:pPr marL="214313" indent="-214313">
              <a:buFont typeface="Arial" panose="020B0604020202020204" pitchFamily="34" charset="0"/>
              <a:buChar char="•"/>
            </a:pPr>
            <a:r>
              <a:rPr lang="en-GB" sz="1050" b="1" dirty="0">
                <a:latin typeface="Century Gothic"/>
              </a:rPr>
              <a:t>remove</a:t>
            </a:r>
            <a:r>
              <a:rPr lang="en-GB" sz="1050" dirty="0">
                <a:latin typeface="Century Gothic"/>
              </a:rPr>
              <a:t>: </a:t>
            </a:r>
            <a:r>
              <a:rPr lang="en-GB" sz="1050" dirty="0" err="1">
                <a:latin typeface="Century Gothic"/>
              </a:rPr>
              <a:t>rimuove</a:t>
            </a:r>
            <a:r>
              <a:rPr lang="en-GB" sz="1050" dirty="0">
                <a:latin typeface="Century Gothic"/>
              </a:rPr>
              <a:t> </a:t>
            </a:r>
            <a:r>
              <a:rPr lang="en-GB" sz="1050" dirty="0" err="1">
                <a:latin typeface="Century Gothic"/>
              </a:rPr>
              <a:t>l’elemento</a:t>
            </a:r>
            <a:r>
              <a:rPr lang="en-GB" sz="1050" dirty="0">
                <a:latin typeface="Century Gothic"/>
              </a:rPr>
              <a:t> </a:t>
            </a:r>
            <a:r>
              <a:rPr lang="en-GB" sz="1050" dirty="0" err="1">
                <a:latin typeface="Century Gothic"/>
              </a:rPr>
              <a:t>specificato</a:t>
            </a:r>
            <a:r>
              <a:rPr lang="en-GB" sz="1050" dirty="0">
                <a:latin typeface="Century Gothic"/>
              </a:rPr>
              <a:t> (se ci </a:t>
            </a:r>
            <a:r>
              <a:rPr lang="en-GB" sz="1050" dirty="0" err="1">
                <a:latin typeface="Century Gothic"/>
              </a:rPr>
              <a:t>sono</a:t>
            </a:r>
            <a:r>
              <a:rPr lang="en-GB" sz="1050" dirty="0">
                <a:latin typeface="Century Gothic"/>
              </a:rPr>
              <a:t> </a:t>
            </a:r>
            <a:r>
              <a:rPr lang="en-GB" sz="1050" dirty="0" err="1">
                <a:latin typeface="Century Gothic"/>
              </a:rPr>
              <a:t>più</a:t>
            </a:r>
            <a:r>
              <a:rPr lang="en-GB" sz="1050" dirty="0">
                <a:latin typeface="Century Gothic"/>
              </a:rPr>
              <a:t> </a:t>
            </a:r>
            <a:r>
              <a:rPr lang="en-GB" sz="1050" dirty="0" err="1">
                <a:latin typeface="Century Gothic"/>
              </a:rPr>
              <a:t>occorrenze</a:t>
            </a:r>
            <a:r>
              <a:rPr lang="en-GB" sz="1050" dirty="0">
                <a:latin typeface="Century Gothic"/>
              </a:rPr>
              <a:t> </a:t>
            </a:r>
            <a:r>
              <a:rPr lang="en-GB" sz="1050" dirty="0" err="1">
                <a:latin typeface="Century Gothic"/>
              </a:rPr>
              <a:t>rimuove</a:t>
            </a:r>
            <a:r>
              <a:rPr lang="en-GB" sz="1050" dirty="0">
                <a:latin typeface="Century Gothic"/>
              </a:rPr>
              <a:t> solo la prima)</a:t>
            </a:r>
          </a:p>
          <a:p>
            <a:pPr marL="214313" indent="-214313">
              <a:buFont typeface="Arial" panose="020B0604020202020204" pitchFamily="34" charset="0"/>
              <a:buChar char="•"/>
            </a:pPr>
            <a:r>
              <a:rPr lang="en-GB" sz="1050" b="1" dirty="0">
                <a:latin typeface="Century Gothic"/>
              </a:rPr>
              <a:t>sort</a:t>
            </a:r>
            <a:r>
              <a:rPr lang="en-GB" sz="1050" dirty="0">
                <a:latin typeface="Century Gothic"/>
              </a:rPr>
              <a:t>: </a:t>
            </a:r>
            <a:r>
              <a:rPr lang="en-GB" sz="1050" dirty="0" err="1">
                <a:latin typeface="Century Gothic"/>
              </a:rPr>
              <a:t>ordina</a:t>
            </a:r>
            <a:r>
              <a:rPr lang="en-GB" sz="1050" dirty="0">
                <a:latin typeface="Century Gothic"/>
              </a:rPr>
              <a:t> in modo </a:t>
            </a:r>
            <a:r>
              <a:rPr lang="en-GB" sz="1050" dirty="0" err="1">
                <a:latin typeface="Century Gothic"/>
              </a:rPr>
              <a:t>crescente</a:t>
            </a:r>
            <a:r>
              <a:rPr lang="en-GB" sz="1050" dirty="0">
                <a:latin typeface="Century Gothic"/>
              </a:rPr>
              <a:t> (</a:t>
            </a:r>
            <a:r>
              <a:rPr lang="en-GB" sz="1050" dirty="0" err="1">
                <a:latin typeface="Century Gothic"/>
              </a:rPr>
              <a:t>aggiungere</a:t>
            </a:r>
            <a:r>
              <a:rPr lang="en-GB" sz="1050" dirty="0">
                <a:latin typeface="Century Gothic"/>
              </a:rPr>
              <a:t> reverse=True per </a:t>
            </a:r>
            <a:r>
              <a:rPr lang="en-GB" sz="1050" dirty="0" err="1">
                <a:latin typeface="Century Gothic"/>
              </a:rPr>
              <a:t>l’opposto</a:t>
            </a:r>
            <a:r>
              <a:rPr lang="en-GB" sz="1050" dirty="0">
                <a:latin typeface="Century Gothic"/>
              </a:rPr>
              <a:t>). </a:t>
            </a:r>
            <a:r>
              <a:rPr lang="en-GB" sz="1050" dirty="0" err="1">
                <a:latin typeface="Century Gothic"/>
              </a:rPr>
              <a:t>Funziona</a:t>
            </a:r>
            <a:r>
              <a:rPr lang="en-GB" sz="1050" dirty="0">
                <a:latin typeface="Century Gothic"/>
              </a:rPr>
              <a:t> solo se la </a:t>
            </a:r>
            <a:r>
              <a:rPr lang="en-GB" sz="1050" dirty="0" err="1">
                <a:latin typeface="Century Gothic"/>
              </a:rPr>
              <a:t>lista</a:t>
            </a:r>
            <a:r>
              <a:rPr lang="en-GB" sz="1050" dirty="0">
                <a:latin typeface="Century Gothic"/>
              </a:rPr>
              <a:t> </a:t>
            </a:r>
            <a:r>
              <a:rPr lang="en-GB" sz="1050" dirty="0" err="1">
                <a:latin typeface="Century Gothic"/>
              </a:rPr>
              <a:t>contiene</a:t>
            </a:r>
            <a:r>
              <a:rPr lang="en-GB" sz="1050" dirty="0">
                <a:latin typeface="Century Gothic"/>
              </a:rPr>
              <a:t> </a:t>
            </a:r>
            <a:r>
              <a:rPr lang="en-GB" sz="1050" dirty="0" err="1">
                <a:latin typeface="Century Gothic"/>
              </a:rPr>
              <a:t>esclusivamente</a:t>
            </a:r>
            <a:r>
              <a:rPr lang="en-GB" sz="1050" dirty="0">
                <a:latin typeface="Century Gothic"/>
              </a:rPr>
              <a:t> </a:t>
            </a:r>
            <a:r>
              <a:rPr lang="en-GB" sz="1050" dirty="0" err="1">
                <a:latin typeface="Century Gothic"/>
              </a:rPr>
              <a:t>valori</a:t>
            </a:r>
            <a:r>
              <a:rPr lang="en-GB" sz="1050" dirty="0">
                <a:latin typeface="Century Gothic"/>
              </a:rPr>
              <a:t> </a:t>
            </a:r>
            <a:r>
              <a:rPr lang="en-GB" sz="1050" dirty="0" err="1">
                <a:latin typeface="Century Gothic"/>
              </a:rPr>
              <a:t>numerici</a:t>
            </a:r>
            <a:r>
              <a:rPr lang="en-GB" sz="1050" dirty="0">
                <a:latin typeface="Century Gothic"/>
              </a:rPr>
              <a:t>.</a:t>
            </a:r>
          </a:p>
          <a:p>
            <a:pPr marL="214313" indent="-214313">
              <a:buFont typeface="Arial" panose="020B0604020202020204" pitchFamily="34" charset="0"/>
              <a:buChar char="•"/>
            </a:pPr>
            <a:r>
              <a:rPr lang="en-GB" sz="1050" b="1" dirty="0">
                <a:latin typeface="Century Gothic"/>
              </a:rPr>
              <a:t>extend</a:t>
            </a:r>
            <a:r>
              <a:rPr lang="en-GB" sz="1050" dirty="0">
                <a:latin typeface="Century Gothic"/>
              </a:rPr>
              <a:t>: come .append() ma per </a:t>
            </a:r>
            <a:r>
              <a:rPr lang="en-GB" sz="1050" dirty="0" err="1">
                <a:latin typeface="Century Gothic"/>
              </a:rPr>
              <a:t>aggiungere</a:t>
            </a:r>
            <a:r>
              <a:rPr lang="en-GB" sz="1050" dirty="0">
                <a:latin typeface="Century Gothic"/>
              </a:rPr>
              <a:t> </a:t>
            </a:r>
            <a:r>
              <a:rPr lang="en-GB" sz="1050" dirty="0" err="1">
                <a:latin typeface="Century Gothic"/>
              </a:rPr>
              <a:t>più</a:t>
            </a:r>
            <a:r>
              <a:rPr lang="en-GB" sz="1050" dirty="0">
                <a:latin typeface="Century Gothic"/>
              </a:rPr>
              <a:t> </a:t>
            </a:r>
            <a:r>
              <a:rPr lang="en-GB" sz="1050" dirty="0" err="1">
                <a:latin typeface="Century Gothic"/>
              </a:rPr>
              <a:t>elementi</a:t>
            </a:r>
            <a:r>
              <a:rPr lang="en-GB" sz="1050" dirty="0">
                <a:latin typeface="Century Gothic"/>
              </a:rPr>
              <a:t> </a:t>
            </a:r>
            <a:r>
              <a:rPr lang="en-GB" sz="1050" dirty="0" err="1">
                <a:latin typeface="Century Gothic"/>
              </a:rPr>
              <a:t>alla</a:t>
            </a:r>
            <a:r>
              <a:rPr lang="en-GB" sz="1050" dirty="0">
                <a:latin typeface="Century Gothic"/>
              </a:rPr>
              <a:t> volta passata </a:t>
            </a:r>
            <a:r>
              <a:rPr lang="en-GB" sz="1050" dirty="0" err="1">
                <a:latin typeface="Century Gothic"/>
              </a:rPr>
              <a:t>tra</a:t>
            </a:r>
            <a:r>
              <a:rPr lang="en-GB" sz="1050" dirty="0">
                <a:latin typeface="Century Gothic"/>
              </a:rPr>
              <a:t> </a:t>
            </a:r>
            <a:r>
              <a:rPr lang="en-GB" sz="1050" dirty="0" err="1">
                <a:latin typeface="Century Gothic"/>
              </a:rPr>
              <a:t>quadre</a:t>
            </a:r>
            <a:r>
              <a:rPr lang="en-GB" sz="1050" dirty="0">
                <a:latin typeface="Century Gothic"/>
              </a:rPr>
              <a:t>.</a:t>
            </a:r>
          </a:p>
          <a:p>
            <a:pPr marL="214313" indent="-214313">
              <a:buFont typeface="Arial" panose="020B0604020202020204" pitchFamily="34" charset="0"/>
              <a:buChar char="•"/>
            </a:pPr>
            <a:r>
              <a:rPr lang="en-GB" sz="1050" b="1" dirty="0">
                <a:latin typeface="Century Gothic"/>
              </a:rPr>
              <a:t>count</a:t>
            </a:r>
            <a:r>
              <a:rPr lang="en-GB" sz="1050" dirty="0">
                <a:latin typeface="Century Gothic"/>
              </a:rPr>
              <a:t>: </a:t>
            </a:r>
            <a:r>
              <a:rPr lang="en-GB" sz="1050" dirty="0" err="1">
                <a:latin typeface="Century Gothic"/>
              </a:rPr>
              <a:t>conta</a:t>
            </a:r>
            <a:r>
              <a:rPr lang="en-GB" sz="1050" dirty="0">
                <a:latin typeface="Century Gothic"/>
              </a:rPr>
              <a:t> le </a:t>
            </a:r>
            <a:r>
              <a:rPr lang="en-GB" sz="1050" dirty="0" err="1">
                <a:latin typeface="Century Gothic"/>
              </a:rPr>
              <a:t>occorrenze</a:t>
            </a:r>
            <a:r>
              <a:rPr lang="en-GB" sz="1050" dirty="0">
                <a:latin typeface="Century Gothic"/>
              </a:rPr>
              <a:t> di un </a:t>
            </a:r>
            <a:r>
              <a:rPr lang="en-GB" sz="1050" dirty="0" err="1">
                <a:latin typeface="Century Gothic"/>
              </a:rPr>
              <a:t>elemento</a:t>
            </a:r>
            <a:r>
              <a:rPr lang="en-GB" sz="1050" dirty="0">
                <a:latin typeface="Century Gothic"/>
              </a:rPr>
              <a:t>, se non è </a:t>
            </a:r>
            <a:r>
              <a:rPr lang="en-GB" sz="1050" dirty="0" err="1">
                <a:latin typeface="Century Gothic"/>
              </a:rPr>
              <a:t>presente</a:t>
            </a:r>
            <a:r>
              <a:rPr lang="en-GB" sz="1050" dirty="0">
                <a:latin typeface="Century Gothic"/>
              </a:rPr>
              <a:t> </a:t>
            </a:r>
            <a:r>
              <a:rPr lang="en-GB" sz="1050" dirty="0" err="1">
                <a:latin typeface="Century Gothic"/>
              </a:rPr>
              <a:t>restituisce</a:t>
            </a:r>
            <a:r>
              <a:rPr lang="en-GB" sz="1050" dirty="0">
                <a:latin typeface="Century Gothic"/>
              </a:rPr>
              <a:t> 0 e non </a:t>
            </a:r>
            <a:r>
              <a:rPr lang="en-GB" sz="1050" dirty="0" err="1">
                <a:latin typeface="Century Gothic"/>
              </a:rPr>
              <a:t>errore</a:t>
            </a:r>
            <a:r>
              <a:rPr lang="en-GB" sz="1050" dirty="0">
                <a:latin typeface="Century Gothic"/>
              </a:rPr>
              <a:t>.</a:t>
            </a:r>
          </a:p>
        </p:txBody>
      </p:sp>
      <p:sp>
        <p:nvSpPr>
          <p:cNvPr id="2" name="Title 1">
            <a:extLst>
              <a:ext uri="{FF2B5EF4-FFF2-40B4-BE49-F238E27FC236}">
                <a16:creationId xmlns:a16="http://schemas.microsoft.com/office/drawing/2014/main" id="{6A71A34D-9785-7ABE-E599-BA07EF07EAC3}"/>
              </a:ext>
            </a:extLst>
          </p:cNvPr>
          <p:cNvSpPr>
            <a:spLocks noGrp="1"/>
          </p:cNvSpPr>
          <p:nvPr>
            <p:ph type="title"/>
          </p:nvPr>
        </p:nvSpPr>
        <p:spPr/>
        <p:txBody>
          <a:bodyPr/>
          <a:lstStyle/>
          <a:p>
            <a:r>
              <a:rPr lang="it-IT" sz="1600" dirty="0">
                <a:solidFill>
                  <a:schemeClr val="bg1"/>
                </a:solidFill>
              </a:rPr>
              <a:t>Strutture Dati Standard - operatori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37923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D6471E-6390-4626-A4AB-33FD81BFA58B}"/>
              </a:ext>
            </a:extLst>
          </p:cNvPr>
          <p:cNvSpPr/>
          <p:nvPr/>
        </p:nvSpPr>
        <p:spPr>
          <a:xfrm>
            <a:off x="1044512" y="766960"/>
            <a:ext cx="7037451" cy="415498"/>
          </a:xfrm>
          <a:prstGeom prst="rect">
            <a:avLst/>
          </a:prstGeom>
        </p:spPr>
        <p:txBody>
          <a:bodyPr wrap="square" anchor="t">
            <a:spAutoFit/>
          </a:bodyPr>
          <a:lstStyle/>
          <a:p>
            <a:r>
              <a:rPr lang="en-GB" sz="1050" dirty="0">
                <a:latin typeface="Century Gothic"/>
              </a:rPr>
              <a:t>Una keyword </a:t>
            </a:r>
            <a:r>
              <a:rPr lang="en-GB" sz="1050" dirty="0" err="1">
                <a:latin typeface="Century Gothic"/>
              </a:rPr>
              <a:t>generale</a:t>
            </a:r>
            <a:r>
              <a:rPr lang="en-GB" sz="1050" dirty="0">
                <a:latin typeface="Century Gothic"/>
              </a:rPr>
              <a:t> di Python è "in" </a:t>
            </a:r>
            <a:r>
              <a:rPr lang="en-GB" sz="1050" dirty="0" err="1">
                <a:latin typeface="Century Gothic"/>
              </a:rPr>
              <a:t>che</a:t>
            </a:r>
            <a:r>
              <a:rPr lang="en-GB" sz="1050" dirty="0">
                <a:latin typeface="Century Gothic"/>
              </a:rPr>
              <a:t> </a:t>
            </a:r>
            <a:r>
              <a:rPr lang="en-GB" sz="1050" dirty="0" err="1">
                <a:latin typeface="Century Gothic"/>
              </a:rPr>
              <a:t>permette</a:t>
            </a:r>
            <a:r>
              <a:rPr lang="en-GB" sz="1050" dirty="0">
                <a:latin typeface="Century Gothic"/>
              </a:rPr>
              <a:t> di </a:t>
            </a:r>
            <a:r>
              <a:rPr lang="en-GB" sz="1050" dirty="0" err="1">
                <a:latin typeface="Century Gothic"/>
              </a:rPr>
              <a:t>controllare</a:t>
            </a:r>
            <a:r>
              <a:rPr lang="en-GB" sz="1050" dirty="0">
                <a:latin typeface="Century Gothic"/>
              </a:rPr>
              <a:t> se un </a:t>
            </a:r>
            <a:r>
              <a:rPr lang="en-GB" sz="1050" dirty="0" err="1">
                <a:latin typeface="Century Gothic"/>
              </a:rPr>
              <a:t>determinato</a:t>
            </a:r>
            <a:r>
              <a:rPr lang="en-GB" sz="1050" dirty="0">
                <a:latin typeface="Century Gothic"/>
              </a:rPr>
              <a:t> </a:t>
            </a:r>
            <a:r>
              <a:rPr lang="en-GB" sz="1050" dirty="0" err="1">
                <a:latin typeface="Century Gothic"/>
              </a:rPr>
              <a:t>elemento</a:t>
            </a:r>
            <a:r>
              <a:rPr lang="en-GB" sz="1050" dirty="0">
                <a:latin typeface="Century Gothic"/>
              </a:rPr>
              <a:t> è </a:t>
            </a:r>
            <a:r>
              <a:rPr lang="en-GB" sz="1050" dirty="0" err="1">
                <a:latin typeface="Century Gothic"/>
              </a:rPr>
              <a:t>contenuto</a:t>
            </a:r>
            <a:r>
              <a:rPr lang="en-GB" sz="1050" dirty="0">
                <a:latin typeface="Century Gothic"/>
              </a:rPr>
              <a:t> in una </a:t>
            </a:r>
            <a:r>
              <a:rPr lang="en-GB" sz="1050" dirty="0" err="1">
                <a:latin typeface="Century Gothic"/>
              </a:rPr>
              <a:t>variabile</a:t>
            </a:r>
            <a:r>
              <a:rPr lang="en-GB" sz="1050" dirty="0">
                <a:latin typeface="Century Gothic"/>
              </a:rPr>
              <a:t> ed è </a:t>
            </a:r>
            <a:r>
              <a:rPr lang="en-GB" sz="1050" dirty="0" err="1">
                <a:latin typeface="Century Gothic"/>
              </a:rPr>
              <a:t>possibile</a:t>
            </a:r>
            <a:r>
              <a:rPr lang="en-GB" sz="1050" dirty="0">
                <a:latin typeface="Century Gothic"/>
              </a:rPr>
              <a:t> </a:t>
            </a:r>
            <a:r>
              <a:rPr lang="en-GB" sz="1050" dirty="0" err="1">
                <a:latin typeface="Century Gothic"/>
              </a:rPr>
              <a:t>utilizzarlo</a:t>
            </a:r>
            <a:r>
              <a:rPr lang="en-GB" sz="1050" dirty="0">
                <a:latin typeface="Century Gothic"/>
              </a:rPr>
              <a:t> </a:t>
            </a:r>
            <a:r>
              <a:rPr lang="en-GB" sz="1050" dirty="0" err="1">
                <a:latin typeface="Century Gothic"/>
              </a:rPr>
              <a:t>anche</a:t>
            </a:r>
            <a:r>
              <a:rPr lang="en-GB" sz="1050" dirty="0">
                <a:latin typeface="Century Gothic"/>
              </a:rPr>
              <a:t> </a:t>
            </a:r>
            <a:r>
              <a:rPr lang="en-GB" sz="1050" dirty="0" err="1">
                <a:latin typeface="Century Gothic"/>
              </a:rPr>
              <a:t>nelle</a:t>
            </a:r>
            <a:r>
              <a:rPr lang="en-GB" sz="1050" dirty="0">
                <a:latin typeface="Century Gothic"/>
              </a:rPr>
              <a:t> </a:t>
            </a:r>
            <a:r>
              <a:rPr lang="en-GB" sz="1050" dirty="0" err="1">
                <a:latin typeface="Century Gothic"/>
              </a:rPr>
              <a:t>liste</a:t>
            </a:r>
            <a:r>
              <a:rPr lang="en-GB" sz="1050" dirty="0">
                <a:latin typeface="Century Gothic"/>
              </a:rPr>
              <a:t>.</a:t>
            </a:r>
          </a:p>
        </p:txBody>
      </p:sp>
      <p:sp>
        <p:nvSpPr>
          <p:cNvPr id="11" name="Rectangle 10">
            <a:extLst>
              <a:ext uri="{FF2B5EF4-FFF2-40B4-BE49-F238E27FC236}">
                <a16:creationId xmlns:a16="http://schemas.microsoft.com/office/drawing/2014/main" id="{EA60F73C-A082-4FF1-A795-038B60B358D4}"/>
              </a:ext>
            </a:extLst>
          </p:cNvPr>
          <p:cNvSpPr/>
          <p:nvPr/>
        </p:nvSpPr>
        <p:spPr>
          <a:xfrm>
            <a:off x="1057775" y="1251560"/>
            <a:ext cx="7406958" cy="57708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in </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sp>
        <p:nvSpPr>
          <p:cNvPr id="16" name="Rectangle 15">
            <a:extLst>
              <a:ext uri="{FF2B5EF4-FFF2-40B4-BE49-F238E27FC236}">
                <a16:creationId xmlns:a16="http://schemas.microsoft.com/office/drawing/2014/main" id="{9D7B8A50-7FA2-487A-B21F-F3601EA7C4E5}"/>
              </a:ext>
            </a:extLst>
          </p:cNvPr>
          <p:cNvSpPr/>
          <p:nvPr/>
        </p:nvSpPr>
        <p:spPr>
          <a:xfrm>
            <a:off x="1044512" y="3043640"/>
            <a:ext cx="7037451" cy="415498"/>
          </a:xfrm>
          <a:prstGeom prst="rect">
            <a:avLst/>
          </a:prstGeom>
        </p:spPr>
        <p:txBody>
          <a:bodyPr wrap="square" anchor="t">
            <a:spAutoFit/>
          </a:bodyPr>
          <a:lstStyle/>
          <a:p>
            <a:r>
              <a:rPr lang="en-GB" sz="1050" dirty="0" err="1">
                <a:latin typeface="Century Gothic"/>
              </a:rPr>
              <a:t>Riprendendo</a:t>
            </a:r>
            <a:r>
              <a:rPr lang="en-GB" sz="1050" dirty="0">
                <a:latin typeface="Century Gothic"/>
              </a:rPr>
              <a:t> </a:t>
            </a:r>
            <a:r>
              <a:rPr lang="en-GB" sz="1050" dirty="0" err="1">
                <a:latin typeface="Century Gothic"/>
              </a:rPr>
              <a:t>ancora</a:t>
            </a:r>
            <a:r>
              <a:rPr lang="en-GB" sz="1050" dirty="0">
                <a:latin typeface="Century Gothic"/>
              </a:rPr>
              <a:t> le </a:t>
            </a:r>
            <a:r>
              <a:rPr lang="en-GB" sz="1050" dirty="0" err="1">
                <a:latin typeface="Century Gothic"/>
              </a:rPr>
              <a:t>stringhe</a:t>
            </a:r>
            <a:r>
              <a:rPr lang="en-GB" sz="1050" dirty="0">
                <a:latin typeface="Century Gothic"/>
              </a:rPr>
              <a:t>, </a:t>
            </a:r>
            <a:r>
              <a:rPr lang="en-GB" sz="1050" dirty="0" err="1">
                <a:latin typeface="Century Gothic"/>
              </a:rPr>
              <a:t>oltre</a:t>
            </a:r>
            <a:r>
              <a:rPr lang="en-GB" sz="1050" dirty="0">
                <a:latin typeface="Century Gothic"/>
              </a:rPr>
              <a:t> </a:t>
            </a:r>
            <a:r>
              <a:rPr lang="en-GB" sz="1050" dirty="0" err="1">
                <a:latin typeface="Century Gothic"/>
              </a:rPr>
              <a:t>alla</a:t>
            </a:r>
            <a:r>
              <a:rPr lang="en-GB" sz="1050" dirty="0">
                <a:latin typeface="Century Gothic"/>
              </a:rPr>
              <a:t> </a:t>
            </a:r>
            <a:r>
              <a:rPr lang="en-GB" sz="1050" dirty="0" err="1">
                <a:latin typeface="Century Gothic"/>
              </a:rPr>
              <a:t>funzione</a:t>
            </a:r>
            <a:r>
              <a:rPr lang="en-GB" sz="1050" dirty="0">
                <a:latin typeface="Century Gothic"/>
              </a:rPr>
              <a:t> .replace() vista in </a:t>
            </a:r>
            <a:r>
              <a:rPr lang="en-GB" sz="1050" dirty="0" err="1">
                <a:latin typeface="Century Gothic"/>
              </a:rPr>
              <a:t>precedenza</a:t>
            </a:r>
            <a:r>
              <a:rPr lang="en-GB" sz="1050" dirty="0">
                <a:latin typeface="Century Gothic"/>
              </a:rPr>
              <a:t> è </a:t>
            </a:r>
            <a:r>
              <a:rPr lang="en-GB" sz="1050" dirty="0" err="1">
                <a:latin typeface="Century Gothic"/>
              </a:rPr>
              <a:t>possibile</a:t>
            </a:r>
            <a:r>
              <a:rPr lang="en-GB" sz="1050" dirty="0">
                <a:latin typeface="Century Gothic"/>
              </a:rPr>
              <a:t> </a:t>
            </a:r>
            <a:r>
              <a:rPr lang="en-GB" sz="1050" dirty="0" err="1">
                <a:latin typeface="Century Gothic"/>
              </a:rPr>
              <a:t>usare</a:t>
            </a:r>
            <a:r>
              <a:rPr lang="en-GB" sz="1050" dirty="0">
                <a:latin typeface="Century Gothic"/>
              </a:rPr>
              <a:t> </a:t>
            </a:r>
            <a:r>
              <a:rPr lang="en-GB" sz="1050" dirty="0" err="1">
                <a:latin typeface="Century Gothic"/>
              </a:rPr>
              <a:t>anche</a:t>
            </a:r>
            <a:r>
              <a:rPr lang="en-GB" sz="1050" dirty="0">
                <a:latin typeface="Century Gothic"/>
              </a:rPr>
              <a:t> la </a:t>
            </a:r>
            <a:r>
              <a:rPr lang="en-GB" sz="1050" dirty="0" err="1">
                <a:latin typeface="Century Gothic"/>
              </a:rPr>
              <a:t>funzione</a:t>
            </a:r>
            <a:r>
              <a:rPr lang="en-GB" sz="1050" dirty="0">
                <a:latin typeface="Century Gothic"/>
              </a:rPr>
              <a:t> .split(“pattern”) per </a:t>
            </a:r>
            <a:r>
              <a:rPr lang="en-GB" sz="1050" dirty="0" err="1">
                <a:latin typeface="Century Gothic"/>
              </a:rPr>
              <a:t>suddividere</a:t>
            </a:r>
            <a:r>
              <a:rPr lang="en-GB" sz="1050" dirty="0">
                <a:latin typeface="Century Gothic"/>
              </a:rPr>
              <a:t> la </a:t>
            </a:r>
            <a:r>
              <a:rPr lang="en-GB" sz="1050" dirty="0" err="1">
                <a:latin typeface="Century Gothic"/>
              </a:rPr>
              <a:t>stringa</a:t>
            </a:r>
            <a:r>
              <a:rPr lang="en-GB" sz="1050" dirty="0">
                <a:latin typeface="Century Gothic"/>
              </a:rPr>
              <a:t> in base ad una </a:t>
            </a:r>
            <a:r>
              <a:rPr lang="en-GB" sz="1050" dirty="0" err="1">
                <a:latin typeface="Century Gothic"/>
              </a:rPr>
              <a:t>sequenza</a:t>
            </a:r>
            <a:r>
              <a:rPr lang="en-GB" sz="1050" dirty="0">
                <a:latin typeface="Century Gothic"/>
              </a:rPr>
              <a:t> di </a:t>
            </a:r>
            <a:r>
              <a:rPr lang="en-GB" sz="1050" dirty="0" err="1">
                <a:latin typeface="Century Gothic"/>
              </a:rPr>
              <a:t>caratteri</a:t>
            </a:r>
            <a:r>
              <a:rPr lang="en-GB" sz="1050" dirty="0">
                <a:latin typeface="Century Gothic"/>
              </a:rPr>
              <a:t> o a </a:t>
            </a:r>
            <a:r>
              <a:rPr lang="en-GB" sz="1050" dirty="0" err="1">
                <a:latin typeface="Century Gothic"/>
              </a:rPr>
              <a:t>degli</a:t>
            </a:r>
            <a:r>
              <a:rPr lang="en-GB" sz="1050" dirty="0">
                <a:latin typeface="Century Gothic"/>
              </a:rPr>
              <a:t> </a:t>
            </a:r>
            <a:r>
              <a:rPr lang="en-GB" sz="1050" dirty="0" err="1">
                <a:latin typeface="Century Gothic"/>
              </a:rPr>
              <a:t>spazi</a:t>
            </a:r>
            <a:r>
              <a:rPr lang="en-GB" sz="1050" dirty="0">
                <a:latin typeface="Century Gothic"/>
              </a:rPr>
              <a:t>:</a:t>
            </a:r>
          </a:p>
        </p:txBody>
      </p:sp>
      <p:sp>
        <p:nvSpPr>
          <p:cNvPr id="15" name="Rectangle 14">
            <a:extLst>
              <a:ext uri="{FF2B5EF4-FFF2-40B4-BE49-F238E27FC236}">
                <a16:creationId xmlns:a16="http://schemas.microsoft.com/office/drawing/2014/main" id="{8830A014-2F90-4C3F-A7D5-61E72B9CA505}"/>
              </a:ext>
            </a:extLst>
          </p:cNvPr>
          <p:cNvSpPr/>
          <p:nvPr/>
        </p:nvSpPr>
        <p:spPr>
          <a:xfrm>
            <a:off x="1939200" y="1441856"/>
            <a:ext cx="4670606"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False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booleano</a:t>
            </a:r>
            <a:r>
              <a:rPr lang="en-AU" sz="1050" i="1" dirty="0">
                <a:solidFill>
                  <a:schemeClr val="tx1">
                    <a:lumMod val="25000"/>
                    <a:lumOff val="75000"/>
                  </a:schemeClr>
                </a:solidFill>
                <a:latin typeface="Consolas" panose="020B0609020204030204" pitchFamily="49" charset="0"/>
                <a:cs typeface="Calibri" panose="020F0502020204030204" pitchFamily="34" charset="0"/>
              </a:rPr>
              <a:t> in output se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l’elemento</a:t>
            </a:r>
            <a:r>
              <a:rPr lang="en-AU" sz="1050" i="1" dirty="0">
                <a:solidFill>
                  <a:schemeClr val="tx1">
                    <a:lumMod val="25000"/>
                    <a:lumOff val="75000"/>
                  </a:schemeClr>
                </a:solidFill>
                <a:latin typeface="Consolas" panose="020B0609020204030204" pitchFamily="49" charset="0"/>
                <a:cs typeface="Calibri" panose="020F0502020204030204" pitchFamily="34" charset="0"/>
              </a:rPr>
              <a:t> è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presente</a:t>
            </a:r>
            <a:r>
              <a:rPr lang="en-AU" sz="1050" i="1" dirty="0">
                <a:solidFill>
                  <a:schemeClr val="tx1">
                    <a:lumMod val="25000"/>
                    <a:lumOff val="75000"/>
                  </a:schemeClr>
                </a:solidFill>
                <a:latin typeface="Consolas" panose="020B0609020204030204" pitchFamily="49" charset="0"/>
                <a:cs typeface="Calibri" panose="020F0502020204030204" pitchFamily="34" charset="0"/>
              </a:rPr>
              <a:t> o </a:t>
            </a:r>
            <a:r>
              <a:rPr lang="en-AU" sz="1050" i="1" dirty="0" err="1">
                <a:solidFill>
                  <a:schemeClr val="tx1">
                    <a:lumMod val="25000"/>
                    <a:lumOff val="75000"/>
                  </a:schemeClr>
                </a:solidFill>
                <a:latin typeface="Consolas" panose="020B0609020204030204" pitchFamily="49" charset="0"/>
                <a:cs typeface="Calibri" panose="020F0502020204030204" pitchFamily="34" charset="0"/>
              </a:rPr>
              <a:t>meno</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7" name="Rectangle 16">
            <a:extLst>
              <a:ext uri="{FF2B5EF4-FFF2-40B4-BE49-F238E27FC236}">
                <a16:creationId xmlns:a16="http://schemas.microsoft.com/office/drawing/2014/main" id="{903CD758-867B-4D6F-94BA-6B39CDE32810}"/>
              </a:ext>
            </a:extLst>
          </p:cNvPr>
          <p:cNvSpPr/>
          <p:nvPr/>
        </p:nvSpPr>
        <p:spPr>
          <a:xfrm>
            <a:off x="1057775" y="1897742"/>
            <a:ext cx="7037451" cy="415498"/>
          </a:xfrm>
          <a:prstGeom prst="rect">
            <a:avLst/>
          </a:prstGeom>
        </p:spPr>
        <p:txBody>
          <a:bodyPr wrap="square" anchor="t">
            <a:spAutoFit/>
          </a:bodyPr>
          <a:lstStyle/>
          <a:p>
            <a:r>
              <a:rPr lang="en-GB" sz="1050" dirty="0">
                <a:latin typeface="Century Gothic"/>
              </a:rPr>
              <a:t>Come </a:t>
            </a:r>
            <a:r>
              <a:rPr lang="en-GB" sz="1050" dirty="0" err="1">
                <a:latin typeface="Century Gothic"/>
              </a:rPr>
              <a:t>detto</a:t>
            </a:r>
            <a:r>
              <a:rPr lang="en-GB" sz="1050" dirty="0">
                <a:latin typeface="Century Gothic"/>
              </a:rPr>
              <a:t> </a:t>
            </a:r>
            <a:r>
              <a:rPr lang="en-GB" sz="1050" dirty="0" err="1">
                <a:latin typeface="Century Gothic"/>
              </a:rPr>
              <a:t>questa</a:t>
            </a:r>
            <a:r>
              <a:rPr lang="en-GB" sz="1050" dirty="0">
                <a:latin typeface="Century Gothic"/>
              </a:rPr>
              <a:t> keyword non è </a:t>
            </a:r>
            <a:r>
              <a:rPr lang="en-GB" sz="1050" dirty="0" err="1">
                <a:latin typeface="Century Gothic"/>
              </a:rPr>
              <a:t>esclusiva</a:t>
            </a:r>
            <a:r>
              <a:rPr lang="en-GB" sz="1050" dirty="0">
                <a:latin typeface="Century Gothic"/>
              </a:rPr>
              <a:t> </a:t>
            </a:r>
            <a:r>
              <a:rPr lang="en-GB" sz="1050" dirty="0" err="1">
                <a:latin typeface="Century Gothic"/>
              </a:rPr>
              <a:t>delle</a:t>
            </a:r>
            <a:r>
              <a:rPr lang="en-GB" sz="1050" dirty="0">
                <a:latin typeface="Century Gothic"/>
              </a:rPr>
              <a:t> </a:t>
            </a:r>
            <a:r>
              <a:rPr lang="en-GB" sz="1050" dirty="0" err="1">
                <a:latin typeface="Century Gothic"/>
              </a:rPr>
              <a:t>liste</a:t>
            </a:r>
            <a:r>
              <a:rPr lang="en-GB" sz="1050" dirty="0">
                <a:latin typeface="Century Gothic"/>
              </a:rPr>
              <a:t>, </a:t>
            </a:r>
            <a:r>
              <a:rPr lang="en-GB" sz="1050" dirty="0" err="1">
                <a:latin typeface="Century Gothic"/>
              </a:rPr>
              <a:t>infatti</a:t>
            </a:r>
            <a:r>
              <a:rPr lang="en-GB" sz="1050" dirty="0">
                <a:latin typeface="Century Gothic"/>
              </a:rPr>
              <a:t> </a:t>
            </a:r>
            <a:r>
              <a:rPr lang="en-GB" sz="1050" dirty="0" err="1">
                <a:latin typeface="Century Gothic"/>
              </a:rPr>
              <a:t>funziona</a:t>
            </a:r>
            <a:r>
              <a:rPr lang="en-GB" sz="1050" dirty="0">
                <a:latin typeface="Century Gothic"/>
              </a:rPr>
              <a:t> </a:t>
            </a:r>
            <a:r>
              <a:rPr lang="en-GB" sz="1050" dirty="0" err="1">
                <a:latin typeface="Century Gothic"/>
              </a:rPr>
              <a:t>anche</a:t>
            </a:r>
            <a:r>
              <a:rPr lang="en-GB" sz="1050" dirty="0">
                <a:latin typeface="Century Gothic"/>
              </a:rPr>
              <a:t> </a:t>
            </a:r>
            <a:r>
              <a:rPr lang="en-GB" sz="1050" dirty="0" err="1">
                <a:latin typeface="Century Gothic"/>
              </a:rPr>
              <a:t>su</a:t>
            </a:r>
            <a:r>
              <a:rPr lang="en-GB" sz="1050" dirty="0">
                <a:latin typeface="Century Gothic"/>
              </a:rPr>
              <a:t> una </a:t>
            </a:r>
            <a:r>
              <a:rPr lang="en-GB" sz="1050" dirty="0" err="1">
                <a:latin typeface="Century Gothic"/>
              </a:rPr>
              <a:t>struttura</a:t>
            </a:r>
            <a:r>
              <a:rPr lang="en-GB" sz="1050" dirty="0">
                <a:latin typeface="Century Gothic"/>
              </a:rPr>
              <a:t> </a:t>
            </a:r>
            <a:r>
              <a:rPr lang="en-GB" sz="1050" dirty="0" err="1">
                <a:latin typeface="Century Gothic"/>
              </a:rPr>
              <a:t>dati</a:t>
            </a:r>
            <a:r>
              <a:rPr lang="en-GB" sz="1050" dirty="0">
                <a:latin typeface="Century Gothic"/>
              </a:rPr>
              <a:t> </a:t>
            </a:r>
            <a:r>
              <a:rPr lang="en-GB" sz="1050" dirty="0" err="1">
                <a:latin typeface="Century Gothic"/>
              </a:rPr>
              <a:t>già</a:t>
            </a:r>
            <a:r>
              <a:rPr lang="en-GB" sz="1050" dirty="0">
                <a:latin typeface="Century Gothic"/>
              </a:rPr>
              <a:t> vista, le </a:t>
            </a:r>
            <a:r>
              <a:rPr lang="en-GB" sz="1050" dirty="0" err="1">
                <a:latin typeface="Century Gothic"/>
              </a:rPr>
              <a:t>stringhe</a:t>
            </a:r>
            <a:r>
              <a:rPr lang="en-GB" sz="1050" dirty="0">
                <a:latin typeface="Century Gothic"/>
              </a:rPr>
              <a:t>:</a:t>
            </a:r>
          </a:p>
        </p:txBody>
      </p:sp>
      <p:sp>
        <p:nvSpPr>
          <p:cNvPr id="18" name="Rectangle 17">
            <a:extLst>
              <a:ext uri="{FF2B5EF4-FFF2-40B4-BE49-F238E27FC236}">
                <a16:creationId xmlns:a16="http://schemas.microsoft.com/office/drawing/2014/main" id="{678CAB1A-7F44-4913-AFB4-363E7B820F7B}"/>
              </a:ext>
            </a:extLst>
          </p:cNvPr>
          <p:cNvSpPr/>
          <p:nvPr/>
        </p:nvSpPr>
        <p:spPr>
          <a:xfrm>
            <a:off x="1044512" y="2299346"/>
            <a:ext cx="7406958" cy="57708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nuova</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nuo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in </a:t>
            </a:r>
            <a:r>
              <a:rPr lang="en-GB" sz="1050" dirty="0">
                <a:solidFill>
                  <a:schemeClr val="tx1">
                    <a:lumMod val="10000"/>
                    <a:lumOff val="90000"/>
                  </a:schemeClr>
                </a:solidFill>
                <a:latin typeface="Consolas" panose="020B0609020204030204" pitchFamily="49" charset="0"/>
                <a:cs typeface="Calibri" panose="020F0502020204030204" pitchFamily="34" charset="0"/>
              </a:rPr>
              <a:t>a</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sp>
        <p:nvSpPr>
          <p:cNvPr id="19" name="Rectangle 18">
            <a:extLst>
              <a:ext uri="{FF2B5EF4-FFF2-40B4-BE49-F238E27FC236}">
                <a16:creationId xmlns:a16="http://schemas.microsoft.com/office/drawing/2014/main" id="{730C31FA-FB0E-4FCB-8E83-E401284D3C13}"/>
              </a:ext>
            </a:extLst>
          </p:cNvPr>
          <p:cNvSpPr/>
          <p:nvPr/>
        </p:nvSpPr>
        <p:spPr>
          <a:xfrm>
            <a:off x="1939200" y="2530102"/>
            <a:ext cx="4657342"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 </a:t>
            </a:r>
            <a:r>
              <a:rPr lang="pt-BR" sz="1050" i="1" dirty="0">
                <a:solidFill>
                  <a:schemeClr val="tx1">
                    <a:lumMod val="25000"/>
                    <a:lumOff val="75000"/>
                  </a:schemeClr>
                </a:solidFill>
                <a:latin typeface="Consolas" panose="020B0609020204030204" pitchFamily="49" charset="0"/>
                <a:cs typeface="Calibri" panose="020F0502020204030204" pitchFamily="34" charset="0"/>
              </a:rPr>
              <a:t># quelle tre lettere compaiono nella variabile</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0" name="Rectangle 19">
            <a:extLst>
              <a:ext uri="{FF2B5EF4-FFF2-40B4-BE49-F238E27FC236}">
                <a16:creationId xmlns:a16="http://schemas.microsoft.com/office/drawing/2014/main" id="{3FA493E6-4BF0-422C-B03D-C6DEEE6D2330}"/>
              </a:ext>
            </a:extLst>
          </p:cNvPr>
          <p:cNvSpPr/>
          <p:nvPr/>
        </p:nvSpPr>
        <p:spPr>
          <a:xfrm>
            <a:off x="1044511" y="3430128"/>
            <a:ext cx="7406958"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un'altra</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nuova</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stringa</a:t>
            </a:r>
            <a:r>
              <a:rPr lang="en-GB" sz="1050" dirty="0">
                <a:solidFill>
                  <a:srgbClr val="92D050"/>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bg1">
                    <a:lumMod val="95000"/>
                  </a:schemeClr>
                </a:solidFill>
                <a:latin typeface="Consolas" panose="020B0609020204030204" pitchFamily="49" charset="0"/>
                <a:cs typeface="Calibri" panose="020F0502020204030204" pitchFamily="34" charset="0"/>
              </a:rPr>
              <a:t>b</a:t>
            </a:r>
            <a:r>
              <a:rPr lang="en-GB" sz="1050" dirty="0">
                <a:solidFill>
                  <a:srgbClr val="EDBA93"/>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a.</a:t>
            </a:r>
            <a:r>
              <a:rPr lang="en-GB" sz="1050" dirty="0" err="1">
                <a:solidFill>
                  <a:srgbClr val="00B0F0"/>
                </a:solidFill>
                <a:latin typeface="Consolas" panose="020B0609020204030204" pitchFamily="49" charset="0"/>
                <a:cs typeface="Calibri" panose="020F0502020204030204" pitchFamily="34" charset="0"/>
              </a:rPr>
              <a:t>split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rgbClr val="EDBA93"/>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chemeClr val="accent5">
                    <a:lumMod val="60000"/>
                    <a:lumOff val="40000"/>
                  </a:schemeClr>
                </a:solidFill>
                <a:latin typeface="Consolas" panose="020B0609020204030204" pitchFamily="49" charset="0"/>
                <a:cs typeface="Calibri" panose="020F0502020204030204" pitchFamily="34" charset="0"/>
              </a:rPr>
              <a:t>type</a:t>
            </a:r>
            <a:r>
              <a:rPr lang="en-GB" sz="1050" dirty="0">
                <a:solidFill>
                  <a:schemeClr val="bg1">
                    <a:lumMod val="95000"/>
                  </a:schemeClr>
                </a:solidFill>
                <a:latin typeface="Consolas" panose="020B0609020204030204" pitchFamily="49" charset="0"/>
                <a:cs typeface="Calibri" panose="020F0502020204030204" pitchFamily="34" charset="0"/>
              </a:rPr>
              <a:t>(b))</a:t>
            </a:r>
          </a:p>
          <a:p>
            <a:pPr algn="just"/>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sp>
        <p:nvSpPr>
          <p:cNvPr id="23" name="Rectangle 22">
            <a:extLst>
              <a:ext uri="{FF2B5EF4-FFF2-40B4-BE49-F238E27FC236}">
                <a16:creationId xmlns:a16="http://schemas.microsoft.com/office/drawing/2014/main" id="{763AD4E2-6133-4579-8D01-B954887FF7DA}"/>
              </a:ext>
            </a:extLst>
          </p:cNvPr>
          <p:cNvSpPr/>
          <p:nvPr/>
        </p:nvSpPr>
        <p:spPr>
          <a:xfrm>
            <a:off x="2234566" y="3783043"/>
            <a:ext cx="4657342" cy="415498"/>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["un'altra", 'nuova', 'stringa']</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&lt;class 'list'&gt;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4" name="Rectangle 23">
            <a:extLst>
              <a:ext uri="{FF2B5EF4-FFF2-40B4-BE49-F238E27FC236}">
                <a16:creationId xmlns:a16="http://schemas.microsoft.com/office/drawing/2014/main" id="{91DA1201-1D46-42A9-ACCA-CDC768D41528}"/>
              </a:ext>
            </a:extLst>
          </p:cNvPr>
          <p:cNvSpPr/>
          <p:nvPr/>
        </p:nvSpPr>
        <p:spPr>
          <a:xfrm>
            <a:off x="1044511" y="4296489"/>
            <a:ext cx="7406958" cy="253916"/>
          </a:xfrm>
          <a:prstGeom prst="rect">
            <a:avLst/>
          </a:prstGeom>
        </p:spPr>
        <p:txBody>
          <a:bodyPr wrap="square" anchor="t">
            <a:spAutoFit/>
          </a:bodyPr>
          <a:lstStyle/>
          <a:p>
            <a:r>
              <a:rPr lang="en-GB" sz="1050" dirty="0">
                <a:latin typeface="Century Gothic"/>
              </a:rPr>
              <a:t>.split() ha </a:t>
            </a:r>
            <a:r>
              <a:rPr lang="en-GB" sz="1050" dirty="0" err="1">
                <a:latin typeface="Century Gothic"/>
              </a:rPr>
              <a:t>diviso</a:t>
            </a:r>
            <a:r>
              <a:rPr lang="en-GB" sz="1050" dirty="0">
                <a:latin typeface="Century Gothic"/>
              </a:rPr>
              <a:t> la </a:t>
            </a:r>
            <a:r>
              <a:rPr lang="en-GB" sz="1050" dirty="0" err="1">
                <a:latin typeface="Century Gothic"/>
              </a:rPr>
              <a:t>stringa</a:t>
            </a:r>
            <a:r>
              <a:rPr lang="en-GB" sz="1050" dirty="0">
                <a:latin typeface="Century Gothic"/>
              </a:rPr>
              <a:t> in base </a:t>
            </a:r>
            <a:r>
              <a:rPr lang="en-GB" sz="1050" dirty="0" err="1">
                <a:latin typeface="Century Gothic"/>
              </a:rPr>
              <a:t>allo</a:t>
            </a:r>
            <a:r>
              <a:rPr lang="en-GB" sz="1050" dirty="0">
                <a:latin typeface="Century Gothic"/>
              </a:rPr>
              <a:t> </a:t>
            </a:r>
            <a:r>
              <a:rPr lang="en-GB" sz="1050" dirty="0" err="1">
                <a:latin typeface="Century Gothic"/>
              </a:rPr>
              <a:t>spazio</a:t>
            </a:r>
            <a:r>
              <a:rPr lang="en-GB" sz="1050" dirty="0">
                <a:latin typeface="Century Gothic"/>
              </a:rPr>
              <a:t> </a:t>
            </a:r>
            <a:r>
              <a:rPr lang="en-GB" sz="1050" dirty="0" err="1">
                <a:latin typeface="Century Gothic"/>
              </a:rPr>
              <a:t>vuoto</a:t>
            </a:r>
            <a:r>
              <a:rPr lang="en-GB" sz="1050" dirty="0">
                <a:latin typeface="Century Gothic"/>
              </a:rPr>
              <a:t> </a:t>
            </a:r>
            <a:r>
              <a:rPr lang="en-GB" sz="1050" dirty="0" err="1">
                <a:latin typeface="Century Gothic"/>
              </a:rPr>
              <a:t>ottenendo</a:t>
            </a:r>
            <a:r>
              <a:rPr lang="en-GB" sz="1050" dirty="0">
                <a:latin typeface="Century Gothic"/>
              </a:rPr>
              <a:t> un nuovo </a:t>
            </a:r>
            <a:r>
              <a:rPr lang="en-GB" sz="1050" dirty="0" err="1">
                <a:latin typeface="Century Gothic"/>
              </a:rPr>
              <a:t>oggetto</a:t>
            </a:r>
            <a:r>
              <a:rPr lang="en-GB" sz="1050" dirty="0">
                <a:latin typeface="Century Gothic"/>
              </a:rPr>
              <a:t> </a:t>
            </a:r>
            <a:r>
              <a:rPr lang="en-GB" sz="1050" dirty="0" err="1">
                <a:latin typeface="Century Gothic"/>
              </a:rPr>
              <a:t>che</a:t>
            </a:r>
            <a:r>
              <a:rPr lang="en-GB" sz="1050" dirty="0">
                <a:latin typeface="Century Gothic"/>
              </a:rPr>
              <a:t> è a tutti </a:t>
            </a:r>
            <a:r>
              <a:rPr lang="en-GB" sz="1050" dirty="0" err="1">
                <a:latin typeface="Century Gothic"/>
              </a:rPr>
              <a:t>gli</a:t>
            </a:r>
            <a:r>
              <a:rPr lang="en-GB" sz="1050" dirty="0">
                <a:latin typeface="Century Gothic"/>
              </a:rPr>
              <a:t> </a:t>
            </a:r>
            <a:r>
              <a:rPr lang="en-GB" sz="1050" dirty="0" err="1">
                <a:latin typeface="Century Gothic"/>
              </a:rPr>
              <a:t>effetti</a:t>
            </a:r>
            <a:r>
              <a:rPr lang="en-GB" sz="1050" dirty="0">
                <a:latin typeface="Century Gothic"/>
              </a:rPr>
              <a:t> una </a:t>
            </a:r>
            <a:r>
              <a:rPr lang="en-GB" sz="1050" dirty="0" err="1">
                <a:latin typeface="Century Gothic"/>
              </a:rPr>
              <a:t>lista</a:t>
            </a:r>
            <a:r>
              <a:rPr lang="en-GB" sz="1050" dirty="0">
                <a:latin typeface="Century Gothic"/>
              </a:rPr>
              <a:t>.</a:t>
            </a:r>
          </a:p>
        </p:txBody>
      </p:sp>
      <p:sp>
        <p:nvSpPr>
          <p:cNvPr id="2" name="Title 1">
            <a:extLst>
              <a:ext uri="{FF2B5EF4-FFF2-40B4-BE49-F238E27FC236}">
                <a16:creationId xmlns:a16="http://schemas.microsoft.com/office/drawing/2014/main" id="{C30A0ABD-EA77-6437-A2FA-9174204D7B91}"/>
              </a:ext>
            </a:extLst>
          </p:cNvPr>
          <p:cNvSpPr>
            <a:spLocks noGrp="1"/>
          </p:cNvSpPr>
          <p:nvPr>
            <p:ph type="title"/>
          </p:nvPr>
        </p:nvSpPr>
        <p:spPr/>
        <p:txBody>
          <a:bodyPr/>
          <a:lstStyle/>
          <a:p>
            <a:r>
              <a:rPr lang="it-IT" sz="1600" dirty="0">
                <a:solidFill>
                  <a:schemeClr val="bg1"/>
                </a:solidFill>
              </a:rPr>
              <a:t>Strutture Dati Standard - operatori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09234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b="1" dirty="0" err="1">
                <a:solidFill>
                  <a:schemeClr val="tx1"/>
                </a:solidFill>
              </a:rPr>
              <a:t>Cos’è</a:t>
            </a:r>
            <a:r>
              <a:rPr lang="en-AU" b="1"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3383987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D6471E-6390-4626-A4AB-33FD81BFA58B}"/>
              </a:ext>
            </a:extLst>
          </p:cNvPr>
          <p:cNvSpPr/>
          <p:nvPr/>
        </p:nvSpPr>
        <p:spPr>
          <a:xfrm>
            <a:off x="1044511" y="721137"/>
            <a:ext cx="7037451" cy="415498"/>
          </a:xfrm>
          <a:prstGeom prst="rect">
            <a:avLst/>
          </a:prstGeom>
        </p:spPr>
        <p:txBody>
          <a:bodyPr wrap="square" anchor="t">
            <a:spAutoFit/>
          </a:bodyPr>
          <a:lstStyle/>
          <a:p>
            <a:r>
              <a:rPr lang="en-GB" sz="1050" dirty="0">
                <a:latin typeface="Century Gothic"/>
              </a:rPr>
              <a:t>Le </a:t>
            </a:r>
            <a:r>
              <a:rPr lang="en-GB" sz="1050" dirty="0" err="1">
                <a:latin typeface="Century Gothic"/>
              </a:rPr>
              <a:t>operazioni</a:t>
            </a:r>
            <a:r>
              <a:rPr lang="en-GB" sz="1050" dirty="0">
                <a:latin typeface="Century Gothic"/>
              </a:rPr>
              <a:t> di somma e </a:t>
            </a:r>
            <a:r>
              <a:rPr lang="en-GB" sz="1050" dirty="0" err="1">
                <a:latin typeface="Century Gothic"/>
              </a:rPr>
              <a:t>sottrazione</a:t>
            </a:r>
            <a:r>
              <a:rPr lang="en-GB" sz="1050" dirty="0">
                <a:latin typeface="Century Gothic"/>
              </a:rPr>
              <a:t> </a:t>
            </a:r>
            <a:r>
              <a:rPr lang="en-GB" sz="1050" dirty="0" err="1">
                <a:latin typeface="Century Gothic"/>
              </a:rPr>
              <a:t>funzioano</a:t>
            </a:r>
            <a:r>
              <a:rPr lang="en-GB" sz="1050" dirty="0">
                <a:latin typeface="Century Gothic"/>
              </a:rPr>
              <a:t> in modo </a:t>
            </a:r>
            <a:r>
              <a:rPr lang="en-GB" sz="1050" dirty="0" err="1">
                <a:latin typeface="Century Gothic"/>
              </a:rPr>
              <a:t>logico</a:t>
            </a:r>
            <a:r>
              <a:rPr lang="en-GB" sz="1050" dirty="0">
                <a:latin typeface="Century Gothic"/>
              </a:rPr>
              <a:t> per </a:t>
            </a:r>
            <a:r>
              <a:rPr lang="en-GB" sz="1050" dirty="0" err="1">
                <a:latin typeface="Century Gothic"/>
              </a:rPr>
              <a:t>i</a:t>
            </a:r>
            <a:r>
              <a:rPr lang="en-GB" sz="1050" dirty="0">
                <a:latin typeface="Century Gothic"/>
              </a:rPr>
              <a:t> numeri, è </a:t>
            </a:r>
            <a:r>
              <a:rPr lang="en-GB" sz="1050" dirty="0" err="1">
                <a:latin typeface="Century Gothic"/>
              </a:rPr>
              <a:t>possibile</a:t>
            </a:r>
            <a:r>
              <a:rPr lang="en-GB" sz="1050" dirty="0">
                <a:latin typeface="Century Gothic"/>
              </a:rPr>
              <a:t> </a:t>
            </a:r>
            <a:r>
              <a:rPr lang="en-GB" sz="1050" dirty="0" err="1">
                <a:latin typeface="Century Gothic"/>
              </a:rPr>
              <a:t>utilizzarle</a:t>
            </a:r>
            <a:r>
              <a:rPr lang="en-GB" sz="1050" dirty="0">
                <a:latin typeface="Century Gothic"/>
              </a:rPr>
              <a:t> </a:t>
            </a:r>
            <a:r>
              <a:rPr lang="en-GB" sz="1050" dirty="0" err="1">
                <a:latin typeface="Century Gothic"/>
              </a:rPr>
              <a:t>anche</a:t>
            </a:r>
            <a:r>
              <a:rPr lang="en-GB" sz="1050" dirty="0">
                <a:latin typeface="Century Gothic"/>
              </a:rPr>
              <a:t> per le </a:t>
            </a:r>
            <a:r>
              <a:rPr lang="en-GB" sz="1050" dirty="0" err="1">
                <a:latin typeface="Century Gothic"/>
              </a:rPr>
              <a:t>stringa</a:t>
            </a:r>
            <a:r>
              <a:rPr lang="en-GB" sz="1050" dirty="0">
                <a:latin typeface="Century Gothic"/>
              </a:rPr>
              <a:t>, come </a:t>
            </a:r>
            <a:r>
              <a:rPr lang="en-GB" sz="1050" dirty="0" err="1">
                <a:latin typeface="Century Gothic"/>
              </a:rPr>
              <a:t>funzionano</a:t>
            </a:r>
            <a:r>
              <a:rPr lang="en-GB" sz="1050" dirty="0">
                <a:latin typeface="Century Gothic"/>
              </a:rPr>
              <a:t> per le </a:t>
            </a:r>
            <a:r>
              <a:rPr lang="en-GB" sz="1050" dirty="0" err="1">
                <a:latin typeface="Century Gothic"/>
              </a:rPr>
              <a:t>liste</a:t>
            </a:r>
            <a:r>
              <a:rPr lang="en-GB" sz="1050" dirty="0">
                <a:latin typeface="Century Gothic"/>
              </a:rPr>
              <a:t>?</a:t>
            </a:r>
          </a:p>
        </p:txBody>
      </p:sp>
      <p:sp>
        <p:nvSpPr>
          <p:cNvPr id="11" name="Rectangle 10">
            <a:extLst>
              <a:ext uri="{FF2B5EF4-FFF2-40B4-BE49-F238E27FC236}">
                <a16:creationId xmlns:a16="http://schemas.microsoft.com/office/drawing/2014/main" id="{EA60F73C-A082-4FF1-A795-038B60B358D4}"/>
              </a:ext>
            </a:extLst>
          </p:cNvPr>
          <p:cNvSpPr/>
          <p:nvPr/>
        </p:nvSpPr>
        <p:spPr>
          <a:xfrm>
            <a:off x="1057775" y="1141718"/>
            <a:ext cx="7406958"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num_2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bg1">
                    <a:lumMod val="95000"/>
                  </a:schemeClr>
                </a:solidFill>
                <a:latin typeface="Consolas" panose="020B0609020204030204" pitchFamily="49" charset="0"/>
                <a:cs typeface="Calibri" panose="020F0502020204030204" pitchFamily="34" charset="0"/>
              </a:rPr>
              <a:t>num_2)</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bg1">
                    <a:lumMod val="95000"/>
                  </a:schemeClr>
                </a:solidFill>
                <a:latin typeface="Consolas" panose="020B0609020204030204" pitchFamily="49" charset="0"/>
                <a:cs typeface="Calibri" panose="020F0502020204030204" pitchFamily="34" charset="0"/>
              </a:rPr>
              <a:t>num_2)</a:t>
            </a:r>
          </a:p>
        </p:txBody>
      </p:sp>
      <p:sp>
        <p:nvSpPr>
          <p:cNvPr id="17" name="Rectangle 16">
            <a:extLst>
              <a:ext uri="{FF2B5EF4-FFF2-40B4-BE49-F238E27FC236}">
                <a16:creationId xmlns:a16="http://schemas.microsoft.com/office/drawing/2014/main" id="{903CD758-867B-4D6F-94BA-6B39CDE32810}"/>
              </a:ext>
            </a:extLst>
          </p:cNvPr>
          <p:cNvSpPr/>
          <p:nvPr/>
        </p:nvSpPr>
        <p:spPr>
          <a:xfrm>
            <a:off x="1044511" y="1873038"/>
            <a:ext cx="7037451" cy="415498"/>
          </a:xfrm>
          <a:prstGeom prst="rect">
            <a:avLst/>
          </a:prstGeom>
        </p:spPr>
        <p:txBody>
          <a:bodyPr wrap="square" anchor="t">
            <a:spAutoFit/>
          </a:bodyPr>
          <a:lstStyle/>
          <a:p>
            <a:pPr algn="just"/>
            <a:r>
              <a:rPr lang="en-GB" sz="1050" dirty="0">
                <a:latin typeface="Century Gothic"/>
              </a:rPr>
              <a:t>La somma di </a:t>
            </a:r>
            <a:r>
              <a:rPr lang="en-GB" sz="1050" dirty="0" err="1">
                <a:latin typeface="Century Gothic"/>
              </a:rPr>
              <a:t>liste</a:t>
            </a:r>
            <a:r>
              <a:rPr lang="en-GB" sz="1050" dirty="0">
                <a:latin typeface="Century Gothic"/>
              </a:rPr>
              <a:t> ha un </a:t>
            </a:r>
            <a:r>
              <a:rPr lang="en-GB" sz="1050" dirty="0" err="1">
                <a:latin typeface="Century Gothic"/>
              </a:rPr>
              <a:t>funzionamento</a:t>
            </a:r>
            <a:r>
              <a:rPr lang="en-GB" sz="1050" dirty="0">
                <a:latin typeface="Century Gothic"/>
              </a:rPr>
              <a:t> </a:t>
            </a:r>
            <a:r>
              <a:rPr lang="en-GB" sz="1050" dirty="0" err="1">
                <a:latin typeface="Century Gothic"/>
              </a:rPr>
              <a:t>analogo</a:t>
            </a:r>
            <a:r>
              <a:rPr lang="en-GB" sz="1050" dirty="0">
                <a:latin typeface="Century Gothic"/>
              </a:rPr>
              <a:t> a </a:t>
            </a:r>
            <a:r>
              <a:rPr lang="en-GB" sz="1050" dirty="0" err="1">
                <a:latin typeface="Century Gothic"/>
              </a:rPr>
              <a:t>quello</a:t>
            </a:r>
            <a:r>
              <a:rPr lang="en-GB" sz="1050" dirty="0">
                <a:latin typeface="Century Gothic"/>
              </a:rPr>
              <a:t> </a:t>
            </a:r>
            <a:r>
              <a:rPr lang="en-GB" sz="1050" dirty="0" err="1">
                <a:latin typeface="Century Gothic"/>
              </a:rPr>
              <a:t>della</a:t>
            </a:r>
            <a:r>
              <a:rPr lang="en-GB" sz="1050" dirty="0">
                <a:latin typeface="Century Gothic"/>
              </a:rPr>
              <a:t> </a:t>
            </a:r>
            <a:r>
              <a:rPr lang="en-GB" sz="1050" dirty="0" err="1">
                <a:latin typeface="Century Gothic"/>
              </a:rPr>
              <a:t>funzione</a:t>
            </a:r>
            <a:r>
              <a:rPr lang="en-GB" sz="1050" dirty="0">
                <a:latin typeface="Century Gothic"/>
              </a:rPr>
              <a:t> .extend(): </a:t>
            </a:r>
            <a:r>
              <a:rPr lang="en-GB" sz="1050" dirty="0" err="1">
                <a:latin typeface="Century Gothic"/>
              </a:rPr>
              <a:t>gli</a:t>
            </a:r>
            <a:r>
              <a:rPr lang="en-GB" sz="1050" dirty="0">
                <a:latin typeface="Century Gothic"/>
              </a:rPr>
              <a:t> </a:t>
            </a:r>
            <a:r>
              <a:rPr lang="en-GB" sz="1050" dirty="0" err="1">
                <a:latin typeface="Century Gothic"/>
              </a:rPr>
              <a:t>elementi</a:t>
            </a:r>
            <a:r>
              <a:rPr lang="en-GB" sz="1050" dirty="0">
                <a:latin typeface="Century Gothic"/>
              </a:rPr>
              <a:t> </a:t>
            </a:r>
            <a:r>
              <a:rPr lang="en-GB" sz="1050" dirty="0" err="1">
                <a:latin typeface="Century Gothic"/>
              </a:rPr>
              <a:t>della</a:t>
            </a:r>
            <a:r>
              <a:rPr lang="en-GB" sz="1050" dirty="0">
                <a:latin typeface="Century Gothic"/>
              </a:rPr>
              <a:t> </a:t>
            </a:r>
            <a:r>
              <a:rPr lang="en-GB" sz="1050" dirty="0" err="1">
                <a:latin typeface="Century Gothic"/>
              </a:rPr>
              <a:t>seconda</a:t>
            </a:r>
            <a:r>
              <a:rPr lang="en-GB" sz="1050" dirty="0">
                <a:latin typeface="Century Gothic"/>
              </a:rPr>
              <a:t> </a:t>
            </a:r>
            <a:r>
              <a:rPr lang="en-GB" sz="1050" dirty="0" err="1">
                <a:latin typeface="Century Gothic"/>
              </a:rPr>
              <a:t>lista</a:t>
            </a:r>
            <a:r>
              <a:rPr lang="en-GB" sz="1050" dirty="0">
                <a:latin typeface="Century Gothic"/>
              </a:rPr>
              <a:t> </a:t>
            </a:r>
            <a:r>
              <a:rPr lang="en-GB" sz="1050" dirty="0" err="1">
                <a:latin typeface="Century Gothic"/>
              </a:rPr>
              <a:t>sono</a:t>
            </a:r>
            <a:r>
              <a:rPr lang="en-GB" sz="1050" dirty="0">
                <a:latin typeface="Century Gothic"/>
              </a:rPr>
              <a:t> </a:t>
            </a:r>
            <a:r>
              <a:rPr lang="en-GB" sz="1050" dirty="0" err="1">
                <a:latin typeface="Century Gothic"/>
              </a:rPr>
              <a:t>messi</a:t>
            </a:r>
            <a:r>
              <a:rPr lang="en-GB" sz="1050" dirty="0">
                <a:latin typeface="Century Gothic"/>
              </a:rPr>
              <a:t> in coda </a:t>
            </a:r>
            <a:r>
              <a:rPr lang="en-GB" sz="1050" dirty="0" err="1">
                <a:latin typeface="Century Gothic"/>
              </a:rPr>
              <a:t>alla</a:t>
            </a:r>
            <a:r>
              <a:rPr lang="en-GB" sz="1050" dirty="0">
                <a:latin typeface="Century Gothic"/>
              </a:rPr>
              <a:t> prima; </a:t>
            </a:r>
            <a:r>
              <a:rPr lang="en-GB" sz="1050" dirty="0" err="1">
                <a:latin typeface="Century Gothic"/>
              </a:rPr>
              <a:t>mentre</a:t>
            </a:r>
            <a:r>
              <a:rPr lang="en-GB" sz="1050" dirty="0">
                <a:latin typeface="Century Gothic"/>
              </a:rPr>
              <a:t> </a:t>
            </a:r>
            <a:r>
              <a:rPr lang="en-GB" sz="1050" dirty="0" err="1">
                <a:latin typeface="Century Gothic"/>
              </a:rPr>
              <a:t>l’operazione</a:t>
            </a:r>
            <a:r>
              <a:rPr lang="en-GB" sz="1050" dirty="0">
                <a:latin typeface="Century Gothic"/>
              </a:rPr>
              <a:t> di </a:t>
            </a:r>
            <a:r>
              <a:rPr lang="en-GB" sz="1050" dirty="0" err="1">
                <a:latin typeface="Century Gothic"/>
              </a:rPr>
              <a:t>sottrazione</a:t>
            </a:r>
            <a:r>
              <a:rPr lang="en-GB" sz="1050" dirty="0">
                <a:latin typeface="Century Gothic"/>
              </a:rPr>
              <a:t> non è </a:t>
            </a:r>
            <a:r>
              <a:rPr lang="en-GB" sz="1050" dirty="0" err="1">
                <a:latin typeface="Century Gothic"/>
              </a:rPr>
              <a:t>supportata</a:t>
            </a:r>
            <a:r>
              <a:rPr lang="en-GB" sz="1050" dirty="0">
                <a:latin typeface="Century Gothic"/>
              </a:rPr>
              <a:t>.</a:t>
            </a:r>
          </a:p>
        </p:txBody>
      </p:sp>
      <p:sp>
        <p:nvSpPr>
          <p:cNvPr id="20" name="Rectangle 19">
            <a:extLst>
              <a:ext uri="{FF2B5EF4-FFF2-40B4-BE49-F238E27FC236}">
                <a16:creationId xmlns:a16="http://schemas.microsoft.com/office/drawing/2014/main" id="{3FA493E6-4BF0-422C-B03D-C6DEEE6D2330}"/>
              </a:ext>
            </a:extLst>
          </p:cNvPr>
          <p:cNvSpPr/>
          <p:nvPr/>
        </p:nvSpPr>
        <p:spPr>
          <a:xfrm>
            <a:off x="1044511" y="2401781"/>
            <a:ext cx="7406958"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stringa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"test"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num</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stringa</a:t>
            </a:r>
            <a:r>
              <a:rPr lang="en-GB" sz="1050" dirty="0">
                <a:solidFill>
                  <a:schemeClr val="bg1">
                    <a:lumMod val="95000"/>
                  </a:schemeClr>
                </a:solidFill>
                <a:latin typeface="Consolas" panose="020B0609020204030204" pitchFamily="49" charset="0"/>
                <a:cs typeface="Calibri" panose="020F0502020204030204" pitchFamily="34" charset="0"/>
              </a:rPr>
              <a:t>)</a:t>
            </a:r>
          </a:p>
        </p:txBody>
      </p:sp>
      <p:sp>
        <p:nvSpPr>
          <p:cNvPr id="24" name="Rectangle 23">
            <a:extLst>
              <a:ext uri="{FF2B5EF4-FFF2-40B4-BE49-F238E27FC236}">
                <a16:creationId xmlns:a16="http://schemas.microsoft.com/office/drawing/2014/main" id="{91DA1201-1D46-42A9-ACCA-CDC768D41528}"/>
              </a:ext>
            </a:extLst>
          </p:cNvPr>
          <p:cNvSpPr/>
          <p:nvPr/>
        </p:nvSpPr>
        <p:spPr>
          <a:xfrm>
            <a:off x="984239" y="3161472"/>
            <a:ext cx="7406958" cy="577081"/>
          </a:xfrm>
          <a:prstGeom prst="rect">
            <a:avLst/>
          </a:prstGeom>
        </p:spPr>
        <p:txBody>
          <a:bodyPr wrap="square" anchor="t">
            <a:spAutoFit/>
          </a:bodyPr>
          <a:lstStyle/>
          <a:p>
            <a:pPr algn="just"/>
            <a:r>
              <a:rPr lang="en-GB" sz="1050" dirty="0" err="1">
                <a:latin typeface="Century Gothic"/>
              </a:rPr>
              <a:t>L’operazione</a:t>
            </a:r>
            <a:r>
              <a:rPr lang="en-GB" sz="1050" dirty="0">
                <a:latin typeface="Century Gothic"/>
              </a:rPr>
              <a:t> di somma non </a:t>
            </a:r>
            <a:r>
              <a:rPr lang="en-GB" sz="1050" dirty="0" err="1">
                <a:latin typeface="Century Gothic"/>
              </a:rPr>
              <a:t>funziona</a:t>
            </a:r>
            <a:r>
              <a:rPr lang="en-GB" sz="1050" dirty="0">
                <a:latin typeface="Century Gothic"/>
              </a:rPr>
              <a:t> </a:t>
            </a:r>
            <a:r>
              <a:rPr lang="en-GB" sz="1050" dirty="0" err="1">
                <a:latin typeface="Century Gothic"/>
              </a:rPr>
              <a:t>tra</a:t>
            </a:r>
            <a:r>
              <a:rPr lang="en-GB" sz="1050" dirty="0">
                <a:latin typeface="Century Gothic"/>
              </a:rPr>
              <a:t> </a:t>
            </a:r>
            <a:r>
              <a:rPr lang="en-GB" sz="1050" dirty="0" err="1">
                <a:latin typeface="Century Gothic"/>
              </a:rPr>
              <a:t>liste</a:t>
            </a:r>
            <a:r>
              <a:rPr lang="en-GB" sz="1050" dirty="0">
                <a:latin typeface="Century Gothic"/>
              </a:rPr>
              <a:t> e numeri o </a:t>
            </a:r>
            <a:r>
              <a:rPr lang="en-GB" sz="1050" dirty="0" err="1">
                <a:latin typeface="Century Gothic"/>
              </a:rPr>
              <a:t>stringhe</a:t>
            </a:r>
            <a:r>
              <a:rPr lang="en-GB" sz="1050" dirty="0">
                <a:latin typeface="Century Gothic"/>
              </a:rPr>
              <a:t>: come </a:t>
            </a:r>
            <a:r>
              <a:rPr lang="en-GB" sz="1050" dirty="0" err="1">
                <a:latin typeface="Century Gothic"/>
              </a:rPr>
              <a:t>viene</a:t>
            </a:r>
            <a:r>
              <a:rPr lang="en-GB" sz="1050" dirty="0">
                <a:latin typeface="Century Gothic"/>
              </a:rPr>
              <a:t> </a:t>
            </a:r>
            <a:r>
              <a:rPr lang="en-GB" sz="1050" dirty="0" err="1">
                <a:latin typeface="Century Gothic"/>
              </a:rPr>
              <a:t>specificato</a:t>
            </a:r>
            <a:r>
              <a:rPr lang="en-GB" sz="1050" dirty="0">
                <a:latin typeface="Century Gothic"/>
              </a:rPr>
              <a:t> </a:t>
            </a:r>
            <a:r>
              <a:rPr lang="en-GB" sz="1050" dirty="0" err="1">
                <a:latin typeface="Century Gothic"/>
              </a:rPr>
              <a:t>anche</a:t>
            </a:r>
            <a:r>
              <a:rPr lang="en-GB" sz="1050" dirty="0">
                <a:latin typeface="Century Gothic"/>
              </a:rPr>
              <a:t> </a:t>
            </a:r>
            <a:r>
              <a:rPr lang="en-GB" sz="1050" dirty="0" err="1">
                <a:latin typeface="Century Gothic"/>
              </a:rPr>
              <a:t>nell’errore</a:t>
            </a:r>
            <a:r>
              <a:rPr lang="en-GB" sz="1050" dirty="0">
                <a:latin typeface="Century Gothic"/>
              </a:rPr>
              <a:t> in output una </a:t>
            </a:r>
            <a:r>
              <a:rPr lang="en-GB" sz="1050" dirty="0" err="1">
                <a:latin typeface="Century Gothic"/>
              </a:rPr>
              <a:t>lista</a:t>
            </a:r>
            <a:r>
              <a:rPr lang="en-GB" sz="1050" dirty="0">
                <a:latin typeface="Century Gothic"/>
              </a:rPr>
              <a:t> </a:t>
            </a:r>
            <a:r>
              <a:rPr lang="en-GB" sz="1050" dirty="0" err="1">
                <a:latin typeface="Century Gothic"/>
              </a:rPr>
              <a:t>può</a:t>
            </a:r>
            <a:r>
              <a:rPr lang="en-GB" sz="1050" dirty="0">
                <a:latin typeface="Century Gothic"/>
              </a:rPr>
              <a:t> </a:t>
            </a:r>
            <a:r>
              <a:rPr lang="en-GB" sz="1050" dirty="0" err="1">
                <a:latin typeface="Century Gothic"/>
              </a:rPr>
              <a:t>essere</a:t>
            </a:r>
            <a:r>
              <a:rPr lang="en-GB" sz="1050" dirty="0">
                <a:latin typeface="Century Gothic"/>
              </a:rPr>
              <a:t> </a:t>
            </a:r>
            <a:r>
              <a:rPr lang="en-GB" sz="1050" dirty="0" err="1">
                <a:latin typeface="Century Gothic"/>
              </a:rPr>
              <a:t>concatenata</a:t>
            </a:r>
            <a:r>
              <a:rPr lang="en-GB" sz="1050" dirty="0">
                <a:latin typeface="Century Gothic"/>
              </a:rPr>
              <a:t> </a:t>
            </a:r>
            <a:r>
              <a:rPr lang="en-GB" sz="1050" dirty="0" err="1">
                <a:latin typeface="Century Gothic"/>
              </a:rPr>
              <a:t>solamente</a:t>
            </a:r>
            <a:r>
              <a:rPr lang="en-GB" sz="1050" dirty="0">
                <a:latin typeface="Century Gothic"/>
              </a:rPr>
              <a:t> ad una </a:t>
            </a:r>
            <a:r>
              <a:rPr lang="en-GB" sz="1050" dirty="0" err="1">
                <a:latin typeface="Century Gothic"/>
              </a:rPr>
              <a:t>lista</a:t>
            </a:r>
            <a:r>
              <a:rPr lang="en-GB" sz="1050" dirty="0">
                <a:latin typeface="Century Gothic"/>
              </a:rPr>
              <a:t>. </a:t>
            </a:r>
            <a:r>
              <a:rPr lang="en-GB" sz="1050" dirty="0" err="1">
                <a:latin typeface="Century Gothic"/>
              </a:rPr>
              <a:t>L’aggiunta</a:t>
            </a:r>
            <a:r>
              <a:rPr lang="en-GB" sz="1050" dirty="0">
                <a:latin typeface="Century Gothic"/>
              </a:rPr>
              <a:t> di un nuovo </a:t>
            </a:r>
            <a:r>
              <a:rPr lang="en-GB" sz="1050" dirty="0" err="1">
                <a:latin typeface="Century Gothic"/>
              </a:rPr>
              <a:t>elemento</a:t>
            </a:r>
            <a:r>
              <a:rPr lang="en-GB" sz="1050" dirty="0">
                <a:latin typeface="Century Gothic"/>
              </a:rPr>
              <a:t>, </a:t>
            </a:r>
            <a:r>
              <a:rPr lang="en-GB" sz="1050" dirty="0" err="1">
                <a:latin typeface="Century Gothic"/>
              </a:rPr>
              <a:t>numero</a:t>
            </a:r>
            <a:r>
              <a:rPr lang="en-GB" sz="1050" dirty="0">
                <a:latin typeface="Century Gothic"/>
              </a:rPr>
              <a:t> o </a:t>
            </a:r>
            <a:r>
              <a:rPr lang="en-GB" sz="1050" dirty="0" err="1">
                <a:latin typeface="Century Gothic"/>
              </a:rPr>
              <a:t>stringa</a:t>
            </a:r>
            <a:r>
              <a:rPr lang="en-GB" sz="1050" dirty="0">
                <a:latin typeface="Century Gothic"/>
              </a:rPr>
              <a:t>, </a:t>
            </a:r>
            <a:r>
              <a:rPr lang="en-GB" sz="1050" dirty="0" err="1">
                <a:latin typeface="Century Gothic"/>
              </a:rPr>
              <a:t>può</a:t>
            </a:r>
            <a:r>
              <a:rPr lang="en-GB" sz="1050" dirty="0">
                <a:latin typeface="Century Gothic"/>
              </a:rPr>
              <a:t> </a:t>
            </a:r>
            <a:r>
              <a:rPr lang="en-GB" sz="1050" dirty="0" err="1">
                <a:latin typeface="Century Gothic"/>
              </a:rPr>
              <a:t>essere</a:t>
            </a:r>
            <a:r>
              <a:rPr lang="en-GB" sz="1050" dirty="0">
                <a:latin typeface="Century Gothic"/>
              </a:rPr>
              <a:t> </a:t>
            </a:r>
            <a:r>
              <a:rPr lang="en-GB" sz="1050" dirty="0" err="1">
                <a:latin typeface="Century Gothic"/>
              </a:rPr>
              <a:t>fatto</a:t>
            </a:r>
            <a:r>
              <a:rPr lang="en-GB" sz="1050" dirty="0">
                <a:latin typeface="Century Gothic"/>
              </a:rPr>
              <a:t> </a:t>
            </a:r>
            <a:r>
              <a:rPr lang="en-GB" sz="1050" dirty="0" err="1">
                <a:latin typeface="Century Gothic"/>
              </a:rPr>
              <a:t>semplicemente</a:t>
            </a:r>
            <a:r>
              <a:rPr lang="en-GB" sz="1050" dirty="0">
                <a:latin typeface="Century Gothic"/>
              </a:rPr>
              <a:t> con il commando .append().</a:t>
            </a:r>
          </a:p>
        </p:txBody>
      </p:sp>
      <p:pic>
        <p:nvPicPr>
          <p:cNvPr id="3" name="Picture 2">
            <a:extLst>
              <a:ext uri="{FF2B5EF4-FFF2-40B4-BE49-F238E27FC236}">
                <a16:creationId xmlns:a16="http://schemas.microsoft.com/office/drawing/2014/main" id="{525A9CBE-D196-450C-BF8F-E496C145B57B}"/>
              </a:ext>
            </a:extLst>
          </p:cNvPr>
          <p:cNvPicPr>
            <a:picLocks noChangeAspect="1"/>
          </p:cNvPicPr>
          <p:nvPr/>
        </p:nvPicPr>
        <p:blipFill>
          <a:blip r:embed="rId2"/>
          <a:stretch>
            <a:fillRect/>
          </a:stretch>
        </p:blipFill>
        <p:spPr>
          <a:xfrm>
            <a:off x="2643581" y="1490977"/>
            <a:ext cx="2057400" cy="192881"/>
          </a:xfrm>
          <a:prstGeom prst="rect">
            <a:avLst/>
          </a:prstGeom>
        </p:spPr>
      </p:pic>
      <p:pic>
        <p:nvPicPr>
          <p:cNvPr id="7" name="Picture 6">
            <a:extLst>
              <a:ext uri="{FF2B5EF4-FFF2-40B4-BE49-F238E27FC236}">
                <a16:creationId xmlns:a16="http://schemas.microsoft.com/office/drawing/2014/main" id="{7F8D0C78-0CBE-411A-81DC-1C00C48F4A3B}"/>
              </a:ext>
            </a:extLst>
          </p:cNvPr>
          <p:cNvPicPr>
            <a:picLocks noChangeAspect="1"/>
          </p:cNvPicPr>
          <p:nvPr/>
        </p:nvPicPr>
        <p:blipFill>
          <a:blip r:embed="rId3"/>
          <a:stretch>
            <a:fillRect/>
          </a:stretch>
        </p:blipFill>
        <p:spPr>
          <a:xfrm>
            <a:off x="2643582" y="1681060"/>
            <a:ext cx="4007644" cy="164306"/>
          </a:xfrm>
          <a:prstGeom prst="rect">
            <a:avLst/>
          </a:prstGeom>
        </p:spPr>
      </p:pic>
      <p:pic>
        <p:nvPicPr>
          <p:cNvPr id="9" name="Picture 8">
            <a:extLst>
              <a:ext uri="{FF2B5EF4-FFF2-40B4-BE49-F238E27FC236}">
                <a16:creationId xmlns:a16="http://schemas.microsoft.com/office/drawing/2014/main" id="{8814B247-DDC3-40B5-8D21-FAC72DE58AAC}"/>
              </a:ext>
            </a:extLst>
          </p:cNvPr>
          <p:cNvPicPr>
            <a:picLocks noChangeAspect="1"/>
          </p:cNvPicPr>
          <p:nvPr/>
        </p:nvPicPr>
        <p:blipFill>
          <a:blip r:embed="rId4"/>
          <a:stretch>
            <a:fillRect/>
          </a:stretch>
        </p:blipFill>
        <p:spPr>
          <a:xfrm>
            <a:off x="2756891" y="2759571"/>
            <a:ext cx="3586163" cy="157163"/>
          </a:xfrm>
          <a:prstGeom prst="rect">
            <a:avLst/>
          </a:prstGeom>
        </p:spPr>
      </p:pic>
      <p:pic>
        <p:nvPicPr>
          <p:cNvPr id="12" name="Picture 11">
            <a:extLst>
              <a:ext uri="{FF2B5EF4-FFF2-40B4-BE49-F238E27FC236}">
                <a16:creationId xmlns:a16="http://schemas.microsoft.com/office/drawing/2014/main" id="{DB31BF9F-3747-479D-B15A-120416A3E919}"/>
              </a:ext>
            </a:extLst>
          </p:cNvPr>
          <p:cNvPicPr>
            <a:picLocks noChangeAspect="1"/>
          </p:cNvPicPr>
          <p:nvPr/>
        </p:nvPicPr>
        <p:blipFill>
          <a:blip r:embed="rId5"/>
          <a:stretch>
            <a:fillRect/>
          </a:stretch>
        </p:blipFill>
        <p:spPr>
          <a:xfrm>
            <a:off x="2756892" y="2906897"/>
            <a:ext cx="3579019" cy="171450"/>
          </a:xfrm>
          <a:prstGeom prst="rect">
            <a:avLst/>
          </a:prstGeom>
        </p:spPr>
      </p:pic>
      <p:sp>
        <p:nvSpPr>
          <p:cNvPr id="21" name="Rectangle 20">
            <a:extLst>
              <a:ext uri="{FF2B5EF4-FFF2-40B4-BE49-F238E27FC236}">
                <a16:creationId xmlns:a16="http://schemas.microsoft.com/office/drawing/2014/main" id="{BC5A9097-6F3F-460C-9E4A-247A7B0D9DA8}"/>
              </a:ext>
            </a:extLst>
          </p:cNvPr>
          <p:cNvSpPr/>
          <p:nvPr/>
        </p:nvSpPr>
        <p:spPr>
          <a:xfrm>
            <a:off x="1044511" y="3861075"/>
            <a:ext cx="7406958" cy="57708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num_f</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a:solidFill>
                  <a:srgbClr val="EDBA93"/>
                </a:solidFill>
                <a:latin typeface="Consolas" panose="020B0609020204030204" pitchFamily="49" charset="0"/>
                <a:cs typeface="Calibri" panose="020F0502020204030204" pitchFamily="34" charset="0"/>
              </a:rPr>
              <a:t>2.2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num</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l_num</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num_f</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pic>
        <p:nvPicPr>
          <p:cNvPr id="14" name="Picture 13">
            <a:extLst>
              <a:ext uri="{FF2B5EF4-FFF2-40B4-BE49-F238E27FC236}">
                <a16:creationId xmlns:a16="http://schemas.microsoft.com/office/drawing/2014/main" id="{2E7B7C70-7447-482F-A4C1-FF8DB65FCD15}"/>
              </a:ext>
            </a:extLst>
          </p:cNvPr>
          <p:cNvPicPr>
            <a:picLocks noChangeAspect="1"/>
          </p:cNvPicPr>
          <p:nvPr/>
        </p:nvPicPr>
        <p:blipFill>
          <a:blip r:embed="rId6"/>
          <a:stretch>
            <a:fillRect/>
          </a:stretch>
        </p:blipFill>
        <p:spPr>
          <a:xfrm>
            <a:off x="2598425" y="4045205"/>
            <a:ext cx="5792772" cy="185738"/>
          </a:xfrm>
          <a:prstGeom prst="rect">
            <a:avLst/>
          </a:prstGeom>
        </p:spPr>
      </p:pic>
      <p:pic>
        <p:nvPicPr>
          <p:cNvPr id="25" name="Picture 24">
            <a:extLst>
              <a:ext uri="{FF2B5EF4-FFF2-40B4-BE49-F238E27FC236}">
                <a16:creationId xmlns:a16="http://schemas.microsoft.com/office/drawing/2014/main" id="{EC982F26-CD7F-4340-B991-81120CFB653C}"/>
              </a:ext>
            </a:extLst>
          </p:cNvPr>
          <p:cNvPicPr>
            <a:picLocks noChangeAspect="1"/>
          </p:cNvPicPr>
          <p:nvPr/>
        </p:nvPicPr>
        <p:blipFill>
          <a:blip r:embed="rId7"/>
          <a:stretch>
            <a:fillRect/>
          </a:stretch>
        </p:blipFill>
        <p:spPr>
          <a:xfrm>
            <a:off x="2598425" y="4211350"/>
            <a:ext cx="3864769" cy="192881"/>
          </a:xfrm>
          <a:prstGeom prst="rect">
            <a:avLst/>
          </a:prstGeom>
        </p:spPr>
      </p:pic>
      <p:sp>
        <p:nvSpPr>
          <p:cNvPr id="26" name="Rectangle 25">
            <a:extLst>
              <a:ext uri="{FF2B5EF4-FFF2-40B4-BE49-F238E27FC236}">
                <a16:creationId xmlns:a16="http://schemas.microsoft.com/office/drawing/2014/main" id="{5B556497-F887-4B99-85F1-D339148E4B7E}"/>
              </a:ext>
            </a:extLst>
          </p:cNvPr>
          <p:cNvSpPr/>
          <p:nvPr/>
        </p:nvSpPr>
        <p:spPr>
          <a:xfrm>
            <a:off x="997502" y="4459183"/>
            <a:ext cx="7406958" cy="415498"/>
          </a:xfrm>
          <a:prstGeom prst="rect">
            <a:avLst/>
          </a:prstGeom>
        </p:spPr>
        <p:txBody>
          <a:bodyPr wrap="square" anchor="t">
            <a:spAutoFit/>
          </a:bodyPr>
          <a:lstStyle/>
          <a:p>
            <a:pPr algn="just"/>
            <a:r>
              <a:rPr lang="en-GB" sz="1050" dirty="0">
                <a:latin typeface="Century Gothic"/>
              </a:rPr>
              <a:t>La </a:t>
            </a:r>
            <a:r>
              <a:rPr lang="en-GB" sz="1050" dirty="0" err="1">
                <a:latin typeface="Century Gothic"/>
              </a:rPr>
              <a:t>moltiplicazione</a:t>
            </a:r>
            <a:r>
              <a:rPr lang="en-GB" sz="1050" dirty="0">
                <a:latin typeface="Century Gothic"/>
              </a:rPr>
              <a:t> </a:t>
            </a:r>
            <a:r>
              <a:rPr lang="en-GB" sz="1050" dirty="0" err="1">
                <a:latin typeface="Century Gothic"/>
              </a:rPr>
              <a:t>tra</a:t>
            </a:r>
            <a:r>
              <a:rPr lang="en-GB" sz="1050" dirty="0">
                <a:latin typeface="Century Gothic"/>
              </a:rPr>
              <a:t> </a:t>
            </a:r>
            <a:r>
              <a:rPr lang="en-GB" sz="1050" dirty="0" err="1">
                <a:latin typeface="Century Gothic"/>
              </a:rPr>
              <a:t>lista</a:t>
            </a:r>
            <a:r>
              <a:rPr lang="en-GB" sz="1050" dirty="0">
                <a:latin typeface="Century Gothic"/>
              </a:rPr>
              <a:t> ed </a:t>
            </a:r>
            <a:r>
              <a:rPr lang="en-GB" sz="1050" dirty="0" err="1">
                <a:latin typeface="Century Gothic"/>
              </a:rPr>
              <a:t>intero</a:t>
            </a:r>
            <a:r>
              <a:rPr lang="en-GB" sz="1050" dirty="0">
                <a:latin typeface="Century Gothic"/>
              </a:rPr>
              <a:t> </a:t>
            </a:r>
            <a:r>
              <a:rPr lang="en-GB" sz="1050" dirty="0" err="1">
                <a:latin typeface="Century Gothic"/>
              </a:rPr>
              <a:t>funziona</a:t>
            </a:r>
            <a:r>
              <a:rPr lang="en-GB" sz="1050" dirty="0">
                <a:latin typeface="Century Gothic"/>
              </a:rPr>
              <a:t>: </a:t>
            </a:r>
            <a:r>
              <a:rPr lang="en-GB" sz="1050" dirty="0" err="1">
                <a:latin typeface="Century Gothic"/>
              </a:rPr>
              <a:t>si</a:t>
            </a:r>
            <a:r>
              <a:rPr lang="en-GB" sz="1050" dirty="0">
                <a:latin typeface="Century Gothic"/>
              </a:rPr>
              <a:t> </a:t>
            </a:r>
            <a:r>
              <a:rPr lang="en-GB" sz="1050" dirty="0" err="1">
                <a:latin typeface="Century Gothic"/>
              </a:rPr>
              <a:t>crea</a:t>
            </a:r>
            <a:r>
              <a:rPr lang="en-GB" sz="1050" dirty="0">
                <a:latin typeface="Century Gothic"/>
              </a:rPr>
              <a:t> una </a:t>
            </a:r>
            <a:r>
              <a:rPr lang="en-GB" sz="1050" dirty="0" err="1">
                <a:latin typeface="Century Gothic"/>
              </a:rPr>
              <a:t>nuova</a:t>
            </a:r>
            <a:r>
              <a:rPr lang="en-GB" sz="1050" dirty="0">
                <a:latin typeface="Century Gothic"/>
              </a:rPr>
              <a:t> </a:t>
            </a:r>
            <a:r>
              <a:rPr lang="en-GB" sz="1050" dirty="0" err="1">
                <a:latin typeface="Century Gothic"/>
              </a:rPr>
              <a:t>lista</a:t>
            </a:r>
            <a:r>
              <a:rPr lang="en-GB" sz="1050" dirty="0">
                <a:latin typeface="Century Gothic"/>
              </a:rPr>
              <a:t> in cui </a:t>
            </a:r>
            <a:r>
              <a:rPr lang="en-GB" sz="1050" dirty="0" err="1">
                <a:latin typeface="Century Gothic"/>
              </a:rPr>
              <a:t>i</a:t>
            </a:r>
            <a:r>
              <a:rPr lang="en-GB" sz="1050" dirty="0">
                <a:latin typeface="Century Gothic"/>
              </a:rPr>
              <a:t> </a:t>
            </a:r>
            <a:r>
              <a:rPr lang="en-GB" sz="1050" dirty="0" err="1">
                <a:latin typeface="Century Gothic"/>
              </a:rPr>
              <a:t>valori</a:t>
            </a:r>
            <a:r>
              <a:rPr lang="en-GB" sz="1050" dirty="0">
                <a:latin typeface="Century Gothic"/>
              </a:rPr>
              <a:t> </a:t>
            </a:r>
            <a:r>
              <a:rPr lang="en-GB" sz="1050" dirty="0" err="1">
                <a:latin typeface="Century Gothic"/>
              </a:rPr>
              <a:t>sono</a:t>
            </a:r>
            <a:r>
              <a:rPr lang="en-GB" sz="1050" dirty="0">
                <a:latin typeface="Century Gothic"/>
              </a:rPr>
              <a:t> </a:t>
            </a:r>
            <a:r>
              <a:rPr lang="en-GB" sz="1050" dirty="0" err="1">
                <a:latin typeface="Century Gothic"/>
              </a:rPr>
              <a:t>replicati</a:t>
            </a:r>
            <a:r>
              <a:rPr lang="en-GB" sz="1050" dirty="0">
                <a:latin typeface="Century Gothic"/>
              </a:rPr>
              <a:t> </a:t>
            </a:r>
            <a:r>
              <a:rPr lang="en-GB" sz="1050" dirty="0" err="1">
                <a:latin typeface="Century Gothic"/>
              </a:rPr>
              <a:t>tante</a:t>
            </a:r>
            <a:r>
              <a:rPr lang="en-GB" sz="1050" dirty="0">
                <a:latin typeface="Century Gothic"/>
              </a:rPr>
              <a:t> volte </a:t>
            </a:r>
            <a:r>
              <a:rPr lang="en-GB" sz="1050" dirty="0" err="1">
                <a:latin typeface="Century Gothic"/>
              </a:rPr>
              <a:t>quanto</a:t>
            </a:r>
            <a:r>
              <a:rPr lang="en-GB" sz="1050" dirty="0">
                <a:latin typeface="Century Gothic"/>
              </a:rPr>
              <a:t> </a:t>
            </a:r>
            <a:r>
              <a:rPr lang="en-GB" sz="1050" dirty="0" err="1">
                <a:latin typeface="Century Gothic"/>
              </a:rPr>
              <a:t>l’intero</a:t>
            </a:r>
            <a:r>
              <a:rPr lang="en-GB" sz="1050" dirty="0">
                <a:latin typeface="Century Gothic"/>
              </a:rPr>
              <a:t> </a:t>
            </a:r>
            <a:r>
              <a:rPr lang="en-GB" sz="1050" dirty="0" err="1">
                <a:latin typeface="Century Gothic"/>
              </a:rPr>
              <a:t>specificato</a:t>
            </a:r>
            <a:r>
              <a:rPr lang="en-GB" sz="1050" dirty="0">
                <a:latin typeface="Century Gothic"/>
              </a:rPr>
              <a:t>. Non </a:t>
            </a:r>
            <a:r>
              <a:rPr lang="en-GB" sz="1050" dirty="0" err="1">
                <a:latin typeface="Century Gothic"/>
              </a:rPr>
              <a:t>posso</a:t>
            </a:r>
            <a:r>
              <a:rPr lang="en-GB" sz="1050" dirty="0">
                <a:latin typeface="Century Gothic"/>
              </a:rPr>
              <a:t> fare la </a:t>
            </a:r>
            <a:r>
              <a:rPr lang="en-GB" sz="1050" dirty="0" err="1">
                <a:latin typeface="Century Gothic"/>
              </a:rPr>
              <a:t>stessa</a:t>
            </a:r>
            <a:r>
              <a:rPr lang="en-GB" sz="1050" dirty="0">
                <a:latin typeface="Century Gothic"/>
              </a:rPr>
              <a:t> </a:t>
            </a:r>
            <a:r>
              <a:rPr lang="en-GB" sz="1050" dirty="0" err="1">
                <a:latin typeface="Century Gothic"/>
              </a:rPr>
              <a:t>operazione</a:t>
            </a:r>
            <a:r>
              <a:rPr lang="en-GB" sz="1050" dirty="0">
                <a:latin typeface="Century Gothic"/>
              </a:rPr>
              <a:t> con un </a:t>
            </a:r>
            <a:r>
              <a:rPr lang="en-GB" sz="1050" dirty="0" err="1">
                <a:latin typeface="Century Gothic"/>
              </a:rPr>
              <a:t>numero</a:t>
            </a:r>
            <a:r>
              <a:rPr lang="en-GB" sz="1050" dirty="0">
                <a:latin typeface="Century Gothic"/>
              </a:rPr>
              <a:t> </a:t>
            </a:r>
            <a:r>
              <a:rPr lang="en-GB" sz="1050" dirty="0" err="1">
                <a:latin typeface="Century Gothic"/>
              </a:rPr>
              <a:t>decimale</a:t>
            </a:r>
            <a:r>
              <a:rPr lang="en-GB" sz="1050" dirty="0">
                <a:latin typeface="Century Gothic"/>
              </a:rPr>
              <a:t>.</a:t>
            </a:r>
          </a:p>
        </p:txBody>
      </p:sp>
      <p:sp>
        <p:nvSpPr>
          <p:cNvPr id="2" name="Title 1">
            <a:extLst>
              <a:ext uri="{FF2B5EF4-FFF2-40B4-BE49-F238E27FC236}">
                <a16:creationId xmlns:a16="http://schemas.microsoft.com/office/drawing/2014/main" id="{28AE216F-45A1-5C3A-786E-1A5DA44A5C4A}"/>
              </a:ext>
            </a:extLst>
          </p:cNvPr>
          <p:cNvSpPr>
            <a:spLocks noGrp="1"/>
          </p:cNvSpPr>
          <p:nvPr>
            <p:ph type="title"/>
          </p:nvPr>
        </p:nvSpPr>
        <p:spPr/>
        <p:txBody>
          <a:bodyPr/>
          <a:lstStyle/>
          <a:p>
            <a:r>
              <a:rPr lang="it-IT" sz="1600" dirty="0">
                <a:solidFill>
                  <a:schemeClr val="bg1"/>
                </a:solidFill>
              </a:rPr>
              <a:t>Strutture Dati Standard - operatori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030611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738664"/>
          </a:xfrm>
          <a:prstGeom prst="rect">
            <a:avLst/>
          </a:prstGeom>
        </p:spPr>
        <p:txBody>
          <a:bodyPr wrap="square">
            <a:spAutoFit/>
          </a:bodyPr>
          <a:lstStyle/>
          <a:p>
            <a:r>
              <a:rPr lang="it-IT" sz="1050" dirty="0"/>
              <a:t>Un’altra tipologia di struttura complessa è la </a:t>
            </a:r>
            <a:r>
              <a:rPr lang="it-IT" sz="1050" b="1" dirty="0"/>
              <a:t>tuple</a:t>
            </a:r>
            <a:r>
              <a:rPr lang="it-IT" sz="1050" dirty="0"/>
              <a:t>. </a:t>
            </a:r>
          </a:p>
          <a:p>
            <a:r>
              <a:rPr lang="it-IT" sz="1050" dirty="0"/>
              <a:t>L'unica differenza tra </a:t>
            </a:r>
            <a:r>
              <a:rPr lang="it-IT" sz="1050" b="1" dirty="0"/>
              <a:t>list</a:t>
            </a:r>
            <a:r>
              <a:rPr lang="it-IT" sz="1050" dirty="0"/>
              <a:t> e </a:t>
            </a:r>
            <a:r>
              <a:rPr lang="it-IT" sz="1050" b="1" dirty="0" err="1"/>
              <a:t>tuple</a:t>
            </a:r>
            <a:r>
              <a:rPr lang="it-IT" sz="1050" dirty="0"/>
              <a:t> è che quest’ultima è di "sola lettura" quindi non può essere aggiornate in alcun modo.</a:t>
            </a:r>
          </a:p>
          <a:p>
            <a:r>
              <a:rPr lang="it-IT" sz="1050" dirty="0"/>
              <a:t>L’uso delle </a:t>
            </a:r>
            <a:r>
              <a:rPr lang="it-IT" sz="1050" b="1" dirty="0"/>
              <a:t>()</a:t>
            </a:r>
            <a:r>
              <a:rPr lang="it-IT" sz="1050" dirty="0"/>
              <a:t> per includere i valori a differenza delle </a:t>
            </a:r>
            <a:r>
              <a:rPr lang="it-IT" sz="1050" b="1" dirty="0"/>
              <a:t>[]</a:t>
            </a:r>
            <a:r>
              <a:rPr lang="it-IT" sz="1050" dirty="0"/>
              <a:t>, usate per list, definisce direttamente struttura e caratteristiche della </a:t>
            </a:r>
            <a:r>
              <a:rPr lang="it-IT" sz="1050" dirty="0" err="1"/>
              <a:t>tuple</a:t>
            </a:r>
            <a:r>
              <a:rPr lang="it-IT" sz="1050" dirty="0"/>
              <a:t>. </a:t>
            </a:r>
          </a:p>
        </p:txBody>
      </p:sp>
      <p:sp>
        <p:nvSpPr>
          <p:cNvPr id="13" name="Rectangle 12">
            <a:extLst>
              <a:ext uri="{FF2B5EF4-FFF2-40B4-BE49-F238E27FC236}">
                <a16:creationId xmlns:a16="http://schemas.microsoft.com/office/drawing/2014/main" id="{CAB36E73-4990-425D-BA6A-F299009F74F3}"/>
              </a:ext>
            </a:extLst>
          </p:cNvPr>
          <p:cNvSpPr/>
          <p:nvPr/>
        </p:nvSpPr>
        <p:spPr>
          <a:xfrm>
            <a:off x="3492104" y="1977629"/>
            <a:ext cx="4589859"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200" dirty="0">
                <a:solidFill>
                  <a:schemeClr val="accent4">
                    <a:lumMod val="60000"/>
                    <a:lumOff val="4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"mascara"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"shoes", </a:t>
            </a:r>
            <a:r>
              <a:rPr lang="en-GB" sz="1200" dirty="0">
                <a:solidFill>
                  <a:srgbClr val="EDBA93"/>
                </a:solidFill>
                <a:latin typeface="Consolas" panose="020B0609020204030204" pitchFamily="49" charset="0"/>
                <a:cs typeface="Calibri" panose="020F0502020204030204" pitchFamily="34" charset="0"/>
              </a:rPr>
              <a:t>1000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6" name="Rectangle 15">
            <a:extLst>
              <a:ext uri="{FF2B5EF4-FFF2-40B4-BE49-F238E27FC236}">
                <a16:creationId xmlns:a16="http://schemas.microsoft.com/office/drawing/2014/main" id="{DEA53CD2-D5E8-4077-971F-CF69D7791131}"/>
              </a:ext>
            </a:extLst>
          </p:cNvPr>
          <p:cNvSpPr/>
          <p:nvPr/>
        </p:nvSpPr>
        <p:spPr>
          <a:xfrm>
            <a:off x="5738145" y="2317835"/>
            <a:ext cx="2410535"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tx1">
                    <a:lumMod val="10000"/>
                    <a:lumOff val="90000"/>
                  </a:schemeClr>
                </a:solidFill>
                <a:latin typeface="Consolas" panose="020B0609020204030204" pitchFamily="49" charset="0"/>
                <a:cs typeface="Calibri" panose="020F0502020204030204" pitchFamily="34" charset="0"/>
              </a:rPr>
              <a:t>('mascara', 'shoes', 1000)</a:t>
            </a:r>
          </a:p>
        </p:txBody>
      </p:sp>
      <p:sp>
        <p:nvSpPr>
          <p:cNvPr id="11" name="Rectangle 15">
            <a:extLst>
              <a:ext uri="{FF2B5EF4-FFF2-40B4-BE49-F238E27FC236}">
                <a16:creationId xmlns:a16="http://schemas.microsoft.com/office/drawing/2014/main" id="{A74FF993-454A-43A8-9A62-2C07C6D5259C}"/>
              </a:ext>
            </a:extLst>
          </p:cNvPr>
          <p:cNvSpPr/>
          <p:nvPr/>
        </p:nvSpPr>
        <p:spPr>
          <a:xfrm>
            <a:off x="6344995" y="2714738"/>
            <a:ext cx="1803685"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tx1">
                    <a:lumMod val="10000"/>
                    <a:lumOff val="90000"/>
                  </a:schemeClr>
                </a:solidFill>
                <a:latin typeface="Consolas" panose="020B0609020204030204" pitchFamily="49" charset="0"/>
                <a:cs typeface="Calibri" panose="020F0502020204030204" pitchFamily="34" charset="0"/>
              </a:rPr>
              <a:t>&lt;class 'tuple'&gt;</a:t>
            </a:r>
          </a:p>
        </p:txBody>
      </p:sp>
      <p:sp>
        <p:nvSpPr>
          <p:cNvPr id="2" name="Rettangolo 1">
            <a:extLst>
              <a:ext uri="{FF2B5EF4-FFF2-40B4-BE49-F238E27FC236}">
                <a16:creationId xmlns:a16="http://schemas.microsoft.com/office/drawing/2014/main" id="{3D112167-7457-4EE4-92D7-1C7D823FE8C5}"/>
              </a:ext>
            </a:extLst>
          </p:cNvPr>
          <p:cNvSpPr/>
          <p:nvPr/>
        </p:nvSpPr>
        <p:spPr>
          <a:xfrm>
            <a:off x="1044511" y="3819499"/>
            <a:ext cx="5836606" cy="253916"/>
          </a:xfrm>
          <a:prstGeom prst="rect">
            <a:avLst/>
          </a:prstGeom>
        </p:spPr>
        <p:txBody>
          <a:bodyPr wrap="square">
            <a:spAutoFit/>
          </a:bodyPr>
          <a:lstStyle/>
          <a:p>
            <a:r>
              <a:rPr lang="it-IT" sz="1050" dirty="0"/>
              <a:t>Anche le tuple, così come le liste, possono contenere al loro interno dei dati in formato non omogeneo.</a:t>
            </a:r>
          </a:p>
        </p:txBody>
      </p:sp>
      <p:sp>
        <p:nvSpPr>
          <p:cNvPr id="17" name="Rectangle 8">
            <a:extLst>
              <a:ext uri="{FF2B5EF4-FFF2-40B4-BE49-F238E27FC236}">
                <a16:creationId xmlns:a16="http://schemas.microsoft.com/office/drawing/2014/main" id="{EA6E2212-1546-459B-981E-3CB545EA8BAE}"/>
              </a:ext>
            </a:extLst>
          </p:cNvPr>
          <p:cNvSpPr/>
          <p:nvPr/>
        </p:nvSpPr>
        <p:spPr>
          <a:xfrm>
            <a:off x="1075622" y="2452440"/>
            <a:ext cx="1023341" cy="300082"/>
          </a:xfrm>
          <a:prstGeom prst="rect">
            <a:avLst/>
          </a:prstGeom>
        </p:spPr>
        <p:txBody>
          <a:bodyPr wrap="square" anchor="t">
            <a:spAutoFit/>
          </a:bodyPr>
          <a:lstStyle/>
          <a:p>
            <a:r>
              <a:rPr lang="en-AU" sz="1350" dirty="0">
                <a:solidFill>
                  <a:srgbClr val="C00000"/>
                </a:solidFill>
                <a:latin typeface="Century Gothic"/>
              </a:rPr>
              <a:t>tuple</a:t>
            </a:r>
          </a:p>
        </p:txBody>
      </p:sp>
      <p:sp>
        <p:nvSpPr>
          <p:cNvPr id="18" name="Rectangle 8">
            <a:extLst>
              <a:ext uri="{FF2B5EF4-FFF2-40B4-BE49-F238E27FC236}">
                <a16:creationId xmlns:a16="http://schemas.microsoft.com/office/drawing/2014/main" id="{8B0D6D1F-3826-4FE5-B37A-EA69B242B0C9}"/>
              </a:ext>
            </a:extLst>
          </p:cNvPr>
          <p:cNvSpPr/>
          <p:nvPr/>
        </p:nvSpPr>
        <p:spPr>
          <a:xfrm>
            <a:off x="1921241" y="2483749"/>
            <a:ext cx="1583954" cy="300082"/>
          </a:xfrm>
          <a:prstGeom prst="rect">
            <a:avLst/>
          </a:prstGeom>
        </p:spPr>
        <p:txBody>
          <a:bodyPr wrap="square" anchor="t">
            <a:spAutoFit/>
          </a:bodyPr>
          <a:lstStyle/>
          <a:p>
            <a:pPr marL="428625" indent="-428625">
              <a:buFont typeface="Wingdings" panose="05000000000000000000" pitchFamily="2" charset="2"/>
              <a:buChar char="Ø"/>
            </a:pPr>
            <a:r>
              <a:rPr lang="en-AU" sz="1350" dirty="0">
                <a:solidFill>
                  <a:srgbClr val="C00000"/>
                </a:solidFill>
                <a:latin typeface="Century Gothic"/>
              </a:rPr>
              <a:t>(””,””)</a:t>
            </a:r>
            <a:endParaRPr lang="it-IT" sz="1350" dirty="0">
              <a:solidFill>
                <a:srgbClr val="C00000"/>
              </a:solidFill>
            </a:endParaRPr>
          </a:p>
        </p:txBody>
      </p:sp>
      <p:sp>
        <p:nvSpPr>
          <p:cNvPr id="15" name="Rectangle 1">
            <a:extLst>
              <a:ext uri="{FF2B5EF4-FFF2-40B4-BE49-F238E27FC236}">
                <a16:creationId xmlns:a16="http://schemas.microsoft.com/office/drawing/2014/main" id="{59BA48C7-5D4B-44C0-B239-33AFB4988DD4}"/>
              </a:ext>
            </a:extLst>
          </p:cNvPr>
          <p:cNvSpPr/>
          <p:nvPr/>
        </p:nvSpPr>
        <p:spPr>
          <a:xfrm>
            <a:off x="6999270" y="4003767"/>
            <a:ext cx="1953428" cy="830997"/>
          </a:xfrm>
          <a:prstGeom prst="rect">
            <a:avLst/>
          </a:prstGeom>
          <a:solidFill>
            <a:schemeClr val="accent3">
              <a:lumMod val="20000"/>
              <a:lumOff val="80000"/>
            </a:schemeClr>
          </a:solidFill>
        </p:spPr>
        <p:txBody>
          <a:bodyPr wrap="square">
            <a:spAutoFit/>
          </a:bodyPr>
          <a:lstStyle/>
          <a:p>
            <a:pPr algn="ctr"/>
            <a:endParaRPr lang="it-IT" sz="2100" b="1" dirty="0">
              <a:solidFill>
                <a:srgbClr val="000000"/>
              </a:solidFill>
            </a:endParaRPr>
          </a:p>
          <a:p>
            <a:pPr marL="0" lvl="1"/>
            <a:r>
              <a:rPr lang="it-IT" sz="900" dirty="0">
                <a:solidFill>
                  <a:srgbClr val="000000"/>
                </a:solidFill>
              </a:rPr>
              <a:t>In SAS non esistono liste e tuple ma possono essere replicate tramite uso di macrovaraibili.</a:t>
            </a:r>
          </a:p>
        </p:txBody>
      </p:sp>
      <p:grpSp>
        <p:nvGrpSpPr>
          <p:cNvPr id="19" name="Gruppo 11">
            <a:extLst>
              <a:ext uri="{FF2B5EF4-FFF2-40B4-BE49-F238E27FC236}">
                <a16:creationId xmlns:a16="http://schemas.microsoft.com/office/drawing/2014/main" id="{38459D92-CB3F-4B6C-8848-649C19960E66}"/>
              </a:ext>
            </a:extLst>
          </p:cNvPr>
          <p:cNvGrpSpPr/>
          <p:nvPr/>
        </p:nvGrpSpPr>
        <p:grpSpPr>
          <a:xfrm>
            <a:off x="6999270" y="3847693"/>
            <a:ext cx="785533" cy="404882"/>
            <a:chOff x="785091" y="909787"/>
            <a:chExt cx="1047377" cy="539842"/>
          </a:xfrm>
        </p:grpSpPr>
        <p:sp>
          <p:nvSpPr>
            <p:cNvPr id="20" name="Rettangolo 12">
              <a:extLst>
                <a:ext uri="{FF2B5EF4-FFF2-40B4-BE49-F238E27FC236}">
                  <a16:creationId xmlns:a16="http://schemas.microsoft.com/office/drawing/2014/main" id="{43B0BFBD-CABE-4A1C-A1E4-2DE04B57C194}"/>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21" name="Picture 12">
              <a:extLst>
                <a:ext uri="{FF2B5EF4-FFF2-40B4-BE49-F238E27FC236}">
                  <a16:creationId xmlns:a16="http://schemas.microsoft.com/office/drawing/2014/main" id="{EF1B2F09-311B-476E-B3EA-C0FB16EA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16:creationId xmlns:a16="http://schemas.microsoft.com/office/drawing/2014/main" id="{A2F48F55-F2EE-559C-274A-4CA6EAC58406}"/>
              </a:ext>
            </a:extLst>
          </p:cNvPr>
          <p:cNvSpPr>
            <a:spLocks noGrp="1"/>
          </p:cNvSpPr>
          <p:nvPr>
            <p:ph type="title"/>
          </p:nvPr>
        </p:nvSpPr>
        <p:spPr/>
        <p:txBody>
          <a:bodyPr/>
          <a:lstStyle/>
          <a:p>
            <a:r>
              <a:rPr lang="it-IT" sz="1600" dirty="0">
                <a:solidFill>
                  <a:schemeClr val="bg1"/>
                </a:solidFill>
              </a:rPr>
              <a:t>Strutture Dati Standard - tuple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255721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461665"/>
          </a:xfrm>
          <a:prstGeom prst="rect">
            <a:avLst/>
          </a:prstGeom>
        </p:spPr>
        <p:txBody>
          <a:bodyPr wrap="square">
            <a:spAutoFit/>
          </a:bodyPr>
          <a:lstStyle/>
          <a:p>
            <a:r>
              <a:rPr lang="it-IT" sz="1200" dirty="0"/>
              <a:t>Le tuple sono oggetti statici che non possono essere modificati, dunque molte delle funzionalità viste in precedenza con le liste non sono applicabili alle tuple:</a:t>
            </a:r>
          </a:p>
        </p:txBody>
      </p:sp>
      <p:sp>
        <p:nvSpPr>
          <p:cNvPr id="13" name="Rectangle 12">
            <a:extLst>
              <a:ext uri="{FF2B5EF4-FFF2-40B4-BE49-F238E27FC236}">
                <a16:creationId xmlns:a16="http://schemas.microsoft.com/office/drawing/2014/main" id="{CAB36E73-4990-425D-BA6A-F299009F74F3}"/>
              </a:ext>
            </a:extLst>
          </p:cNvPr>
          <p:cNvSpPr/>
          <p:nvPr/>
        </p:nvSpPr>
        <p:spPr>
          <a:xfrm>
            <a:off x="1062037" y="1290161"/>
            <a:ext cx="7037451" cy="122341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050" dirty="0">
                <a:solidFill>
                  <a:schemeClr val="accent4">
                    <a:lumMod val="60000"/>
                    <a:lumOff val="4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"mascara"</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"shoes"</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1000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append</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"nuovo"</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remove</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"shoes"</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count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"mascara"</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2" name="Rettangolo 1">
            <a:extLst>
              <a:ext uri="{FF2B5EF4-FFF2-40B4-BE49-F238E27FC236}">
                <a16:creationId xmlns:a16="http://schemas.microsoft.com/office/drawing/2014/main" id="{3D112167-7457-4EE4-92D7-1C7D823FE8C5}"/>
              </a:ext>
            </a:extLst>
          </p:cNvPr>
          <p:cNvSpPr/>
          <p:nvPr/>
        </p:nvSpPr>
        <p:spPr>
          <a:xfrm>
            <a:off x="1044512" y="2565752"/>
            <a:ext cx="7054976" cy="577081"/>
          </a:xfrm>
          <a:prstGeom prst="rect">
            <a:avLst/>
          </a:prstGeom>
        </p:spPr>
        <p:txBody>
          <a:bodyPr wrap="square">
            <a:spAutoFit/>
          </a:bodyPr>
          <a:lstStyle/>
          <a:p>
            <a:pPr algn="just"/>
            <a:r>
              <a:rPr lang="it-IT" sz="1050" dirty="0"/>
              <a:t>Non sono stati fatti gli esempi ma anche .sort() e .extend() non funzionano. L’unico che non dà errore di quelli visti per le liste è l’attributo .count() e lo slicing: infatti non vanno a modificare la tupla ma restituiscono semplicemente un valore.</a:t>
            </a:r>
          </a:p>
          <a:p>
            <a:pPr algn="just"/>
            <a:r>
              <a:rPr lang="it-IT" sz="1050" dirty="0"/>
              <a:t>Stesso discordo per la keyword "in": anche in questo caso l’output è solamente un valore, non c’è alcuna modifica della lista:</a:t>
            </a:r>
          </a:p>
        </p:txBody>
      </p:sp>
      <p:sp>
        <p:nvSpPr>
          <p:cNvPr id="15" name="Rectangle 1">
            <a:extLst>
              <a:ext uri="{FF2B5EF4-FFF2-40B4-BE49-F238E27FC236}">
                <a16:creationId xmlns:a16="http://schemas.microsoft.com/office/drawing/2014/main" id="{59BA48C7-5D4B-44C0-B239-33AFB4988DD4}"/>
              </a:ext>
            </a:extLst>
          </p:cNvPr>
          <p:cNvSpPr/>
          <p:nvPr/>
        </p:nvSpPr>
        <p:spPr>
          <a:xfrm>
            <a:off x="7071117" y="4001353"/>
            <a:ext cx="1844284" cy="830997"/>
          </a:xfrm>
          <a:prstGeom prst="rect">
            <a:avLst/>
          </a:prstGeom>
          <a:solidFill>
            <a:schemeClr val="accent3">
              <a:lumMod val="20000"/>
              <a:lumOff val="80000"/>
            </a:schemeClr>
          </a:solidFill>
        </p:spPr>
        <p:txBody>
          <a:bodyPr wrap="square">
            <a:spAutoFit/>
          </a:bodyPr>
          <a:lstStyle/>
          <a:p>
            <a:pPr algn="ctr"/>
            <a:endParaRPr lang="it-IT" sz="2100" b="1" dirty="0">
              <a:solidFill>
                <a:srgbClr val="000000"/>
              </a:solidFill>
            </a:endParaRPr>
          </a:p>
          <a:p>
            <a:pPr marL="0" lvl="1"/>
            <a:r>
              <a:rPr lang="it-IT" sz="900" dirty="0">
                <a:solidFill>
                  <a:srgbClr val="000000"/>
                </a:solidFill>
              </a:rPr>
              <a:t>In SAS non esistono liste e tuple ma possono essere replicate tramite uso di macrovaraibili.</a:t>
            </a:r>
          </a:p>
        </p:txBody>
      </p:sp>
      <p:grpSp>
        <p:nvGrpSpPr>
          <p:cNvPr id="19" name="Gruppo 11">
            <a:extLst>
              <a:ext uri="{FF2B5EF4-FFF2-40B4-BE49-F238E27FC236}">
                <a16:creationId xmlns:a16="http://schemas.microsoft.com/office/drawing/2014/main" id="{38459D92-CB3F-4B6C-8848-649C19960E66}"/>
              </a:ext>
            </a:extLst>
          </p:cNvPr>
          <p:cNvGrpSpPr/>
          <p:nvPr/>
        </p:nvGrpSpPr>
        <p:grpSpPr>
          <a:xfrm>
            <a:off x="7071117" y="3886927"/>
            <a:ext cx="785533" cy="404882"/>
            <a:chOff x="785091" y="909787"/>
            <a:chExt cx="1047377" cy="539842"/>
          </a:xfrm>
        </p:grpSpPr>
        <p:sp>
          <p:nvSpPr>
            <p:cNvPr id="20" name="Rettangolo 12">
              <a:extLst>
                <a:ext uri="{FF2B5EF4-FFF2-40B4-BE49-F238E27FC236}">
                  <a16:creationId xmlns:a16="http://schemas.microsoft.com/office/drawing/2014/main" id="{43B0BFBD-CABE-4A1C-A1E4-2DE04B57C194}"/>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21" name="Picture 12">
              <a:extLst>
                <a:ext uri="{FF2B5EF4-FFF2-40B4-BE49-F238E27FC236}">
                  <a16:creationId xmlns:a16="http://schemas.microsoft.com/office/drawing/2014/main" id="{EF1B2F09-311B-476E-B3EA-C0FB16EA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1214E27-4CE9-4E0E-BEEA-CA8F23C4D5CC}"/>
              </a:ext>
            </a:extLst>
          </p:cNvPr>
          <p:cNvPicPr>
            <a:picLocks noChangeAspect="1"/>
          </p:cNvPicPr>
          <p:nvPr/>
        </p:nvPicPr>
        <p:blipFill>
          <a:blip r:embed="rId3"/>
          <a:stretch>
            <a:fillRect/>
          </a:stretch>
        </p:blipFill>
        <p:spPr>
          <a:xfrm>
            <a:off x="3941057" y="1642199"/>
            <a:ext cx="3543300" cy="157163"/>
          </a:xfrm>
          <a:prstGeom prst="rect">
            <a:avLst/>
          </a:prstGeom>
        </p:spPr>
      </p:pic>
      <p:pic>
        <p:nvPicPr>
          <p:cNvPr id="6" name="Picture 5">
            <a:extLst>
              <a:ext uri="{FF2B5EF4-FFF2-40B4-BE49-F238E27FC236}">
                <a16:creationId xmlns:a16="http://schemas.microsoft.com/office/drawing/2014/main" id="{6130D76B-8108-4134-B9B7-49BB806252E3}"/>
              </a:ext>
            </a:extLst>
          </p:cNvPr>
          <p:cNvPicPr>
            <a:picLocks noChangeAspect="1"/>
          </p:cNvPicPr>
          <p:nvPr/>
        </p:nvPicPr>
        <p:blipFill>
          <a:blip r:embed="rId4"/>
          <a:stretch>
            <a:fillRect/>
          </a:stretch>
        </p:blipFill>
        <p:spPr>
          <a:xfrm>
            <a:off x="3941057" y="1826847"/>
            <a:ext cx="3521869" cy="128588"/>
          </a:xfrm>
          <a:prstGeom prst="rect">
            <a:avLst/>
          </a:prstGeom>
        </p:spPr>
      </p:pic>
      <p:sp>
        <p:nvSpPr>
          <p:cNvPr id="22" name="Rectangle 14">
            <a:extLst>
              <a:ext uri="{FF2B5EF4-FFF2-40B4-BE49-F238E27FC236}">
                <a16:creationId xmlns:a16="http://schemas.microsoft.com/office/drawing/2014/main" id="{C7C3C496-B431-40E4-AD29-D4AED727C8D7}"/>
              </a:ext>
            </a:extLst>
          </p:cNvPr>
          <p:cNvSpPr/>
          <p:nvPr/>
        </p:nvSpPr>
        <p:spPr>
          <a:xfrm>
            <a:off x="3933887" y="1999505"/>
            <a:ext cx="3521868" cy="3693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900" dirty="0">
                <a:solidFill>
                  <a:schemeClr val="bg1">
                    <a:lumMod val="95000"/>
                  </a:schemeClr>
                </a:solidFill>
                <a:latin typeface="Consolas" panose="020B0609020204030204" pitchFamily="49" charset="0"/>
                <a:cs typeface="Calibri" panose="020F0502020204030204" pitchFamily="34" charset="0"/>
              </a:rPr>
              <a:t>1</a:t>
            </a:r>
            <a:endParaRPr lang="en-GB" sz="900" i="1" dirty="0">
              <a:solidFill>
                <a:schemeClr val="bg1">
                  <a:lumMod val="95000"/>
                </a:schemeClr>
              </a:solidFill>
              <a:latin typeface="Consolas" panose="020B0609020204030204" pitchFamily="49" charset="0"/>
              <a:cs typeface="Calibri" panose="020F0502020204030204" pitchFamily="34" charset="0"/>
            </a:endParaRPr>
          </a:p>
          <a:p>
            <a:pPr algn="just"/>
            <a:r>
              <a:rPr lang="en-GB" sz="900" dirty="0">
                <a:solidFill>
                  <a:schemeClr val="bg1">
                    <a:lumMod val="95000"/>
                  </a:schemeClr>
                </a:solidFill>
                <a:latin typeface="Consolas" panose="020B0609020204030204" pitchFamily="49" charset="0"/>
                <a:cs typeface="Calibri" panose="020F0502020204030204" pitchFamily="34" charset="0"/>
              </a:rPr>
              <a:t>'mascara'</a:t>
            </a:r>
            <a:endParaRPr lang="en-AU" sz="900" dirty="0">
              <a:solidFill>
                <a:schemeClr val="tx1">
                  <a:lumMod val="25000"/>
                  <a:lumOff val="75000"/>
                </a:schemeClr>
              </a:solidFill>
              <a:latin typeface="Consolas" panose="020B0609020204030204" pitchFamily="49" charset="0"/>
              <a:cs typeface="Calibri" panose="020F0502020204030204" pitchFamily="34" charset="0"/>
            </a:endParaRPr>
          </a:p>
        </p:txBody>
      </p:sp>
      <p:sp>
        <p:nvSpPr>
          <p:cNvPr id="23" name="Rectangle 22">
            <a:extLst>
              <a:ext uri="{FF2B5EF4-FFF2-40B4-BE49-F238E27FC236}">
                <a16:creationId xmlns:a16="http://schemas.microsoft.com/office/drawing/2014/main" id="{9B7ED848-50BF-499A-83B9-49224C7F7384}"/>
              </a:ext>
            </a:extLst>
          </p:cNvPr>
          <p:cNvSpPr/>
          <p:nvPr/>
        </p:nvSpPr>
        <p:spPr>
          <a:xfrm>
            <a:off x="1062037" y="3448347"/>
            <a:ext cx="7037451"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wife_shopping_tuple</a:t>
            </a:r>
            <a:r>
              <a:rPr lang="en-GB" sz="1200" dirty="0">
                <a:solidFill>
                  <a:schemeClr val="accent4">
                    <a:lumMod val="60000"/>
                    <a:lumOff val="4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"mascara"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"shoes"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1000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EDBA93"/>
                </a:solidFill>
                <a:latin typeface="Consolas" panose="020B0609020204030204" pitchFamily="49" charset="0"/>
                <a:cs typeface="Calibri" panose="020F0502020204030204" pitchFamily="34" charset="0"/>
              </a:rPr>
              <a:t>1000 </a:t>
            </a:r>
            <a:r>
              <a:rPr lang="en-GB" sz="1200" dirty="0">
                <a:solidFill>
                  <a:srgbClr val="C17CEC"/>
                </a:solidFill>
                <a:latin typeface="Consolas" panose="020B0609020204030204" pitchFamily="49" charset="0"/>
                <a:cs typeface="Calibri" panose="020F0502020204030204" pitchFamily="34" charset="0"/>
              </a:rPr>
              <a:t>in </a:t>
            </a:r>
            <a:r>
              <a:rPr lang="en-GB" sz="1200" dirty="0" err="1">
                <a:solidFill>
                  <a:schemeClr val="tx1">
                    <a:lumMod val="10000"/>
                    <a:lumOff val="90000"/>
                  </a:schemeClr>
                </a:solidFill>
                <a:latin typeface="Consolas" panose="020B0609020204030204" pitchFamily="49" charset="0"/>
                <a:cs typeface="Calibri" panose="020F0502020204030204" pitchFamily="34" charset="0"/>
              </a:rPr>
              <a:t>wife_shopping_tuple</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4" name="Rectangle 23">
            <a:extLst>
              <a:ext uri="{FF2B5EF4-FFF2-40B4-BE49-F238E27FC236}">
                <a16:creationId xmlns:a16="http://schemas.microsoft.com/office/drawing/2014/main" id="{630EC194-0B89-45FA-B747-6970E3B97B18}"/>
              </a:ext>
            </a:extLst>
          </p:cNvPr>
          <p:cNvSpPr/>
          <p:nvPr/>
        </p:nvSpPr>
        <p:spPr>
          <a:xfrm>
            <a:off x="3513275" y="3656095"/>
            <a:ext cx="549274"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p:txBody>
      </p:sp>
      <p:sp>
        <p:nvSpPr>
          <p:cNvPr id="25" name="Rettangolo 1">
            <a:extLst>
              <a:ext uri="{FF2B5EF4-FFF2-40B4-BE49-F238E27FC236}">
                <a16:creationId xmlns:a16="http://schemas.microsoft.com/office/drawing/2014/main" id="{D0F7AEC6-82A4-4021-AF05-6BD937D7F984}"/>
              </a:ext>
            </a:extLst>
          </p:cNvPr>
          <p:cNvSpPr/>
          <p:nvPr/>
        </p:nvSpPr>
        <p:spPr>
          <a:xfrm>
            <a:off x="1026985" y="4001353"/>
            <a:ext cx="6044131" cy="738664"/>
          </a:xfrm>
          <a:prstGeom prst="rect">
            <a:avLst/>
          </a:prstGeom>
        </p:spPr>
        <p:txBody>
          <a:bodyPr wrap="square">
            <a:spAutoFit/>
          </a:bodyPr>
          <a:lstStyle/>
          <a:p>
            <a:pPr algn="just"/>
            <a:r>
              <a:rPr lang="it-IT" sz="1050" dirty="0"/>
              <a:t>Può quindi sorgere spontanea una domanda: perché usare le tuple invece che le liste?</a:t>
            </a:r>
          </a:p>
          <a:p>
            <a:pPr algn="just"/>
            <a:r>
              <a:rPr lang="it-IT" sz="1050" dirty="0"/>
              <a:t>Le tuple offrono un livello di sicurezza in più rispetto alle liste in quanto non è possibile cambiare accidentalmente un valore al loro interno.</a:t>
            </a:r>
          </a:p>
          <a:p>
            <a:pPr algn="just"/>
            <a:r>
              <a:rPr lang="it-IT" sz="1050" dirty="0"/>
              <a:t>A parte la sicurezza non hanno grossi vantaggi rispetto alle liste e sono anche meno usate.</a:t>
            </a:r>
          </a:p>
        </p:txBody>
      </p:sp>
      <p:sp>
        <p:nvSpPr>
          <p:cNvPr id="3" name="Title 2">
            <a:extLst>
              <a:ext uri="{FF2B5EF4-FFF2-40B4-BE49-F238E27FC236}">
                <a16:creationId xmlns:a16="http://schemas.microsoft.com/office/drawing/2014/main" id="{BCEC72AC-9E1A-DBD0-7A21-10164B8A861C}"/>
              </a:ext>
            </a:extLst>
          </p:cNvPr>
          <p:cNvSpPr>
            <a:spLocks noGrp="1"/>
          </p:cNvSpPr>
          <p:nvPr>
            <p:ph type="title"/>
          </p:nvPr>
        </p:nvSpPr>
        <p:spPr/>
        <p:txBody>
          <a:bodyPr/>
          <a:lstStyle/>
          <a:p>
            <a:r>
              <a:rPr lang="it-IT" sz="1600" dirty="0">
                <a:solidFill>
                  <a:schemeClr val="bg1"/>
                </a:solidFill>
              </a:rPr>
              <a:t>Strutture Dati Standard - operatori tuple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817877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D6471E-6390-4626-A4AB-33FD81BFA58B}"/>
              </a:ext>
            </a:extLst>
          </p:cNvPr>
          <p:cNvSpPr/>
          <p:nvPr/>
        </p:nvSpPr>
        <p:spPr>
          <a:xfrm>
            <a:off x="1044511" y="721137"/>
            <a:ext cx="7037451" cy="253916"/>
          </a:xfrm>
          <a:prstGeom prst="rect">
            <a:avLst/>
          </a:prstGeom>
        </p:spPr>
        <p:txBody>
          <a:bodyPr wrap="square" anchor="t">
            <a:spAutoFit/>
          </a:bodyPr>
          <a:lstStyle/>
          <a:p>
            <a:r>
              <a:rPr lang="en-GB" sz="1050" dirty="0" err="1">
                <a:latin typeface="Century Gothic"/>
              </a:rPr>
              <a:t>L’unico</a:t>
            </a:r>
            <a:r>
              <a:rPr lang="en-GB" sz="1050" dirty="0">
                <a:latin typeface="Century Gothic"/>
              </a:rPr>
              <a:t> modo in cui una </a:t>
            </a:r>
            <a:r>
              <a:rPr lang="en-GB" sz="1050" dirty="0" err="1">
                <a:latin typeface="Century Gothic"/>
              </a:rPr>
              <a:t>tupla</a:t>
            </a:r>
            <a:r>
              <a:rPr lang="en-GB" sz="1050" dirty="0">
                <a:latin typeface="Century Gothic"/>
              </a:rPr>
              <a:t> </a:t>
            </a:r>
            <a:r>
              <a:rPr lang="en-GB" sz="1050" dirty="0" err="1">
                <a:latin typeface="Century Gothic"/>
              </a:rPr>
              <a:t>può</a:t>
            </a:r>
            <a:r>
              <a:rPr lang="en-GB" sz="1050" dirty="0">
                <a:latin typeface="Century Gothic"/>
              </a:rPr>
              <a:t> </a:t>
            </a:r>
            <a:r>
              <a:rPr lang="en-GB" sz="1050" dirty="0" err="1">
                <a:latin typeface="Century Gothic"/>
              </a:rPr>
              <a:t>essere</a:t>
            </a:r>
            <a:r>
              <a:rPr lang="en-GB" sz="1050" dirty="0">
                <a:latin typeface="Century Gothic"/>
              </a:rPr>
              <a:t> </a:t>
            </a:r>
            <a:r>
              <a:rPr lang="en-GB" sz="1050" dirty="0" err="1">
                <a:latin typeface="Century Gothic"/>
              </a:rPr>
              <a:t>modificata</a:t>
            </a:r>
            <a:r>
              <a:rPr lang="en-GB" sz="1050" dirty="0">
                <a:latin typeface="Century Gothic"/>
              </a:rPr>
              <a:t> è </a:t>
            </a:r>
            <a:r>
              <a:rPr lang="en-GB" sz="1050" dirty="0" err="1">
                <a:latin typeface="Century Gothic"/>
              </a:rPr>
              <a:t>tramite</a:t>
            </a:r>
            <a:r>
              <a:rPr lang="en-GB" sz="1050" dirty="0">
                <a:latin typeface="Century Gothic"/>
              </a:rPr>
              <a:t> </a:t>
            </a:r>
            <a:r>
              <a:rPr lang="en-GB" sz="1050" dirty="0" err="1">
                <a:latin typeface="Century Gothic"/>
              </a:rPr>
              <a:t>delle</a:t>
            </a:r>
            <a:r>
              <a:rPr lang="en-GB" sz="1050" dirty="0">
                <a:latin typeface="Century Gothic"/>
              </a:rPr>
              <a:t> </a:t>
            </a:r>
            <a:r>
              <a:rPr lang="en-GB" sz="1050" dirty="0" err="1">
                <a:latin typeface="Century Gothic"/>
              </a:rPr>
              <a:t>operazioni</a:t>
            </a:r>
            <a:r>
              <a:rPr lang="en-GB" sz="1050" dirty="0">
                <a:latin typeface="Century Gothic"/>
              </a:rPr>
              <a:t>.</a:t>
            </a:r>
          </a:p>
        </p:txBody>
      </p:sp>
      <p:sp>
        <p:nvSpPr>
          <p:cNvPr id="11" name="Rectangle 10">
            <a:extLst>
              <a:ext uri="{FF2B5EF4-FFF2-40B4-BE49-F238E27FC236}">
                <a16:creationId xmlns:a16="http://schemas.microsoft.com/office/drawing/2014/main" id="{EA60F73C-A082-4FF1-A795-038B60B358D4}"/>
              </a:ext>
            </a:extLst>
          </p:cNvPr>
          <p:cNvSpPr/>
          <p:nvPr/>
        </p:nvSpPr>
        <p:spPr>
          <a:xfrm>
            <a:off x="1071038" y="996080"/>
            <a:ext cx="7406958"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4</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t2</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(t1)</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p:txBody>
      </p:sp>
      <p:sp>
        <p:nvSpPr>
          <p:cNvPr id="17" name="Rectangle 16">
            <a:extLst>
              <a:ext uri="{FF2B5EF4-FFF2-40B4-BE49-F238E27FC236}">
                <a16:creationId xmlns:a16="http://schemas.microsoft.com/office/drawing/2014/main" id="{903CD758-867B-4D6F-94BA-6B39CDE32810}"/>
              </a:ext>
            </a:extLst>
          </p:cNvPr>
          <p:cNvSpPr/>
          <p:nvPr/>
        </p:nvSpPr>
        <p:spPr>
          <a:xfrm>
            <a:off x="1057775" y="1727401"/>
            <a:ext cx="7037451" cy="738664"/>
          </a:xfrm>
          <a:prstGeom prst="rect">
            <a:avLst/>
          </a:prstGeom>
        </p:spPr>
        <p:txBody>
          <a:bodyPr wrap="square" anchor="t">
            <a:spAutoFit/>
          </a:bodyPr>
          <a:lstStyle/>
          <a:p>
            <a:pPr algn="just"/>
            <a:r>
              <a:rPr lang="en-GB" sz="1050" dirty="0" err="1">
                <a:latin typeface="Century Gothic"/>
              </a:rPr>
              <a:t>L’operazione</a:t>
            </a:r>
            <a:r>
              <a:rPr lang="en-GB" sz="1050" dirty="0">
                <a:latin typeface="Century Gothic"/>
              </a:rPr>
              <a:t> di </a:t>
            </a:r>
            <a:r>
              <a:rPr lang="en-GB" sz="1050" dirty="0" err="1">
                <a:latin typeface="Century Gothic"/>
              </a:rPr>
              <a:t>addizione</a:t>
            </a:r>
            <a:r>
              <a:rPr lang="en-GB" sz="1050" dirty="0">
                <a:latin typeface="Century Gothic"/>
              </a:rPr>
              <a:t> è </a:t>
            </a:r>
            <a:r>
              <a:rPr lang="en-GB" sz="1050" dirty="0" err="1">
                <a:latin typeface="Century Gothic"/>
              </a:rPr>
              <a:t>quindi</a:t>
            </a:r>
            <a:r>
              <a:rPr lang="en-GB" sz="1050" dirty="0">
                <a:latin typeface="Century Gothic"/>
              </a:rPr>
              <a:t> </a:t>
            </a:r>
            <a:r>
              <a:rPr lang="en-GB" sz="1050" dirty="0" err="1">
                <a:latin typeface="Century Gothic"/>
              </a:rPr>
              <a:t>supportata</a:t>
            </a:r>
            <a:r>
              <a:rPr lang="en-GB" sz="1050" dirty="0">
                <a:latin typeface="Century Gothic"/>
              </a:rPr>
              <a:t> </a:t>
            </a:r>
            <a:r>
              <a:rPr lang="en-GB" sz="1050" dirty="0" err="1">
                <a:latin typeface="Century Gothic"/>
              </a:rPr>
              <a:t>tra</a:t>
            </a:r>
            <a:r>
              <a:rPr lang="en-GB" sz="1050" dirty="0">
                <a:latin typeface="Century Gothic"/>
              </a:rPr>
              <a:t> tuple. </a:t>
            </a:r>
            <a:r>
              <a:rPr lang="en-GB" sz="1050" dirty="0" err="1">
                <a:latin typeface="Century Gothic"/>
              </a:rPr>
              <a:t>Questo</a:t>
            </a:r>
            <a:r>
              <a:rPr lang="en-GB" sz="1050" dirty="0">
                <a:latin typeface="Century Gothic"/>
              </a:rPr>
              <a:t> </a:t>
            </a:r>
            <a:r>
              <a:rPr lang="en-GB" sz="1050" dirty="0" err="1">
                <a:latin typeface="Century Gothic"/>
              </a:rPr>
              <a:t>concetto</a:t>
            </a:r>
            <a:r>
              <a:rPr lang="en-GB" sz="1050" dirty="0">
                <a:latin typeface="Century Gothic"/>
              </a:rPr>
              <a:t> non </a:t>
            </a:r>
            <a:r>
              <a:rPr lang="en-GB" sz="1050" dirty="0" err="1">
                <a:latin typeface="Century Gothic"/>
              </a:rPr>
              <a:t>va</a:t>
            </a:r>
            <a:r>
              <a:rPr lang="en-GB" sz="1050" dirty="0">
                <a:latin typeface="Century Gothic"/>
              </a:rPr>
              <a:t> </a:t>
            </a:r>
            <a:r>
              <a:rPr lang="en-GB" sz="1050" dirty="0" err="1">
                <a:latin typeface="Century Gothic"/>
              </a:rPr>
              <a:t>però</a:t>
            </a:r>
            <a:r>
              <a:rPr lang="en-GB" sz="1050" dirty="0">
                <a:latin typeface="Century Gothic"/>
              </a:rPr>
              <a:t> in </a:t>
            </a:r>
            <a:r>
              <a:rPr lang="en-GB" sz="1050" dirty="0" err="1">
                <a:latin typeface="Century Gothic"/>
              </a:rPr>
              <a:t>contrasto</a:t>
            </a:r>
            <a:r>
              <a:rPr lang="en-GB" sz="1050" dirty="0">
                <a:latin typeface="Century Gothic"/>
              </a:rPr>
              <a:t> con </a:t>
            </a:r>
            <a:r>
              <a:rPr lang="en-GB" sz="1050" dirty="0" err="1">
                <a:latin typeface="Century Gothic"/>
              </a:rPr>
              <a:t>quello</a:t>
            </a:r>
            <a:r>
              <a:rPr lang="en-GB" sz="1050" dirty="0">
                <a:latin typeface="Century Gothic"/>
              </a:rPr>
              <a:t> </a:t>
            </a:r>
            <a:r>
              <a:rPr lang="en-GB" sz="1050" dirty="0" err="1">
                <a:latin typeface="Century Gothic"/>
              </a:rPr>
              <a:t>detto</a:t>
            </a:r>
            <a:r>
              <a:rPr lang="en-GB" sz="1050" dirty="0">
                <a:latin typeface="Century Gothic"/>
              </a:rPr>
              <a:t> in </a:t>
            </a:r>
            <a:r>
              <a:rPr lang="en-GB" sz="1050" dirty="0" err="1">
                <a:latin typeface="Century Gothic"/>
              </a:rPr>
              <a:t>precedenza</a:t>
            </a:r>
            <a:r>
              <a:rPr lang="en-GB" sz="1050" dirty="0">
                <a:latin typeface="Century Gothic"/>
              </a:rPr>
              <a:t>: in </a:t>
            </a:r>
            <a:r>
              <a:rPr lang="en-GB" sz="1050" dirty="0" err="1">
                <a:latin typeface="Century Gothic"/>
              </a:rPr>
              <a:t>questo</a:t>
            </a:r>
            <a:r>
              <a:rPr lang="en-GB" sz="1050" dirty="0">
                <a:latin typeface="Century Gothic"/>
              </a:rPr>
              <a:t> </a:t>
            </a:r>
            <a:r>
              <a:rPr lang="en-GB" sz="1050" dirty="0" err="1">
                <a:latin typeface="Century Gothic"/>
              </a:rPr>
              <a:t>caso</a:t>
            </a:r>
            <a:r>
              <a:rPr lang="en-GB" sz="1050" dirty="0">
                <a:latin typeface="Century Gothic"/>
              </a:rPr>
              <a:t> la </a:t>
            </a:r>
            <a:r>
              <a:rPr lang="en-GB" sz="1050" dirty="0" err="1">
                <a:latin typeface="Century Gothic"/>
              </a:rPr>
              <a:t>tupla</a:t>
            </a:r>
            <a:r>
              <a:rPr lang="en-GB" sz="1050" dirty="0">
                <a:latin typeface="Century Gothic"/>
              </a:rPr>
              <a:t> t1 assume </a:t>
            </a:r>
            <a:r>
              <a:rPr lang="en-GB" sz="1050" dirty="0" err="1">
                <a:latin typeface="Century Gothic"/>
              </a:rPr>
              <a:t>nuovi</a:t>
            </a:r>
            <a:r>
              <a:rPr lang="en-GB" sz="1050" dirty="0">
                <a:latin typeface="Century Gothic"/>
              </a:rPr>
              <a:t> </a:t>
            </a:r>
            <a:r>
              <a:rPr lang="en-GB" sz="1050" dirty="0" err="1">
                <a:latin typeface="Century Gothic"/>
              </a:rPr>
              <a:t>valori</a:t>
            </a:r>
            <a:r>
              <a:rPr lang="en-GB" sz="1050" dirty="0">
                <a:latin typeface="Century Gothic"/>
              </a:rPr>
              <a:t> </a:t>
            </a:r>
            <a:r>
              <a:rPr lang="en-GB" sz="1050" dirty="0" err="1">
                <a:latin typeface="Century Gothic"/>
              </a:rPr>
              <a:t>solamente</a:t>
            </a:r>
            <a:r>
              <a:rPr lang="en-GB" sz="1050" dirty="0">
                <a:latin typeface="Century Gothic"/>
              </a:rPr>
              <a:t> </a:t>
            </a:r>
            <a:r>
              <a:rPr lang="en-GB" sz="1050" dirty="0" err="1">
                <a:latin typeface="Century Gothic"/>
              </a:rPr>
              <a:t>perché</a:t>
            </a:r>
            <a:r>
              <a:rPr lang="en-GB" sz="1050" dirty="0">
                <a:latin typeface="Century Gothic"/>
              </a:rPr>
              <a:t> è </a:t>
            </a:r>
            <a:r>
              <a:rPr lang="en-GB" sz="1050" dirty="0" err="1">
                <a:latin typeface="Century Gothic"/>
              </a:rPr>
              <a:t>stata</a:t>
            </a:r>
            <a:r>
              <a:rPr lang="en-GB" sz="1050" dirty="0">
                <a:latin typeface="Century Gothic"/>
              </a:rPr>
              <a:t> </a:t>
            </a:r>
            <a:r>
              <a:rPr lang="en-GB" sz="1050" dirty="0" err="1">
                <a:latin typeface="Century Gothic"/>
              </a:rPr>
              <a:t>riassegnata</a:t>
            </a:r>
            <a:r>
              <a:rPr lang="en-GB" sz="1050" dirty="0">
                <a:latin typeface="Century Gothic"/>
              </a:rPr>
              <a:t> in </a:t>
            </a:r>
            <a:r>
              <a:rPr lang="en-GB" sz="1050" dirty="0" err="1">
                <a:latin typeface="Century Gothic"/>
              </a:rPr>
              <a:t>riga</a:t>
            </a:r>
            <a:r>
              <a:rPr lang="en-GB" sz="1050" dirty="0">
                <a:latin typeface="Century Gothic"/>
              </a:rPr>
              <a:t> 3 come la somma di due tuple; è come se </a:t>
            </a:r>
            <a:r>
              <a:rPr lang="en-GB" sz="1050" dirty="0" err="1">
                <a:latin typeface="Century Gothic"/>
              </a:rPr>
              <a:t>creassi</a:t>
            </a:r>
            <a:r>
              <a:rPr lang="en-GB" sz="1050" dirty="0">
                <a:latin typeface="Century Gothic"/>
              </a:rPr>
              <a:t> una </a:t>
            </a:r>
            <a:r>
              <a:rPr lang="en-GB" sz="1050" dirty="0" err="1">
                <a:latin typeface="Century Gothic"/>
              </a:rPr>
              <a:t>nuova</a:t>
            </a:r>
            <a:r>
              <a:rPr lang="en-GB" sz="1050" dirty="0">
                <a:latin typeface="Century Gothic"/>
              </a:rPr>
              <a:t> </a:t>
            </a:r>
            <a:r>
              <a:rPr lang="en-GB" sz="1050" dirty="0" err="1">
                <a:latin typeface="Century Gothic"/>
              </a:rPr>
              <a:t>variabile</a:t>
            </a:r>
            <a:r>
              <a:rPr lang="en-GB" sz="1050" dirty="0">
                <a:latin typeface="Century Gothic"/>
              </a:rPr>
              <a:t> ma </a:t>
            </a:r>
            <a:r>
              <a:rPr lang="en-GB" sz="1050" dirty="0" err="1">
                <a:latin typeface="Century Gothic"/>
              </a:rPr>
              <a:t>casualmente</a:t>
            </a:r>
            <a:r>
              <a:rPr lang="en-GB" sz="1050" dirty="0">
                <a:latin typeface="Century Gothic"/>
              </a:rPr>
              <a:t> </a:t>
            </a:r>
            <a:r>
              <a:rPr lang="en-GB" sz="1050" dirty="0" err="1">
                <a:latin typeface="Century Gothic"/>
              </a:rPr>
              <a:t>questa</a:t>
            </a:r>
            <a:r>
              <a:rPr lang="en-GB" sz="1050" dirty="0">
                <a:latin typeface="Century Gothic"/>
              </a:rPr>
              <a:t> </a:t>
            </a:r>
            <a:r>
              <a:rPr lang="en-GB" sz="1050" dirty="0" err="1">
                <a:latin typeface="Century Gothic"/>
              </a:rPr>
              <a:t>variabile</a:t>
            </a:r>
            <a:r>
              <a:rPr lang="en-GB" sz="1050" dirty="0">
                <a:latin typeface="Century Gothic"/>
              </a:rPr>
              <a:t> t1 </a:t>
            </a:r>
            <a:r>
              <a:rPr lang="en-GB" sz="1050" dirty="0" err="1">
                <a:latin typeface="Century Gothic"/>
              </a:rPr>
              <a:t>esiste</a:t>
            </a:r>
            <a:r>
              <a:rPr lang="en-GB" sz="1050" dirty="0">
                <a:latin typeface="Century Gothic"/>
              </a:rPr>
              <a:t> </a:t>
            </a:r>
            <a:r>
              <a:rPr lang="en-GB" sz="1050" dirty="0" err="1">
                <a:latin typeface="Century Gothic"/>
              </a:rPr>
              <a:t>già</a:t>
            </a:r>
            <a:r>
              <a:rPr lang="en-GB" sz="1050" dirty="0">
                <a:latin typeface="Century Gothic"/>
              </a:rPr>
              <a:t>. </a:t>
            </a:r>
          </a:p>
        </p:txBody>
      </p:sp>
      <p:sp>
        <p:nvSpPr>
          <p:cNvPr id="20" name="Rectangle 19">
            <a:extLst>
              <a:ext uri="{FF2B5EF4-FFF2-40B4-BE49-F238E27FC236}">
                <a16:creationId xmlns:a16="http://schemas.microsoft.com/office/drawing/2014/main" id="{3FA493E6-4BF0-422C-B03D-C6DEEE6D2330}"/>
              </a:ext>
            </a:extLst>
          </p:cNvPr>
          <p:cNvSpPr/>
          <p:nvPr/>
        </p:nvSpPr>
        <p:spPr>
          <a:xfrm>
            <a:off x="1044511" y="2565423"/>
            <a:ext cx="7406958"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t2)</a:t>
            </a:r>
            <a:endParaRPr lang="en-GB" sz="105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bg1">
                    <a:lumMod val="95000"/>
                  </a:schemeClr>
                </a:solidFill>
                <a:latin typeface="Consolas" panose="020B0609020204030204" pitchFamily="49" charset="0"/>
                <a:cs typeface="Calibri" panose="020F0502020204030204" pitchFamily="34" charset="0"/>
              </a:rPr>
              <a:t>)</a:t>
            </a:r>
          </a:p>
        </p:txBody>
      </p:sp>
      <p:pic>
        <p:nvPicPr>
          <p:cNvPr id="6" name="Picture 5">
            <a:extLst>
              <a:ext uri="{FF2B5EF4-FFF2-40B4-BE49-F238E27FC236}">
                <a16:creationId xmlns:a16="http://schemas.microsoft.com/office/drawing/2014/main" id="{4283A0AE-665E-46D2-B0CA-DE99F7B6C616}"/>
              </a:ext>
            </a:extLst>
          </p:cNvPr>
          <p:cNvPicPr>
            <a:picLocks noChangeAspect="1"/>
          </p:cNvPicPr>
          <p:nvPr/>
        </p:nvPicPr>
        <p:blipFill>
          <a:blip r:embed="rId2"/>
          <a:stretch>
            <a:fillRect/>
          </a:stretch>
        </p:blipFill>
        <p:spPr>
          <a:xfrm>
            <a:off x="2220977" y="1495506"/>
            <a:ext cx="978694" cy="192881"/>
          </a:xfrm>
          <a:prstGeom prst="rect">
            <a:avLst/>
          </a:prstGeom>
        </p:spPr>
      </p:pic>
      <p:pic>
        <p:nvPicPr>
          <p:cNvPr id="10" name="Picture 9">
            <a:extLst>
              <a:ext uri="{FF2B5EF4-FFF2-40B4-BE49-F238E27FC236}">
                <a16:creationId xmlns:a16="http://schemas.microsoft.com/office/drawing/2014/main" id="{34005CC9-F9CE-428B-B5A2-AD37C8095EC1}"/>
              </a:ext>
            </a:extLst>
          </p:cNvPr>
          <p:cNvPicPr>
            <a:picLocks noChangeAspect="1"/>
          </p:cNvPicPr>
          <p:nvPr/>
        </p:nvPicPr>
        <p:blipFill>
          <a:blip r:embed="rId3"/>
          <a:stretch>
            <a:fillRect/>
          </a:stretch>
        </p:blipFill>
        <p:spPr>
          <a:xfrm>
            <a:off x="2220977" y="2591624"/>
            <a:ext cx="4114800" cy="171450"/>
          </a:xfrm>
          <a:prstGeom prst="rect">
            <a:avLst/>
          </a:prstGeom>
        </p:spPr>
      </p:pic>
      <p:pic>
        <p:nvPicPr>
          <p:cNvPr id="15" name="Picture 14">
            <a:extLst>
              <a:ext uri="{FF2B5EF4-FFF2-40B4-BE49-F238E27FC236}">
                <a16:creationId xmlns:a16="http://schemas.microsoft.com/office/drawing/2014/main" id="{BDCD5416-B8FC-4491-A4E1-86C2934B919A}"/>
              </a:ext>
            </a:extLst>
          </p:cNvPr>
          <p:cNvPicPr>
            <a:picLocks noChangeAspect="1"/>
          </p:cNvPicPr>
          <p:nvPr/>
        </p:nvPicPr>
        <p:blipFill>
          <a:blip r:embed="rId4"/>
          <a:stretch>
            <a:fillRect/>
          </a:stretch>
        </p:blipFill>
        <p:spPr>
          <a:xfrm>
            <a:off x="2220977" y="2758699"/>
            <a:ext cx="1914525" cy="192881"/>
          </a:xfrm>
          <a:prstGeom prst="rect">
            <a:avLst/>
          </a:prstGeom>
        </p:spPr>
      </p:pic>
      <p:sp>
        <p:nvSpPr>
          <p:cNvPr id="22" name="Rectangle 21">
            <a:extLst>
              <a:ext uri="{FF2B5EF4-FFF2-40B4-BE49-F238E27FC236}">
                <a16:creationId xmlns:a16="http://schemas.microsoft.com/office/drawing/2014/main" id="{ACB1502C-1700-4B32-8165-E60B8EF5CAC0}"/>
              </a:ext>
            </a:extLst>
          </p:cNvPr>
          <p:cNvSpPr/>
          <p:nvPr/>
        </p:nvSpPr>
        <p:spPr>
          <a:xfrm>
            <a:off x="1044511" y="2988427"/>
            <a:ext cx="7037451" cy="415498"/>
          </a:xfrm>
          <a:prstGeom prst="rect">
            <a:avLst/>
          </a:prstGeom>
        </p:spPr>
        <p:txBody>
          <a:bodyPr wrap="square" anchor="t">
            <a:spAutoFit/>
          </a:bodyPr>
          <a:lstStyle/>
          <a:p>
            <a:pPr algn="just"/>
            <a:r>
              <a:rPr lang="en-GB" sz="1050" dirty="0" err="1">
                <a:latin typeface="Century Gothic"/>
              </a:rPr>
              <a:t>Analogamente</a:t>
            </a:r>
            <a:r>
              <a:rPr lang="en-GB" sz="1050" dirty="0">
                <a:latin typeface="Century Gothic"/>
              </a:rPr>
              <a:t>  a </a:t>
            </a:r>
            <a:r>
              <a:rPr lang="en-GB" sz="1050" dirty="0" err="1">
                <a:latin typeface="Century Gothic"/>
              </a:rPr>
              <a:t>quanto</a:t>
            </a:r>
            <a:r>
              <a:rPr lang="en-GB" sz="1050" dirty="0">
                <a:latin typeface="Century Gothic"/>
              </a:rPr>
              <a:t> visto per le </a:t>
            </a:r>
            <a:r>
              <a:rPr lang="en-GB" sz="1050" dirty="0" err="1">
                <a:latin typeface="Century Gothic"/>
              </a:rPr>
              <a:t>stringhe</a:t>
            </a:r>
            <a:r>
              <a:rPr lang="en-GB" sz="1050" dirty="0">
                <a:latin typeface="Century Gothic"/>
              </a:rPr>
              <a:t>, la </a:t>
            </a:r>
            <a:r>
              <a:rPr lang="en-GB" sz="1050" dirty="0" err="1">
                <a:latin typeface="Century Gothic"/>
              </a:rPr>
              <a:t>sottrazione</a:t>
            </a:r>
            <a:r>
              <a:rPr lang="en-GB" sz="1050" dirty="0">
                <a:latin typeface="Century Gothic"/>
              </a:rPr>
              <a:t> non </a:t>
            </a:r>
            <a:r>
              <a:rPr lang="en-GB" sz="1050" dirty="0" err="1">
                <a:latin typeface="Century Gothic"/>
              </a:rPr>
              <a:t>funziona</a:t>
            </a:r>
            <a:r>
              <a:rPr lang="en-GB" sz="1050" dirty="0">
                <a:latin typeface="Century Gothic"/>
              </a:rPr>
              <a:t> </a:t>
            </a:r>
            <a:r>
              <a:rPr lang="en-GB" sz="1050" dirty="0" err="1">
                <a:latin typeface="Century Gothic"/>
              </a:rPr>
              <a:t>mentre</a:t>
            </a:r>
            <a:r>
              <a:rPr lang="en-GB" sz="1050" dirty="0">
                <a:latin typeface="Century Gothic"/>
              </a:rPr>
              <a:t> la </a:t>
            </a:r>
            <a:r>
              <a:rPr lang="en-GB" sz="1050" dirty="0" err="1">
                <a:latin typeface="Century Gothic"/>
              </a:rPr>
              <a:t>moltiplicazione</a:t>
            </a:r>
            <a:r>
              <a:rPr lang="en-GB" sz="1050" dirty="0">
                <a:latin typeface="Century Gothic"/>
              </a:rPr>
              <a:t> replica </a:t>
            </a:r>
            <a:r>
              <a:rPr lang="en-GB" sz="1050" dirty="0" err="1">
                <a:latin typeface="Century Gothic"/>
              </a:rPr>
              <a:t>gli</a:t>
            </a:r>
            <a:r>
              <a:rPr lang="en-GB" sz="1050" dirty="0">
                <a:latin typeface="Century Gothic"/>
              </a:rPr>
              <a:t> </a:t>
            </a:r>
            <a:r>
              <a:rPr lang="en-GB" sz="1050" dirty="0" err="1">
                <a:latin typeface="Century Gothic"/>
              </a:rPr>
              <a:t>elementi</a:t>
            </a:r>
            <a:r>
              <a:rPr lang="en-GB" sz="1050" dirty="0">
                <a:latin typeface="Century Gothic"/>
              </a:rPr>
              <a:t> </a:t>
            </a:r>
            <a:r>
              <a:rPr lang="en-GB" sz="1050" dirty="0" err="1">
                <a:latin typeface="Century Gothic"/>
              </a:rPr>
              <a:t>nella</a:t>
            </a:r>
            <a:r>
              <a:rPr lang="en-GB" sz="1050" dirty="0">
                <a:latin typeface="Century Gothic"/>
              </a:rPr>
              <a:t> </a:t>
            </a:r>
            <a:r>
              <a:rPr lang="en-GB" sz="1050" dirty="0" err="1">
                <a:latin typeface="Century Gothic"/>
              </a:rPr>
              <a:t>tupla</a:t>
            </a:r>
            <a:r>
              <a:rPr lang="en-GB" sz="1050" dirty="0">
                <a:latin typeface="Century Gothic"/>
              </a:rPr>
              <a:t> </a:t>
            </a:r>
            <a:r>
              <a:rPr lang="en-GB" sz="1050" dirty="0" err="1">
                <a:latin typeface="Century Gothic"/>
              </a:rPr>
              <a:t>tante</a:t>
            </a:r>
            <a:r>
              <a:rPr lang="en-GB" sz="1050" dirty="0">
                <a:latin typeface="Century Gothic"/>
              </a:rPr>
              <a:t> volte </a:t>
            </a:r>
            <a:r>
              <a:rPr lang="en-GB" sz="1050" dirty="0" err="1">
                <a:latin typeface="Century Gothic"/>
              </a:rPr>
              <a:t>quanto</a:t>
            </a:r>
            <a:r>
              <a:rPr lang="en-GB" sz="1050" dirty="0">
                <a:latin typeface="Century Gothic"/>
              </a:rPr>
              <a:t> il </a:t>
            </a:r>
            <a:r>
              <a:rPr lang="en-GB" sz="1050" dirty="0" err="1">
                <a:latin typeface="Century Gothic"/>
              </a:rPr>
              <a:t>numero</a:t>
            </a:r>
            <a:r>
              <a:rPr lang="en-GB" sz="1050" dirty="0">
                <a:latin typeface="Century Gothic"/>
              </a:rPr>
              <a:t> </a:t>
            </a:r>
            <a:r>
              <a:rPr lang="en-GB" sz="1050" dirty="0" err="1">
                <a:latin typeface="Century Gothic"/>
              </a:rPr>
              <a:t>intero</a:t>
            </a:r>
            <a:r>
              <a:rPr lang="en-GB" sz="1050" dirty="0">
                <a:latin typeface="Century Gothic"/>
              </a:rPr>
              <a:t> </a:t>
            </a:r>
            <a:r>
              <a:rPr lang="en-GB" sz="1050" dirty="0" err="1">
                <a:latin typeface="Century Gothic"/>
              </a:rPr>
              <a:t>specificato</a:t>
            </a:r>
            <a:r>
              <a:rPr lang="en-GB" sz="1050" dirty="0">
                <a:latin typeface="Century Gothic"/>
              </a:rPr>
              <a:t>.</a:t>
            </a:r>
          </a:p>
        </p:txBody>
      </p:sp>
      <p:sp>
        <p:nvSpPr>
          <p:cNvPr id="23" name="Rectangle 22">
            <a:extLst>
              <a:ext uri="{FF2B5EF4-FFF2-40B4-BE49-F238E27FC236}">
                <a16:creationId xmlns:a16="http://schemas.microsoft.com/office/drawing/2014/main" id="{AA226FCD-F864-4963-9F8D-D141956629FD}"/>
              </a:ext>
            </a:extLst>
          </p:cNvPr>
          <p:cNvSpPr/>
          <p:nvPr/>
        </p:nvSpPr>
        <p:spPr>
          <a:xfrm>
            <a:off x="1044511" y="3615393"/>
            <a:ext cx="7406958"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num_2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t1 </a:t>
            </a:r>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num_2</a:t>
            </a:r>
            <a:r>
              <a:rPr lang="en-GB" sz="1050" dirty="0">
                <a:solidFill>
                  <a:schemeClr val="bg1">
                    <a:lumMod val="95000"/>
                  </a:schemeClr>
                </a:solidFill>
                <a:latin typeface="Consolas" panose="020B0609020204030204" pitchFamily="49" charset="0"/>
                <a:cs typeface="Calibri" panose="020F0502020204030204" pitchFamily="34" charset="0"/>
              </a:rPr>
              <a:t>)</a:t>
            </a:r>
          </a:p>
        </p:txBody>
      </p:sp>
      <p:pic>
        <p:nvPicPr>
          <p:cNvPr id="18" name="Picture 17">
            <a:extLst>
              <a:ext uri="{FF2B5EF4-FFF2-40B4-BE49-F238E27FC236}">
                <a16:creationId xmlns:a16="http://schemas.microsoft.com/office/drawing/2014/main" id="{2582341F-ED15-4EBE-972A-872D4487B90E}"/>
              </a:ext>
            </a:extLst>
          </p:cNvPr>
          <p:cNvPicPr>
            <a:picLocks noChangeAspect="1"/>
          </p:cNvPicPr>
          <p:nvPr/>
        </p:nvPicPr>
        <p:blipFill>
          <a:blip r:embed="rId5"/>
          <a:stretch>
            <a:fillRect/>
          </a:stretch>
        </p:blipFill>
        <p:spPr>
          <a:xfrm>
            <a:off x="2506146" y="3842781"/>
            <a:ext cx="3729038" cy="157163"/>
          </a:xfrm>
          <a:prstGeom prst="rect">
            <a:avLst/>
          </a:prstGeom>
        </p:spPr>
      </p:pic>
      <p:sp>
        <p:nvSpPr>
          <p:cNvPr id="27" name="Rectangle 26">
            <a:extLst>
              <a:ext uri="{FF2B5EF4-FFF2-40B4-BE49-F238E27FC236}">
                <a16:creationId xmlns:a16="http://schemas.microsoft.com/office/drawing/2014/main" id="{84F3422E-F033-4BF6-851C-8B0EBC7E29C6}"/>
              </a:ext>
            </a:extLst>
          </p:cNvPr>
          <p:cNvSpPr/>
          <p:nvPr/>
        </p:nvSpPr>
        <p:spPr>
          <a:xfrm>
            <a:off x="1044511" y="4056434"/>
            <a:ext cx="7037451" cy="253916"/>
          </a:xfrm>
          <a:prstGeom prst="rect">
            <a:avLst/>
          </a:prstGeom>
        </p:spPr>
        <p:txBody>
          <a:bodyPr wrap="square" anchor="t">
            <a:spAutoFit/>
          </a:bodyPr>
          <a:lstStyle/>
          <a:p>
            <a:pPr algn="just"/>
            <a:r>
              <a:rPr lang="en-GB" sz="1050" dirty="0">
                <a:latin typeface="Century Gothic"/>
              </a:rPr>
              <a:t>Non è </a:t>
            </a:r>
            <a:r>
              <a:rPr lang="en-GB" sz="1050" dirty="0" err="1">
                <a:latin typeface="Century Gothic"/>
              </a:rPr>
              <a:t>possibile</a:t>
            </a:r>
            <a:r>
              <a:rPr lang="en-GB" sz="1050" dirty="0">
                <a:latin typeface="Century Gothic"/>
              </a:rPr>
              <a:t> </a:t>
            </a:r>
            <a:r>
              <a:rPr lang="en-GB" sz="1050" dirty="0" err="1">
                <a:latin typeface="Century Gothic"/>
              </a:rPr>
              <a:t>eseguire</a:t>
            </a:r>
            <a:r>
              <a:rPr lang="en-GB" sz="1050" dirty="0">
                <a:latin typeface="Century Gothic"/>
              </a:rPr>
              <a:t> </a:t>
            </a:r>
            <a:r>
              <a:rPr lang="en-GB" sz="1050" dirty="0" err="1">
                <a:latin typeface="Century Gothic"/>
              </a:rPr>
              <a:t>addizione</a:t>
            </a:r>
            <a:r>
              <a:rPr lang="en-GB" sz="1050" dirty="0">
                <a:latin typeface="Century Gothic"/>
              </a:rPr>
              <a:t> </a:t>
            </a:r>
            <a:r>
              <a:rPr lang="en-GB" sz="1050" dirty="0" err="1">
                <a:latin typeface="Century Gothic"/>
              </a:rPr>
              <a:t>tra</a:t>
            </a:r>
            <a:r>
              <a:rPr lang="en-GB" sz="1050" dirty="0">
                <a:latin typeface="Century Gothic"/>
              </a:rPr>
              <a:t> tuple e </a:t>
            </a:r>
            <a:r>
              <a:rPr lang="en-GB" sz="1050" dirty="0" err="1">
                <a:latin typeface="Century Gothic"/>
              </a:rPr>
              <a:t>liste</a:t>
            </a:r>
            <a:r>
              <a:rPr lang="en-GB" sz="1050" dirty="0">
                <a:latin typeface="Century Gothic"/>
              </a:rPr>
              <a:t>.</a:t>
            </a:r>
          </a:p>
        </p:txBody>
      </p:sp>
      <p:sp>
        <p:nvSpPr>
          <p:cNvPr id="2" name="Title 1">
            <a:extLst>
              <a:ext uri="{FF2B5EF4-FFF2-40B4-BE49-F238E27FC236}">
                <a16:creationId xmlns:a16="http://schemas.microsoft.com/office/drawing/2014/main" id="{362A7B70-CFFA-35EF-711A-BFCCDB6DB915}"/>
              </a:ext>
            </a:extLst>
          </p:cNvPr>
          <p:cNvSpPr>
            <a:spLocks noGrp="1"/>
          </p:cNvSpPr>
          <p:nvPr>
            <p:ph type="title"/>
          </p:nvPr>
        </p:nvSpPr>
        <p:spPr/>
        <p:txBody>
          <a:bodyPr/>
          <a:lstStyle/>
          <a:p>
            <a:r>
              <a:rPr lang="it-IT" sz="1600" dirty="0">
                <a:solidFill>
                  <a:schemeClr val="bg1"/>
                </a:solidFill>
              </a:rPr>
              <a:t>Strutture Dati Standard - operatori tuple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435220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2" y="766960"/>
            <a:ext cx="7037451" cy="415498"/>
          </a:xfrm>
          <a:prstGeom prst="rect">
            <a:avLst/>
          </a:prstGeom>
        </p:spPr>
        <p:txBody>
          <a:bodyPr wrap="square">
            <a:spAutoFit/>
          </a:bodyPr>
          <a:lstStyle/>
          <a:p>
            <a:pPr algn="just"/>
            <a:r>
              <a:rPr lang="it-IT" sz="1050" dirty="0"/>
              <a:t>Un altro tipo di struttura ancora più complessa è la </a:t>
            </a:r>
            <a:r>
              <a:rPr lang="it-IT" sz="1050" b="1" dirty="0"/>
              <a:t>dict </a:t>
            </a:r>
            <a:r>
              <a:rPr lang="it-IT" sz="1050" dirty="0"/>
              <a:t>(dictionary)</a:t>
            </a:r>
            <a:r>
              <a:rPr lang="it-IT" sz="1050" b="1" dirty="0"/>
              <a:t>,</a:t>
            </a:r>
            <a:r>
              <a:rPr lang="it-IT" sz="1050" dirty="0"/>
              <a:t> ovvero una sequenza di dati non ordinata, al cui interno non c’è un elemento ma una coppia di elementi definita coppia chiave-valore:</a:t>
            </a:r>
          </a:p>
        </p:txBody>
      </p:sp>
      <p:sp>
        <p:nvSpPr>
          <p:cNvPr id="8" name="Rectangle 7">
            <a:extLst>
              <a:ext uri="{FF2B5EF4-FFF2-40B4-BE49-F238E27FC236}">
                <a16:creationId xmlns:a16="http://schemas.microsoft.com/office/drawing/2014/main" id="{5AD0A084-E2F9-4303-97B1-00EE36773BF4}"/>
              </a:ext>
            </a:extLst>
          </p:cNvPr>
          <p:cNvSpPr/>
          <p:nvPr/>
        </p:nvSpPr>
        <p:spPr>
          <a:xfrm>
            <a:off x="1162275" y="1701466"/>
            <a:ext cx="7015662"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92D050"/>
                </a:solidFill>
                <a:latin typeface="Consolas" panose="020B0609020204030204" pitchFamily="49" charset="0"/>
                <a:cs typeface="Calibri" panose="020F0502020204030204" pitchFamily="34" charset="0"/>
              </a:rPr>
              <a:t>"casa"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"house"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"cane"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"dog"</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patata</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FFC000"/>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3" name="Rectangle 8">
            <a:extLst>
              <a:ext uri="{FF2B5EF4-FFF2-40B4-BE49-F238E27FC236}">
                <a16:creationId xmlns:a16="http://schemas.microsoft.com/office/drawing/2014/main" id="{B8C4C2ED-493A-49E4-B2F9-F268A1E63B05}"/>
              </a:ext>
            </a:extLst>
          </p:cNvPr>
          <p:cNvSpPr/>
          <p:nvPr/>
        </p:nvSpPr>
        <p:spPr>
          <a:xfrm>
            <a:off x="1062037" y="1127875"/>
            <a:ext cx="833712" cy="300082"/>
          </a:xfrm>
          <a:prstGeom prst="rect">
            <a:avLst/>
          </a:prstGeom>
        </p:spPr>
        <p:txBody>
          <a:bodyPr wrap="square" anchor="t">
            <a:spAutoFit/>
          </a:bodyPr>
          <a:lstStyle/>
          <a:p>
            <a:r>
              <a:rPr lang="en-AU" sz="1350" dirty="0" err="1">
                <a:solidFill>
                  <a:srgbClr val="0070C0"/>
                </a:solidFill>
              </a:rPr>
              <a:t>dict</a:t>
            </a:r>
            <a:endParaRPr lang="en-AU" sz="1350" dirty="0">
              <a:solidFill>
                <a:srgbClr val="0070C0"/>
              </a:solidFill>
            </a:endParaRPr>
          </a:p>
        </p:txBody>
      </p:sp>
      <p:sp>
        <p:nvSpPr>
          <p:cNvPr id="14" name="Rectangle 8">
            <a:extLst>
              <a:ext uri="{FF2B5EF4-FFF2-40B4-BE49-F238E27FC236}">
                <a16:creationId xmlns:a16="http://schemas.microsoft.com/office/drawing/2014/main" id="{261DF843-AF63-4407-BFB8-9AAC80508ADB}"/>
              </a:ext>
            </a:extLst>
          </p:cNvPr>
          <p:cNvSpPr/>
          <p:nvPr/>
        </p:nvSpPr>
        <p:spPr>
          <a:xfrm>
            <a:off x="1955738" y="1134718"/>
            <a:ext cx="5592666" cy="300082"/>
          </a:xfrm>
          <a:prstGeom prst="rect">
            <a:avLst/>
          </a:prstGeom>
        </p:spPr>
        <p:txBody>
          <a:bodyPr wrap="square" anchor="t">
            <a:spAutoFit/>
          </a:bodyPr>
          <a:lstStyle/>
          <a:p>
            <a:pPr marL="428625" indent="-428625">
              <a:buFont typeface="Wingdings" panose="05000000000000000000" pitchFamily="2" charset="2"/>
              <a:buChar char="Ø"/>
            </a:pPr>
            <a:r>
              <a:rPr lang="en-AU" sz="1350" dirty="0">
                <a:solidFill>
                  <a:srgbClr val="0070C0"/>
                </a:solidFill>
              </a:rPr>
              <a:t>{”</a:t>
            </a:r>
            <a:r>
              <a:rPr lang="en-AU" sz="1350" dirty="0" err="1"/>
              <a:t>key</a:t>
            </a:r>
            <a:r>
              <a:rPr lang="en-AU" sz="1350" dirty="0" err="1">
                <a:solidFill>
                  <a:srgbClr val="0070C0"/>
                </a:solidFill>
              </a:rPr>
              <a:t>”:”</a:t>
            </a:r>
            <a:r>
              <a:rPr lang="en-AU" sz="1350" dirty="0" err="1"/>
              <a:t>value</a:t>
            </a:r>
            <a:r>
              <a:rPr lang="en-AU" sz="1350" dirty="0" err="1">
                <a:solidFill>
                  <a:srgbClr val="0070C0"/>
                </a:solidFill>
              </a:rPr>
              <a:t>”,”</a:t>
            </a:r>
            <a:r>
              <a:rPr lang="en-AU" sz="1350" dirty="0" err="1"/>
              <a:t>key</a:t>
            </a:r>
            <a:r>
              <a:rPr lang="en-AU" sz="1350" dirty="0" err="1">
                <a:solidFill>
                  <a:srgbClr val="0070C0"/>
                </a:solidFill>
              </a:rPr>
              <a:t>”:</a:t>
            </a:r>
            <a:r>
              <a:rPr lang="en-AU" sz="1350" dirty="0" err="1"/>
              <a:t>value</a:t>
            </a:r>
            <a:r>
              <a:rPr lang="en-AU" sz="1350" dirty="0">
                <a:solidFill>
                  <a:srgbClr val="0070C0"/>
                </a:solidFill>
              </a:rPr>
              <a:t>}</a:t>
            </a:r>
            <a:endParaRPr lang="it-IT" sz="1350" dirty="0">
              <a:solidFill>
                <a:srgbClr val="0070C0"/>
              </a:solidFill>
            </a:endParaRPr>
          </a:p>
        </p:txBody>
      </p:sp>
      <p:sp>
        <p:nvSpPr>
          <p:cNvPr id="15" name="Rectangle 6">
            <a:extLst>
              <a:ext uri="{FF2B5EF4-FFF2-40B4-BE49-F238E27FC236}">
                <a16:creationId xmlns:a16="http://schemas.microsoft.com/office/drawing/2014/main" id="{A55A60D9-2FBE-4775-9BAA-F85D5D30B805}"/>
              </a:ext>
            </a:extLst>
          </p:cNvPr>
          <p:cNvSpPr/>
          <p:nvPr/>
        </p:nvSpPr>
        <p:spPr>
          <a:xfrm>
            <a:off x="1062037" y="2413556"/>
            <a:ext cx="7015662" cy="900246"/>
          </a:xfrm>
          <a:prstGeom prst="rect">
            <a:avLst/>
          </a:prstGeom>
        </p:spPr>
        <p:txBody>
          <a:bodyPr wrap="square">
            <a:spAutoFit/>
          </a:bodyPr>
          <a:lstStyle/>
          <a:p>
            <a:r>
              <a:rPr lang="it-IT" sz="1050" dirty="0"/>
              <a:t>Come si nota dall’esempio anche il dizionario può contenere al suo interno tipologie di dati diverse (volendo possono esserci numeri anche come chiavi e non solo come valori).</a:t>
            </a:r>
          </a:p>
          <a:p>
            <a:r>
              <a:rPr lang="it-IT" sz="1050" dirty="0"/>
              <a:t>Importante sottolineare che, a differenza di liste e tuple, il dizionario è una struttura dati non ordinata e quindi lo slicing NON funziona su questi oggetti.</a:t>
            </a:r>
          </a:p>
          <a:p>
            <a:r>
              <a:rPr lang="it-IT" sz="1050" dirty="0"/>
              <a:t>Per poter accedere al contenuto di un dizionario devo conoscere quali chiavi sono presenti al suo interno:</a:t>
            </a:r>
          </a:p>
        </p:txBody>
      </p:sp>
      <p:sp>
        <p:nvSpPr>
          <p:cNvPr id="16" name="Rectangle 10">
            <a:extLst>
              <a:ext uri="{FF2B5EF4-FFF2-40B4-BE49-F238E27FC236}">
                <a16:creationId xmlns:a16="http://schemas.microsoft.com/office/drawing/2014/main" id="{0491621F-625D-41F3-8098-972D3D5A9685}"/>
              </a:ext>
            </a:extLst>
          </p:cNvPr>
          <p:cNvSpPr/>
          <p:nvPr/>
        </p:nvSpPr>
        <p:spPr>
          <a:xfrm>
            <a:off x="3608763" y="1943124"/>
            <a:ext cx="3031277" cy="276999"/>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tx1">
                    <a:lumMod val="10000"/>
                    <a:lumOff val="90000"/>
                  </a:schemeClr>
                </a:solidFill>
                <a:latin typeface="Consolas" panose="020B0609020204030204" pitchFamily="49" charset="0"/>
                <a:cs typeface="Calibri" panose="020F0502020204030204" pitchFamily="34" charset="0"/>
              </a:rPr>
              <a:t>&lt;class '</a:t>
            </a:r>
            <a:r>
              <a:rPr lang="en-GB" sz="1200" dirty="0" err="1">
                <a:solidFill>
                  <a:schemeClr val="tx1">
                    <a:lumMod val="10000"/>
                    <a:lumOff val="90000"/>
                  </a:schemeClr>
                </a:solidFill>
                <a:latin typeface="Consolas" panose="020B0609020204030204" pitchFamily="49" charset="0"/>
                <a:cs typeface="Calibri" panose="020F0502020204030204" pitchFamily="34" charset="0"/>
              </a:rPr>
              <a:t>dict</a:t>
            </a:r>
            <a:r>
              <a:rPr lang="en-GB" sz="1200" dirty="0">
                <a:solidFill>
                  <a:schemeClr val="tx1">
                    <a:lumMod val="10000"/>
                    <a:lumOff val="90000"/>
                  </a:schemeClr>
                </a:solidFill>
                <a:latin typeface="Consolas" panose="020B0609020204030204" pitchFamily="49" charset="0"/>
                <a:cs typeface="Calibri" panose="020F0502020204030204" pitchFamily="34" charset="0"/>
              </a:rPr>
              <a:t>'&gt;</a:t>
            </a:r>
          </a:p>
        </p:txBody>
      </p:sp>
      <p:sp>
        <p:nvSpPr>
          <p:cNvPr id="18" name="Rectangle 1">
            <a:extLst>
              <a:ext uri="{FF2B5EF4-FFF2-40B4-BE49-F238E27FC236}">
                <a16:creationId xmlns:a16="http://schemas.microsoft.com/office/drawing/2014/main" id="{863C63C6-2B27-4BCE-BCEA-9D64C5C0382D}"/>
              </a:ext>
            </a:extLst>
          </p:cNvPr>
          <p:cNvSpPr/>
          <p:nvPr/>
        </p:nvSpPr>
        <p:spPr>
          <a:xfrm>
            <a:off x="6999270" y="4003767"/>
            <a:ext cx="1953428" cy="830997"/>
          </a:xfrm>
          <a:prstGeom prst="rect">
            <a:avLst/>
          </a:prstGeom>
          <a:solidFill>
            <a:schemeClr val="accent3">
              <a:lumMod val="20000"/>
              <a:lumOff val="80000"/>
            </a:schemeClr>
          </a:solidFill>
        </p:spPr>
        <p:txBody>
          <a:bodyPr wrap="square">
            <a:spAutoFit/>
          </a:bodyPr>
          <a:lstStyle/>
          <a:p>
            <a:pPr algn="ctr"/>
            <a:endParaRPr lang="it-IT" sz="2100" b="1" dirty="0">
              <a:solidFill>
                <a:srgbClr val="000000"/>
              </a:solidFill>
            </a:endParaRPr>
          </a:p>
          <a:p>
            <a:pPr marL="0" lvl="1"/>
            <a:r>
              <a:rPr lang="it-IT" sz="900" dirty="0">
                <a:solidFill>
                  <a:srgbClr val="000000"/>
                </a:solidFill>
              </a:rPr>
              <a:t>In SAS non esiste la struttura dict, ma il concetto è simile a quello della PROC FORMAT.</a:t>
            </a:r>
          </a:p>
        </p:txBody>
      </p:sp>
      <p:grpSp>
        <p:nvGrpSpPr>
          <p:cNvPr id="19" name="Gruppo 11">
            <a:extLst>
              <a:ext uri="{FF2B5EF4-FFF2-40B4-BE49-F238E27FC236}">
                <a16:creationId xmlns:a16="http://schemas.microsoft.com/office/drawing/2014/main" id="{C06EFA21-E112-480B-B38D-53D4A0EBDC0F}"/>
              </a:ext>
            </a:extLst>
          </p:cNvPr>
          <p:cNvGrpSpPr/>
          <p:nvPr/>
        </p:nvGrpSpPr>
        <p:grpSpPr>
          <a:xfrm>
            <a:off x="6999270" y="3847693"/>
            <a:ext cx="785533" cy="404882"/>
            <a:chOff x="785091" y="909787"/>
            <a:chExt cx="1047377" cy="539842"/>
          </a:xfrm>
        </p:grpSpPr>
        <p:sp>
          <p:nvSpPr>
            <p:cNvPr id="20" name="Rettangolo 12">
              <a:extLst>
                <a:ext uri="{FF2B5EF4-FFF2-40B4-BE49-F238E27FC236}">
                  <a16:creationId xmlns:a16="http://schemas.microsoft.com/office/drawing/2014/main" id="{FDA9FD24-92A7-48AB-89E8-9C89E54B9C62}"/>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21" name="Picture 12">
              <a:extLst>
                <a:ext uri="{FF2B5EF4-FFF2-40B4-BE49-F238E27FC236}">
                  <a16:creationId xmlns:a16="http://schemas.microsoft.com/office/drawing/2014/main" id="{4FF66595-5AF9-486C-800D-387A08E8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6FE6435D-52AA-4B9D-96AD-71481C0AF755}"/>
              </a:ext>
            </a:extLst>
          </p:cNvPr>
          <p:cNvSpPr/>
          <p:nvPr/>
        </p:nvSpPr>
        <p:spPr>
          <a:xfrm>
            <a:off x="1162275" y="3274105"/>
            <a:ext cx="7015662"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"casa"</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3" name="Picture 2">
            <a:extLst>
              <a:ext uri="{FF2B5EF4-FFF2-40B4-BE49-F238E27FC236}">
                <a16:creationId xmlns:a16="http://schemas.microsoft.com/office/drawing/2014/main" id="{2F2EA476-DF4B-4FEB-82B5-EA6D2EC29CD5}"/>
              </a:ext>
            </a:extLst>
          </p:cNvPr>
          <p:cNvPicPr>
            <a:picLocks noChangeAspect="1"/>
          </p:cNvPicPr>
          <p:nvPr/>
        </p:nvPicPr>
        <p:blipFill>
          <a:blip r:embed="rId3"/>
          <a:stretch>
            <a:fillRect/>
          </a:stretch>
        </p:blipFill>
        <p:spPr>
          <a:xfrm>
            <a:off x="3794774" y="3308125"/>
            <a:ext cx="735806" cy="142875"/>
          </a:xfrm>
          <a:prstGeom prst="rect">
            <a:avLst/>
          </a:prstGeom>
        </p:spPr>
      </p:pic>
      <p:sp>
        <p:nvSpPr>
          <p:cNvPr id="23" name="Rectangle 10">
            <a:extLst>
              <a:ext uri="{FF2B5EF4-FFF2-40B4-BE49-F238E27FC236}">
                <a16:creationId xmlns:a16="http://schemas.microsoft.com/office/drawing/2014/main" id="{335EE8CE-16D7-4C8B-9A17-AA558DACE94D}"/>
              </a:ext>
            </a:extLst>
          </p:cNvPr>
          <p:cNvSpPr/>
          <p:nvPr/>
        </p:nvSpPr>
        <p:spPr>
          <a:xfrm>
            <a:off x="3794774" y="3461755"/>
            <a:ext cx="735806"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'house'</a:t>
            </a:r>
          </a:p>
        </p:txBody>
      </p:sp>
      <p:sp>
        <p:nvSpPr>
          <p:cNvPr id="24" name="Rectangle 23">
            <a:extLst>
              <a:ext uri="{FF2B5EF4-FFF2-40B4-BE49-F238E27FC236}">
                <a16:creationId xmlns:a16="http://schemas.microsoft.com/office/drawing/2014/main" id="{4319C5A4-F052-42AF-9275-83BEE44C1B23}"/>
              </a:ext>
            </a:extLst>
          </p:cNvPr>
          <p:cNvSpPr/>
          <p:nvPr/>
        </p:nvSpPr>
        <p:spPr>
          <a:xfrm>
            <a:off x="1101261" y="3748657"/>
            <a:ext cx="5782865" cy="1061829"/>
          </a:xfrm>
          <a:prstGeom prst="rect">
            <a:avLst/>
          </a:prstGeom>
        </p:spPr>
        <p:txBody>
          <a:bodyPr wrap="square">
            <a:spAutoFit/>
          </a:bodyPr>
          <a:lstStyle/>
          <a:p>
            <a:pPr algn="just"/>
            <a:r>
              <a:rPr lang="it-IT" sz="1050" dirty="0"/>
              <a:t>Se cerco di utilizzare lo slicing Python restituisce un errore, </a:t>
            </a:r>
            <a:r>
              <a:rPr lang="it-IT" sz="1050" b="1" dirty="0"/>
              <a:t>KeyError: 0</a:t>
            </a:r>
            <a:r>
              <a:rPr lang="it-IT" sz="1050" dirty="0"/>
              <a:t>. Quando lavoro con un dizionario l’oggetto che passo dentro le parentesi quadre non è un indice di posizione ma una delle chiavi contenute al suo interno. Con quel comando è come se stessi chiedendo di cercare la chiave del dizionario con valore 0, che non è presente.</a:t>
            </a:r>
          </a:p>
          <a:p>
            <a:pPr algn="just"/>
            <a:endParaRPr lang="it-IT" sz="1050" dirty="0"/>
          </a:p>
          <a:p>
            <a:pPr algn="just"/>
            <a:r>
              <a:rPr lang="it-IT" sz="1050" dirty="0"/>
              <a:t>Se invece la chiave è presente all’interno del dizionario, in output viene stampato il relativo valore.</a:t>
            </a:r>
          </a:p>
        </p:txBody>
      </p:sp>
      <p:sp>
        <p:nvSpPr>
          <p:cNvPr id="2" name="Title 1">
            <a:extLst>
              <a:ext uri="{FF2B5EF4-FFF2-40B4-BE49-F238E27FC236}">
                <a16:creationId xmlns:a16="http://schemas.microsoft.com/office/drawing/2014/main" id="{CADCD07B-1FC9-C959-BE3F-DA2925056364}"/>
              </a:ext>
            </a:extLst>
          </p:cNvPr>
          <p:cNvSpPr>
            <a:spLocks noGrp="1"/>
          </p:cNvSpPr>
          <p:nvPr>
            <p:ph type="title"/>
          </p:nvPr>
        </p:nvSpPr>
        <p:spPr/>
        <p:txBody>
          <a:bodyPr/>
          <a:lstStyle/>
          <a:p>
            <a:r>
              <a:rPr lang="it-IT" sz="1600" dirty="0">
                <a:solidFill>
                  <a:schemeClr val="bg1"/>
                </a:solidFill>
              </a:rPr>
              <a:t>Strutture Dati Standard - dict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840670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2" y="766960"/>
            <a:ext cx="7037451" cy="415498"/>
          </a:xfrm>
          <a:prstGeom prst="rect">
            <a:avLst/>
          </a:prstGeom>
        </p:spPr>
        <p:txBody>
          <a:bodyPr wrap="square">
            <a:spAutoFit/>
          </a:bodyPr>
          <a:lstStyle/>
          <a:p>
            <a:pPr algn="just"/>
            <a:r>
              <a:rPr lang="it-IT" sz="1050" dirty="0"/>
              <a:t>Per accedere al valore devo conoscere l’esatto nome della chiave. Il dizionario ha due attributi importantissimi che restituiscono l’elenco di tutte le chiavi e di tutti i valori.</a:t>
            </a:r>
          </a:p>
        </p:txBody>
      </p:sp>
      <p:sp>
        <p:nvSpPr>
          <p:cNvPr id="8" name="Rectangle 7">
            <a:extLst>
              <a:ext uri="{FF2B5EF4-FFF2-40B4-BE49-F238E27FC236}">
                <a16:creationId xmlns:a16="http://schemas.microsoft.com/office/drawing/2014/main" id="{5AD0A084-E2F9-4303-97B1-00EE36773BF4}"/>
              </a:ext>
            </a:extLst>
          </p:cNvPr>
          <p:cNvSpPr/>
          <p:nvPr/>
        </p:nvSpPr>
        <p:spPr>
          <a:xfrm>
            <a:off x="1062037" y="1178732"/>
            <a:ext cx="7015662"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keys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values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8" name="Rectangle 1">
            <a:extLst>
              <a:ext uri="{FF2B5EF4-FFF2-40B4-BE49-F238E27FC236}">
                <a16:creationId xmlns:a16="http://schemas.microsoft.com/office/drawing/2014/main" id="{863C63C6-2B27-4BCE-BCEA-9D64C5C0382D}"/>
              </a:ext>
            </a:extLst>
          </p:cNvPr>
          <p:cNvSpPr/>
          <p:nvPr/>
        </p:nvSpPr>
        <p:spPr>
          <a:xfrm>
            <a:off x="6999270" y="4003767"/>
            <a:ext cx="1953428" cy="830997"/>
          </a:xfrm>
          <a:prstGeom prst="rect">
            <a:avLst/>
          </a:prstGeom>
          <a:solidFill>
            <a:schemeClr val="accent3">
              <a:lumMod val="20000"/>
              <a:lumOff val="80000"/>
            </a:schemeClr>
          </a:solidFill>
        </p:spPr>
        <p:txBody>
          <a:bodyPr wrap="square">
            <a:spAutoFit/>
          </a:bodyPr>
          <a:lstStyle/>
          <a:p>
            <a:pPr algn="ctr"/>
            <a:endParaRPr lang="it-IT" sz="2100" b="1" dirty="0">
              <a:solidFill>
                <a:srgbClr val="000000"/>
              </a:solidFill>
            </a:endParaRPr>
          </a:p>
          <a:p>
            <a:pPr marL="0" lvl="1"/>
            <a:r>
              <a:rPr lang="it-IT" sz="900" dirty="0">
                <a:solidFill>
                  <a:srgbClr val="000000"/>
                </a:solidFill>
              </a:rPr>
              <a:t>In SAS non esiste la struttura dict, ma il concetto è simile a quello della PROC FORMAT.</a:t>
            </a:r>
          </a:p>
        </p:txBody>
      </p:sp>
      <p:grpSp>
        <p:nvGrpSpPr>
          <p:cNvPr id="19" name="Gruppo 11">
            <a:extLst>
              <a:ext uri="{FF2B5EF4-FFF2-40B4-BE49-F238E27FC236}">
                <a16:creationId xmlns:a16="http://schemas.microsoft.com/office/drawing/2014/main" id="{C06EFA21-E112-480B-B38D-53D4A0EBDC0F}"/>
              </a:ext>
            </a:extLst>
          </p:cNvPr>
          <p:cNvGrpSpPr/>
          <p:nvPr/>
        </p:nvGrpSpPr>
        <p:grpSpPr>
          <a:xfrm>
            <a:off x="6999270" y="3847693"/>
            <a:ext cx="785533" cy="404882"/>
            <a:chOff x="785091" y="909787"/>
            <a:chExt cx="1047377" cy="539842"/>
          </a:xfrm>
        </p:grpSpPr>
        <p:sp>
          <p:nvSpPr>
            <p:cNvPr id="20" name="Rettangolo 12">
              <a:extLst>
                <a:ext uri="{FF2B5EF4-FFF2-40B4-BE49-F238E27FC236}">
                  <a16:creationId xmlns:a16="http://schemas.microsoft.com/office/drawing/2014/main" id="{FDA9FD24-92A7-48AB-89E8-9C89E54B9C62}"/>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21" name="Picture 12">
              <a:extLst>
                <a:ext uri="{FF2B5EF4-FFF2-40B4-BE49-F238E27FC236}">
                  <a16:creationId xmlns:a16="http://schemas.microsoft.com/office/drawing/2014/main" id="{4FF66595-5AF9-486C-800D-387A08E8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6FE6435D-52AA-4B9D-96AD-71481C0AF755}"/>
              </a:ext>
            </a:extLst>
          </p:cNvPr>
          <p:cNvSpPr/>
          <p:nvPr/>
        </p:nvSpPr>
        <p:spPr>
          <a:xfrm>
            <a:off x="1053273" y="2034762"/>
            <a:ext cx="7015662"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tavolo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92D050"/>
                </a:solidFill>
                <a:latin typeface="Consolas" panose="020B0609020204030204" pitchFamily="49" charset="0"/>
                <a:cs typeface="Calibri" panose="020F0502020204030204" pitchFamily="34" charset="0"/>
              </a:rPr>
              <a:t>"table"</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patata</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92D050"/>
                </a:solidFill>
                <a:latin typeface="Consolas" panose="020B0609020204030204" pitchFamily="49" charset="0"/>
                <a:cs typeface="Calibri" panose="020F0502020204030204" pitchFamily="34" charset="0"/>
              </a:rPr>
              <a:t>"potato"</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rgbClr val="92D050"/>
              </a:solidFill>
              <a:latin typeface="Consolas" panose="020B0609020204030204" pitchFamily="49" charset="0"/>
              <a:cs typeface="Calibri" panose="020F0502020204030204" pitchFamily="34" charset="0"/>
            </a:endParaRPr>
          </a:p>
        </p:txBody>
      </p:sp>
      <p:sp>
        <p:nvSpPr>
          <p:cNvPr id="24" name="Rectangle 23">
            <a:extLst>
              <a:ext uri="{FF2B5EF4-FFF2-40B4-BE49-F238E27FC236}">
                <a16:creationId xmlns:a16="http://schemas.microsoft.com/office/drawing/2014/main" id="{4319C5A4-F052-42AF-9275-83BEE44C1B23}"/>
              </a:ext>
            </a:extLst>
          </p:cNvPr>
          <p:cNvSpPr/>
          <p:nvPr/>
        </p:nvSpPr>
        <p:spPr>
          <a:xfrm>
            <a:off x="1044511" y="1647019"/>
            <a:ext cx="7033187" cy="415498"/>
          </a:xfrm>
          <a:prstGeom prst="rect">
            <a:avLst/>
          </a:prstGeom>
        </p:spPr>
        <p:txBody>
          <a:bodyPr wrap="square">
            <a:spAutoFit/>
          </a:bodyPr>
          <a:lstStyle/>
          <a:p>
            <a:pPr algn="just"/>
            <a:r>
              <a:rPr lang="it-IT" sz="1050" dirty="0"/>
              <a:t>I comandi .keys() e .values() sono esclusivi del dizionario.</a:t>
            </a:r>
          </a:p>
          <a:p>
            <a:pPr algn="just"/>
            <a:r>
              <a:rPr lang="it-IT" sz="1050" dirty="0"/>
              <a:t>Come le liste, i dizionari permettono la modifica degli elementi al loro interno:</a:t>
            </a:r>
          </a:p>
        </p:txBody>
      </p:sp>
      <p:pic>
        <p:nvPicPr>
          <p:cNvPr id="4" name="Picture 3">
            <a:extLst>
              <a:ext uri="{FF2B5EF4-FFF2-40B4-BE49-F238E27FC236}">
                <a16:creationId xmlns:a16="http://schemas.microsoft.com/office/drawing/2014/main" id="{5166B3A8-66DE-426D-9AC6-ECF8B188C15B}"/>
              </a:ext>
            </a:extLst>
          </p:cNvPr>
          <p:cNvPicPr>
            <a:picLocks noChangeAspect="1"/>
          </p:cNvPicPr>
          <p:nvPr/>
        </p:nvPicPr>
        <p:blipFill>
          <a:blip r:embed="rId3"/>
          <a:stretch>
            <a:fillRect/>
          </a:stretch>
        </p:blipFill>
        <p:spPr>
          <a:xfrm>
            <a:off x="3766776" y="1199692"/>
            <a:ext cx="2428875" cy="400050"/>
          </a:xfrm>
          <a:prstGeom prst="rect">
            <a:avLst/>
          </a:prstGeom>
        </p:spPr>
      </p:pic>
      <p:pic>
        <p:nvPicPr>
          <p:cNvPr id="6" name="Picture 5">
            <a:extLst>
              <a:ext uri="{FF2B5EF4-FFF2-40B4-BE49-F238E27FC236}">
                <a16:creationId xmlns:a16="http://schemas.microsoft.com/office/drawing/2014/main" id="{8AD9D7A8-29AC-407F-BDEE-C9AFFFBF9B0E}"/>
              </a:ext>
            </a:extLst>
          </p:cNvPr>
          <p:cNvPicPr>
            <a:picLocks noChangeAspect="1"/>
          </p:cNvPicPr>
          <p:nvPr/>
        </p:nvPicPr>
        <p:blipFill>
          <a:blip r:embed="rId4"/>
          <a:stretch>
            <a:fillRect/>
          </a:stretch>
        </p:blipFill>
        <p:spPr>
          <a:xfrm>
            <a:off x="3319959" y="2451818"/>
            <a:ext cx="4464844" cy="178594"/>
          </a:xfrm>
          <a:prstGeom prst="rect">
            <a:avLst/>
          </a:prstGeom>
        </p:spPr>
      </p:pic>
      <p:sp>
        <p:nvSpPr>
          <p:cNvPr id="25" name="Rectangle 14">
            <a:extLst>
              <a:ext uri="{FF2B5EF4-FFF2-40B4-BE49-F238E27FC236}">
                <a16:creationId xmlns:a16="http://schemas.microsoft.com/office/drawing/2014/main" id="{77C07B75-0086-4394-B9A0-A73ADB4AA73B}"/>
              </a:ext>
            </a:extLst>
          </p:cNvPr>
          <p:cNvSpPr/>
          <p:nvPr/>
        </p:nvSpPr>
        <p:spPr>
          <a:xfrm>
            <a:off x="4262934" y="2062197"/>
            <a:ext cx="3521868" cy="3693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pt-BR" sz="900" i="1" dirty="0">
                <a:solidFill>
                  <a:schemeClr val="tx1">
                    <a:lumMod val="25000"/>
                    <a:lumOff val="75000"/>
                  </a:schemeClr>
                </a:solidFill>
                <a:latin typeface="Consolas" panose="020B0609020204030204" pitchFamily="49" charset="0"/>
                <a:cs typeface="Calibri" panose="020F0502020204030204" pitchFamily="34" charset="0"/>
              </a:rPr>
              <a:t>#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assegno</a:t>
            </a:r>
            <a:r>
              <a:rPr lang="en-AU" sz="900" i="1" dirty="0">
                <a:solidFill>
                  <a:schemeClr val="tx1">
                    <a:lumMod val="25000"/>
                    <a:lumOff val="75000"/>
                  </a:schemeClr>
                </a:solidFill>
                <a:latin typeface="Consolas" panose="020B0609020204030204" pitchFamily="49" charset="0"/>
                <a:cs typeface="Calibri" panose="020F0502020204030204" pitchFamily="34" charset="0"/>
              </a:rPr>
              <a:t> una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nuova</a:t>
            </a:r>
            <a:r>
              <a:rPr lang="en-AU" sz="900" i="1" dirty="0">
                <a:solidFill>
                  <a:schemeClr val="tx1">
                    <a:lumMod val="25000"/>
                    <a:lumOff val="75000"/>
                  </a:schemeClr>
                </a:solidFill>
                <a:latin typeface="Consolas" panose="020B0609020204030204" pitchFamily="49" charset="0"/>
                <a:cs typeface="Calibri" panose="020F0502020204030204" pitchFamily="34" charset="0"/>
              </a:rPr>
              <a:t>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chiave</a:t>
            </a:r>
            <a:r>
              <a:rPr lang="en-AU" sz="900" i="1" dirty="0">
                <a:solidFill>
                  <a:schemeClr val="tx1">
                    <a:lumMod val="25000"/>
                    <a:lumOff val="75000"/>
                  </a:schemeClr>
                </a:solidFill>
                <a:latin typeface="Consolas" panose="020B0609020204030204" pitchFamily="49" charset="0"/>
                <a:cs typeface="Calibri" panose="020F0502020204030204" pitchFamily="34" charset="0"/>
              </a:rPr>
              <a:t> </a:t>
            </a:r>
            <a:endParaRPr lang="en-GB" sz="900" i="1" dirty="0">
              <a:solidFill>
                <a:schemeClr val="bg1">
                  <a:lumMod val="95000"/>
                </a:schemeClr>
              </a:solidFill>
              <a:latin typeface="Consolas" panose="020B0609020204030204" pitchFamily="49" charset="0"/>
              <a:cs typeface="Calibri" panose="020F0502020204030204" pitchFamily="34" charset="0"/>
            </a:endParaRPr>
          </a:p>
          <a:p>
            <a:pPr algn="just"/>
            <a:r>
              <a:rPr lang="pt-BR" sz="900" i="1" dirty="0">
                <a:solidFill>
                  <a:schemeClr val="tx1">
                    <a:lumMod val="25000"/>
                    <a:lumOff val="75000"/>
                  </a:schemeClr>
                </a:solidFill>
                <a:latin typeface="Consolas" panose="020B0609020204030204" pitchFamily="49" charset="0"/>
                <a:cs typeface="Calibri" panose="020F0502020204030204" pitchFamily="34" charset="0"/>
              </a:rPr>
              <a:t>#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cambio</a:t>
            </a:r>
            <a:r>
              <a:rPr lang="en-AU" sz="900" i="1" dirty="0">
                <a:solidFill>
                  <a:schemeClr val="tx1">
                    <a:lumMod val="25000"/>
                    <a:lumOff val="75000"/>
                  </a:schemeClr>
                </a:solidFill>
                <a:latin typeface="Consolas" panose="020B0609020204030204" pitchFamily="49" charset="0"/>
                <a:cs typeface="Calibri" panose="020F0502020204030204" pitchFamily="34" charset="0"/>
              </a:rPr>
              <a:t> il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valore</a:t>
            </a:r>
            <a:r>
              <a:rPr lang="en-AU" sz="900" i="1" dirty="0">
                <a:solidFill>
                  <a:schemeClr val="tx1">
                    <a:lumMod val="25000"/>
                    <a:lumOff val="75000"/>
                  </a:schemeClr>
                </a:solidFill>
                <a:latin typeface="Consolas" panose="020B0609020204030204" pitchFamily="49" charset="0"/>
                <a:cs typeface="Calibri" panose="020F0502020204030204" pitchFamily="34" charset="0"/>
              </a:rPr>
              <a:t> di una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chiave</a:t>
            </a:r>
            <a:r>
              <a:rPr lang="en-AU" sz="900" i="1" dirty="0">
                <a:solidFill>
                  <a:schemeClr val="tx1">
                    <a:lumMod val="25000"/>
                    <a:lumOff val="75000"/>
                  </a:schemeClr>
                </a:solidFill>
                <a:latin typeface="Consolas" panose="020B0609020204030204" pitchFamily="49" charset="0"/>
                <a:cs typeface="Calibri" panose="020F0502020204030204" pitchFamily="34" charset="0"/>
              </a:rPr>
              <a:t>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già</a:t>
            </a:r>
            <a:r>
              <a:rPr lang="en-AU" sz="900" i="1" dirty="0">
                <a:solidFill>
                  <a:schemeClr val="tx1">
                    <a:lumMod val="25000"/>
                    <a:lumOff val="75000"/>
                  </a:schemeClr>
                </a:solidFill>
                <a:latin typeface="Consolas" panose="020B0609020204030204" pitchFamily="49" charset="0"/>
                <a:cs typeface="Calibri" panose="020F0502020204030204" pitchFamily="34" charset="0"/>
              </a:rPr>
              <a:t> </a:t>
            </a:r>
            <a:r>
              <a:rPr lang="en-AU" sz="900" i="1" dirty="0" err="1">
                <a:solidFill>
                  <a:schemeClr val="tx1">
                    <a:lumMod val="25000"/>
                    <a:lumOff val="75000"/>
                  </a:schemeClr>
                </a:solidFill>
                <a:latin typeface="Consolas" panose="020B0609020204030204" pitchFamily="49" charset="0"/>
                <a:cs typeface="Calibri" panose="020F0502020204030204" pitchFamily="34" charset="0"/>
              </a:rPr>
              <a:t>esistente</a:t>
            </a:r>
            <a:endParaRPr lang="en-AU" sz="900" dirty="0">
              <a:solidFill>
                <a:schemeClr val="tx1">
                  <a:lumMod val="25000"/>
                  <a:lumOff val="75000"/>
                </a:schemeClr>
              </a:solidFill>
              <a:latin typeface="Consolas" panose="020B0609020204030204" pitchFamily="49" charset="0"/>
              <a:cs typeface="Calibri" panose="020F0502020204030204" pitchFamily="34" charset="0"/>
            </a:endParaRPr>
          </a:p>
        </p:txBody>
      </p:sp>
      <p:sp>
        <p:nvSpPr>
          <p:cNvPr id="27" name="Rectangle 26">
            <a:extLst>
              <a:ext uri="{FF2B5EF4-FFF2-40B4-BE49-F238E27FC236}">
                <a16:creationId xmlns:a16="http://schemas.microsoft.com/office/drawing/2014/main" id="{66FE12B6-C232-45D2-AF19-9E54EB207423}"/>
              </a:ext>
            </a:extLst>
          </p:cNvPr>
          <p:cNvSpPr/>
          <p:nvPr/>
        </p:nvSpPr>
        <p:spPr>
          <a:xfrm>
            <a:off x="1035748" y="2723802"/>
            <a:ext cx="7033187" cy="738664"/>
          </a:xfrm>
          <a:prstGeom prst="rect">
            <a:avLst/>
          </a:prstGeom>
        </p:spPr>
        <p:txBody>
          <a:bodyPr wrap="square">
            <a:spAutoFit/>
          </a:bodyPr>
          <a:lstStyle/>
          <a:p>
            <a:pPr algn="just"/>
            <a:r>
              <a:rPr lang="it-IT" sz="1050" dirty="0"/>
              <a:t>Per aggiungere una nuova coppia chiave-valore è sufficiente specificare la chiave tra quadre ed assegnare un valore. Lo stesso meccanismo si può utilizzare per cambiare il valore di una chiave: se la chiave è già esistente il nuovo valore andrà a sostituire quello già presente nel dizionario.</a:t>
            </a:r>
          </a:p>
          <a:p>
            <a:pPr algn="just"/>
            <a:r>
              <a:rPr lang="it-IT" sz="1050" dirty="0"/>
              <a:t>Nel dizionario posso modificare i valori ma NON posso modificare le chiavi.</a:t>
            </a:r>
          </a:p>
        </p:txBody>
      </p:sp>
      <p:sp>
        <p:nvSpPr>
          <p:cNvPr id="15" name="Rectangle 14">
            <a:extLst>
              <a:ext uri="{FF2B5EF4-FFF2-40B4-BE49-F238E27FC236}">
                <a16:creationId xmlns:a16="http://schemas.microsoft.com/office/drawing/2014/main" id="{FFBEC488-D6D7-480B-9285-4CCB76FDE32F}"/>
              </a:ext>
            </a:extLst>
          </p:cNvPr>
          <p:cNvSpPr/>
          <p:nvPr/>
        </p:nvSpPr>
        <p:spPr>
          <a:xfrm>
            <a:off x="1053273" y="3565185"/>
            <a:ext cx="5880229"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pop</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"casa"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None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6" name="Rectangle 15">
            <a:extLst>
              <a:ext uri="{FF2B5EF4-FFF2-40B4-BE49-F238E27FC236}">
                <a16:creationId xmlns:a16="http://schemas.microsoft.com/office/drawing/2014/main" id="{EF4C4723-4E23-4152-859B-52B6A51EFAB1}"/>
              </a:ext>
            </a:extLst>
          </p:cNvPr>
          <p:cNvSpPr/>
          <p:nvPr/>
        </p:nvSpPr>
        <p:spPr>
          <a:xfrm>
            <a:off x="1035747" y="4050135"/>
            <a:ext cx="5880229" cy="577081"/>
          </a:xfrm>
          <a:prstGeom prst="rect">
            <a:avLst/>
          </a:prstGeom>
        </p:spPr>
        <p:txBody>
          <a:bodyPr wrap="square">
            <a:spAutoFit/>
          </a:bodyPr>
          <a:lstStyle/>
          <a:p>
            <a:pPr algn="just"/>
            <a:r>
              <a:rPr lang="it-IT" sz="1050" dirty="0"/>
              <a:t>Per rimuovere una chiave dal dizionario si può usare la funzione .pop() nella quale si indica la chiave da eliminare. Nel caso in cui la chiave specificata non sia presente nel dizionario, il codice andrebbe in errore, ma inserendo None come secondo parametro è possibile aggirare questa limiatazione.</a:t>
            </a:r>
          </a:p>
        </p:txBody>
      </p:sp>
      <p:pic>
        <p:nvPicPr>
          <p:cNvPr id="3" name="Picture 2">
            <a:extLst>
              <a:ext uri="{FF2B5EF4-FFF2-40B4-BE49-F238E27FC236}">
                <a16:creationId xmlns:a16="http://schemas.microsoft.com/office/drawing/2014/main" id="{2AE15021-F767-4058-B4D3-A3790151FEAF}"/>
              </a:ext>
            </a:extLst>
          </p:cNvPr>
          <p:cNvPicPr>
            <a:picLocks noChangeAspect="1"/>
          </p:cNvPicPr>
          <p:nvPr/>
        </p:nvPicPr>
        <p:blipFill>
          <a:blip r:embed="rId5"/>
          <a:stretch>
            <a:fillRect/>
          </a:stretch>
        </p:blipFill>
        <p:spPr>
          <a:xfrm>
            <a:off x="3074828" y="3808567"/>
            <a:ext cx="3371850" cy="164306"/>
          </a:xfrm>
          <a:prstGeom prst="rect">
            <a:avLst/>
          </a:prstGeom>
        </p:spPr>
      </p:pic>
      <p:sp>
        <p:nvSpPr>
          <p:cNvPr id="2" name="Title 1">
            <a:extLst>
              <a:ext uri="{FF2B5EF4-FFF2-40B4-BE49-F238E27FC236}">
                <a16:creationId xmlns:a16="http://schemas.microsoft.com/office/drawing/2014/main" id="{46522F45-2407-9759-8338-6465641FDD45}"/>
              </a:ext>
            </a:extLst>
          </p:cNvPr>
          <p:cNvSpPr>
            <a:spLocks noGrp="1"/>
          </p:cNvSpPr>
          <p:nvPr>
            <p:ph type="title"/>
          </p:nvPr>
        </p:nvSpPr>
        <p:spPr/>
        <p:txBody>
          <a:bodyPr/>
          <a:lstStyle/>
          <a:p>
            <a:r>
              <a:rPr lang="it-IT" sz="1600" dirty="0">
                <a:solidFill>
                  <a:schemeClr val="bg1"/>
                </a:solidFill>
              </a:rPr>
              <a:t>Strutture Dati Standard - operatori dict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61151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2" y="766960"/>
            <a:ext cx="7037451" cy="577081"/>
          </a:xfrm>
          <a:prstGeom prst="rect">
            <a:avLst/>
          </a:prstGeom>
        </p:spPr>
        <p:txBody>
          <a:bodyPr wrap="square">
            <a:spAutoFit/>
          </a:bodyPr>
          <a:lstStyle/>
          <a:p>
            <a:pPr algn="just"/>
            <a:r>
              <a:rPr lang="it-IT" sz="1050" dirty="0"/>
              <a:t>Per via di come sono strutturati, e dal modo con cui posso accedere ai suoi elementi, un dizionario deve avere delle chiavi univoche: se cercassi di duplicarne una andrei solamente a sovrascrivere il valore della chiave già esistente. Posso avere invece dei valori duplicati.</a:t>
            </a:r>
          </a:p>
        </p:txBody>
      </p:sp>
      <p:sp>
        <p:nvSpPr>
          <p:cNvPr id="18" name="Rectangle 1">
            <a:extLst>
              <a:ext uri="{FF2B5EF4-FFF2-40B4-BE49-F238E27FC236}">
                <a16:creationId xmlns:a16="http://schemas.microsoft.com/office/drawing/2014/main" id="{863C63C6-2B27-4BCE-BCEA-9D64C5C0382D}"/>
              </a:ext>
            </a:extLst>
          </p:cNvPr>
          <p:cNvSpPr/>
          <p:nvPr/>
        </p:nvSpPr>
        <p:spPr>
          <a:xfrm>
            <a:off x="6999270" y="4003767"/>
            <a:ext cx="1953428" cy="830997"/>
          </a:xfrm>
          <a:prstGeom prst="rect">
            <a:avLst/>
          </a:prstGeom>
          <a:solidFill>
            <a:schemeClr val="accent3">
              <a:lumMod val="20000"/>
              <a:lumOff val="80000"/>
            </a:schemeClr>
          </a:solidFill>
        </p:spPr>
        <p:txBody>
          <a:bodyPr wrap="square">
            <a:spAutoFit/>
          </a:bodyPr>
          <a:lstStyle/>
          <a:p>
            <a:pPr algn="ctr"/>
            <a:endParaRPr lang="it-IT" sz="2100" b="1" dirty="0">
              <a:solidFill>
                <a:srgbClr val="000000"/>
              </a:solidFill>
            </a:endParaRPr>
          </a:p>
          <a:p>
            <a:pPr marL="0" lvl="1"/>
            <a:r>
              <a:rPr lang="it-IT" sz="900" dirty="0">
                <a:solidFill>
                  <a:srgbClr val="000000"/>
                </a:solidFill>
              </a:rPr>
              <a:t>In SAS non esiste la struttura dict, ma il concetto è simile a quello della PROC FORMAT.</a:t>
            </a:r>
          </a:p>
        </p:txBody>
      </p:sp>
      <p:grpSp>
        <p:nvGrpSpPr>
          <p:cNvPr id="19" name="Gruppo 11">
            <a:extLst>
              <a:ext uri="{FF2B5EF4-FFF2-40B4-BE49-F238E27FC236}">
                <a16:creationId xmlns:a16="http://schemas.microsoft.com/office/drawing/2014/main" id="{C06EFA21-E112-480B-B38D-53D4A0EBDC0F}"/>
              </a:ext>
            </a:extLst>
          </p:cNvPr>
          <p:cNvGrpSpPr/>
          <p:nvPr/>
        </p:nvGrpSpPr>
        <p:grpSpPr>
          <a:xfrm>
            <a:off x="6999270" y="3847693"/>
            <a:ext cx="785533" cy="404882"/>
            <a:chOff x="785091" y="909787"/>
            <a:chExt cx="1047377" cy="539842"/>
          </a:xfrm>
        </p:grpSpPr>
        <p:sp>
          <p:nvSpPr>
            <p:cNvPr id="20" name="Rettangolo 12">
              <a:extLst>
                <a:ext uri="{FF2B5EF4-FFF2-40B4-BE49-F238E27FC236}">
                  <a16:creationId xmlns:a16="http://schemas.microsoft.com/office/drawing/2014/main" id="{FDA9FD24-92A7-48AB-89E8-9C89E54B9C62}"/>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21" name="Picture 12">
              <a:extLst>
                <a:ext uri="{FF2B5EF4-FFF2-40B4-BE49-F238E27FC236}">
                  <a16:creationId xmlns:a16="http://schemas.microsoft.com/office/drawing/2014/main" id="{4FF66595-5AF9-486C-800D-387A08E89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FFBEC488-D6D7-480B-9285-4CCB76FDE32F}"/>
              </a:ext>
            </a:extLst>
          </p:cNvPr>
          <p:cNvSpPr/>
          <p:nvPr/>
        </p:nvSpPr>
        <p:spPr>
          <a:xfrm>
            <a:off x="1062037" y="3198025"/>
            <a:ext cx="5880229"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rgbClr val="92D050"/>
                </a:solidFill>
                <a:latin typeface="Consolas" panose="020B0609020204030204" pitchFamily="49" charset="0"/>
                <a:cs typeface="Calibri" panose="020F0502020204030204" pitchFamily="34" charset="0"/>
              </a:rPr>
              <a:t>"cane"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keys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92D050"/>
                </a:solidFill>
                <a:latin typeface="Consolas" panose="020B0609020204030204" pitchFamily="49" charset="0"/>
                <a:cs typeface="Calibri" panose="020F0502020204030204" pitchFamily="34" charset="0"/>
              </a:rPr>
              <a:t>"table"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values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FFC000"/>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keys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patata</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6" name="Rectangle 15">
            <a:extLst>
              <a:ext uri="{FF2B5EF4-FFF2-40B4-BE49-F238E27FC236}">
                <a16:creationId xmlns:a16="http://schemas.microsoft.com/office/drawing/2014/main" id="{EF4C4723-4E23-4152-859B-52B6A51EFAB1}"/>
              </a:ext>
            </a:extLst>
          </p:cNvPr>
          <p:cNvSpPr/>
          <p:nvPr/>
        </p:nvSpPr>
        <p:spPr>
          <a:xfrm>
            <a:off x="1044511" y="2046035"/>
            <a:ext cx="7115900" cy="577081"/>
          </a:xfrm>
          <a:prstGeom prst="rect">
            <a:avLst/>
          </a:prstGeom>
        </p:spPr>
        <p:txBody>
          <a:bodyPr wrap="square">
            <a:spAutoFit/>
          </a:bodyPr>
          <a:lstStyle/>
          <a:p>
            <a:pPr algn="just"/>
            <a:r>
              <a:rPr lang="it-IT" sz="1050" dirty="0"/>
              <a:t>Come si nota dall’esempio se uso la stessa sintassi utilizzata nelle liste per lo slicing, nei dizionari vado a creare una chiave di tipo numerica; se invece metteo il numero tra apici, crea una chiave stringa. Ad entrambe le nuove chiavi è stato assegnato il valore 2 e il dizionario non ha avuto problemi a memorizzarle.</a:t>
            </a:r>
          </a:p>
        </p:txBody>
      </p:sp>
      <p:sp>
        <p:nvSpPr>
          <p:cNvPr id="23" name="Rectangle 22">
            <a:extLst>
              <a:ext uri="{FF2B5EF4-FFF2-40B4-BE49-F238E27FC236}">
                <a16:creationId xmlns:a16="http://schemas.microsoft.com/office/drawing/2014/main" id="{9AD640C0-F5CA-40E8-8FC1-C24F93C84D75}"/>
              </a:ext>
            </a:extLst>
          </p:cNvPr>
          <p:cNvSpPr/>
          <p:nvPr/>
        </p:nvSpPr>
        <p:spPr>
          <a:xfrm>
            <a:off x="1066301" y="1334800"/>
            <a:ext cx="7015662"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EDBA93"/>
                </a:solidFill>
                <a:latin typeface="Consolas" panose="020B0609020204030204" pitchFamily="49" charset="0"/>
                <a:cs typeface="Calibri" panose="020F0502020204030204" pitchFamily="34" charset="0"/>
              </a:rPr>
              <a:t>2</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EDBA93"/>
                </a:solidFill>
                <a:latin typeface="Consolas" panose="020B0609020204030204" pitchFamily="49" charset="0"/>
                <a:cs typeface="Calibri" panose="020F0502020204030204" pitchFamily="34" charset="0"/>
              </a:rPr>
              <a:t>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rgbClr val="92D050"/>
              </a:solidFill>
              <a:latin typeface="Consolas" panose="020B0609020204030204" pitchFamily="49" charset="0"/>
              <a:cs typeface="Calibri" panose="020F0502020204030204" pitchFamily="34" charset="0"/>
            </a:endParaRPr>
          </a:p>
        </p:txBody>
      </p:sp>
      <p:pic>
        <p:nvPicPr>
          <p:cNvPr id="3" name="Picture 2">
            <a:extLst>
              <a:ext uri="{FF2B5EF4-FFF2-40B4-BE49-F238E27FC236}">
                <a16:creationId xmlns:a16="http://schemas.microsoft.com/office/drawing/2014/main" id="{D3134442-053A-4FB6-8D11-23004314C3B5}"/>
              </a:ext>
            </a:extLst>
          </p:cNvPr>
          <p:cNvPicPr>
            <a:picLocks noChangeAspect="1"/>
          </p:cNvPicPr>
          <p:nvPr/>
        </p:nvPicPr>
        <p:blipFill>
          <a:blip r:embed="rId3"/>
          <a:stretch>
            <a:fillRect/>
          </a:stretch>
        </p:blipFill>
        <p:spPr>
          <a:xfrm>
            <a:off x="2998630" y="1725460"/>
            <a:ext cx="4393406" cy="214313"/>
          </a:xfrm>
          <a:prstGeom prst="rect">
            <a:avLst/>
          </a:prstGeom>
        </p:spPr>
      </p:pic>
      <p:sp>
        <p:nvSpPr>
          <p:cNvPr id="26" name="Rectangle 25">
            <a:extLst>
              <a:ext uri="{FF2B5EF4-FFF2-40B4-BE49-F238E27FC236}">
                <a16:creationId xmlns:a16="http://schemas.microsoft.com/office/drawing/2014/main" id="{1066B289-017F-42A0-8615-C8DA02F90BDC}"/>
              </a:ext>
            </a:extLst>
          </p:cNvPr>
          <p:cNvSpPr/>
          <p:nvPr/>
        </p:nvSpPr>
        <p:spPr>
          <a:xfrm>
            <a:off x="1044512" y="2805610"/>
            <a:ext cx="7037451" cy="415498"/>
          </a:xfrm>
          <a:prstGeom prst="rect">
            <a:avLst/>
          </a:prstGeom>
        </p:spPr>
        <p:txBody>
          <a:bodyPr wrap="square">
            <a:spAutoFit/>
          </a:bodyPr>
          <a:lstStyle/>
          <a:p>
            <a:pPr algn="just"/>
            <a:r>
              <a:rPr lang="it-IT" sz="1050" dirty="0"/>
              <a:t>Sfruttando gli attributi .keys() e .values() presentati in precedenza, è possibile utilizzare la condizione "in" per verificare la presenza di un elemento specifico.</a:t>
            </a:r>
          </a:p>
        </p:txBody>
      </p:sp>
      <p:sp>
        <p:nvSpPr>
          <p:cNvPr id="28" name="Rectangle 27">
            <a:extLst>
              <a:ext uri="{FF2B5EF4-FFF2-40B4-BE49-F238E27FC236}">
                <a16:creationId xmlns:a16="http://schemas.microsoft.com/office/drawing/2014/main" id="{29A48F80-9B6E-4E09-9417-8C80A30AB804}"/>
              </a:ext>
            </a:extLst>
          </p:cNvPr>
          <p:cNvSpPr/>
          <p:nvPr/>
        </p:nvSpPr>
        <p:spPr>
          <a:xfrm>
            <a:off x="4106368" y="3232649"/>
            <a:ext cx="549274" cy="738664"/>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False</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p:txBody>
      </p:sp>
      <p:sp>
        <p:nvSpPr>
          <p:cNvPr id="29" name="Rectangle 28">
            <a:extLst>
              <a:ext uri="{FF2B5EF4-FFF2-40B4-BE49-F238E27FC236}">
                <a16:creationId xmlns:a16="http://schemas.microsoft.com/office/drawing/2014/main" id="{CC2FAE41-563C-4BD2-8211-E6C579B119E1}"/>
              </a:ext>
            </a:extLst>
          </p:cNvPr>
          <p:cNvSpPr/>
          <p:nvPr/>
        </p:nvSpPr>
        <p:spPr>
          <a:xfrm>
            <a:off x="1044512" y="4086948"/>
            <a:ext cx="5880229" cy="415498"/>
          </a:xfrm>
          <a:prstGeom prst="rect">
            <a:avLst/>
          </a:prstGeom>
        </p:spPr>
        <p:txBody>
          <a:bodyPr wrap="square">
            <a:spAutoFit/>
          </a:bodyPr>
          <a:lstStyle/>
          <a:p>
            <a:pPr algn="just"/>
            <a:r>
              <a:rPr lang="it-IT" sz="1050" dirty="0"/>
              <a:t>Se mi dimentico di specificare se cercare per chiave o per valore, è come se cercassi solamente all’interno delle chiavi, quindi il comando .keys() è sottointeso.</a:t>
            </a:r>
          </a:p>
        </p:txBody>
      </p:sp>
      <p:sp>
        <p:nvSpPr>
          <p:cNvPr id="2" name="Title 1">
            <a:extLst>
              <a:ext uri="{FF2B5EF4-FFF2-40B4-BE49-F238E27FC236}">
                <a16:creationId xmlns:a16="http://schemas.microsoft.com/office/drawing/2014/main" id="{D6247849-CD3B-297C-0307-B6F36FC93670}"/>
              </a:ext>
            </a:extLst>
          </p:cNvPr>
          <p:cNvSpPr>
            <a:spLocks noGrp="1"/>
          </p:cNvSpPr>
          <p:nvPr>
            <p:ph type="title"/>
          </p:nvPr>
        </p:nvSpPr>
        <p:spPr/>
        <p:txBody>
          <a:bodyPr/>
          <a:lstStyle/>
          <a:p>
            <a:r>
              <a:rPr lang="it-IT" sz="1600" dirty="0">
                <a:solidFill>
                  <a:schemeClr val="bg1"/>
                </a:solidFill>
              </a:rPr>
              <a:t>Strutture Dati Standard - operatori dict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95682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1" y="766960"/>
            <a:ext cx="7133426" cy="577081"/>
          </a:xfrm>
          <a:prstGeom prst="rect">
            <a:avLst/>
          </a:prstGeom>
        </p:spPr>
        <p:txBody>
          <a:bodyPr wrap="square">
            <a:spAutoFit/>
          </a:bodyPr>
          <a:lstStyle/>
          <a:p>
            <a:r>
              <a:rPr lang="it-IT" sz="1050" dirty="0"/>
              <a:t>L’ultimo tipo di struttura è la </a:t>
            </a:r>
            <a:r>
              <a:rPr lang="it-IT" sz="1050" b="1" dirty="0"/>
              <a:t>set,</a:t>
            </a:r>
            <a:r>
              <a:rPr lang="it-IT" sz="1050" dirty="0"/>
              <a:t> ovvero un elenco non ordinato di oggetti racchiusi fra parentesi graffe che non possono essere di una class editabile (tipo list).</a:t>
            </a:r>
          </a:p>
          <a:p>
            <a:r>
              <a:rPr lang="it-IT" sz="1050" dirty="0"/>
              <a:t>Contengono oggetti unici e possono essere modificate aggiungendo e togliendo elementi.</a:t>
            </a:r>
          </a:p>
        </p:txBody>
      </p:sp>
      <p:sp>
        <p:nvSpPr>
          <p:cNvPr id="8" name="Rectangle 7">
            <a:extLst>
              <a:ext uri="{FF2B5EF4-FFF2-40B4-BE49-F238E27FC236}">
                <a16:creationId xmlns:a16="http://schemas.microsoft.com/office/drawing/2014/main" id="{5AD0A084-E2F9-4303-97B1-00EE36773BF4}"/>
              </a:ext>
            </a:extLst>
          </p:cNvPr>
          <p:cNvSpPr/>
          <p:nvPr/>
        </p:nvSpPr>
        <p:spPr>
          <a:xfrm>
            <a:off x="1062037" y="1827919"/>
            <a:ext cx="7015662"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"Hello"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9" name="Rectangle 8">
            <a:extLst>
              <a:ext uri="{FF2B5EF4-FFF2-40B4-BE49-F238E27FC236}">
                <a16:creationId xmlns:a16="http://schemas.microsoft.com/office/drawing/2014/main" id="{D2A3862B-DDDC-444B-AC47-190448E5BBBA}"/>
              </a:ext>
            </a:extLst>
          </p:cNvPr>
          <p:cNvSpPr/>
          <p:nvPr/>
        </p:nvSpPr>
        <p:spPr>
          <a:xfrm>
            <a:off x="2228449" y="2068099"/>
            <a:ext cx="1834603"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nb-NO" sz="900" dirty="0">
                <a:solidFill>
                  <a:schemeClr val="tx1">
                    <a:lumMod val="10000"/>
                    <a:lumOff val="90000"/>
                  </a:schemeClr>
                </a:solidFill>
                <a:latin typeface="Consolas" panose="020B0609020204030204" pitchFamily="49" charset="0"/>
                <a:cs typeface="Calibri" panose="020F0502020204030204" pitchFamily="34" charset="0"/>
              </a:rPr>
              <a:t>{1.0, 'Hello', (1, 2, 3)}</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3" name="Rectangle 8">
            <a:extLst>
              <a:ext uri="{FF2B5EF4-FFF2-40B4-BE49-F238E27FC236}">
                <a16:creationId xmlns:a16="http://schemas.microsoft.com/office/drawing/2014/main" id="{B8C4C2ED-493A-49E4-B2F9-F268A1E63B05}"/>
              </a:ext>
            </a:extLst>
          </p:cNvPr>
          <p:cNvSpPr/>
          <p:nvPr/>
        </p:nvSpPr>
        <p:spPr>
          <a:xfrm>
            <a:off x="1062037" y="1336327"/>
            <a:ext cx="833712" cy="300082"/>
          </a:xfrm>
          <a:prstGeom prst="rect">
            <a:avLst/>
          </a:prstGeom>
        </p:spPr>
        <p:txBody>
          <a:bodyPr wrap="square" anchor="t">
            <a:spAutoFit/>
          </a:bodyPr>
          <a:lstStyle/>
          <a:p>
            <a:r>
              <a:rPr lang="en-AU" sz="1350" dirty="0">
                <a:solidFill>
                  <a:srgbClr val="D35C13"/>
                </a:solidFill>
              </a:rPr>
              <a:t>set</a:t>
            </a:r>
          </a:p>
        </p:txBody>
      </p:sp>
      <p:sp>
        <p:nvSpPr>
          <p:cNvPr id="14" name="Rectangle 8">
            <a:extLst>
              <a:ext uri="{FF2B5EF4-FFF2-40B4-BE49-F238E27FC236}">
                <a16:creationId xmlns:a16="http://schemas.microsoft.com/office/drawing/2014/main" id="{261DF843-AF63-4407-BFB8-9AAC80508ADB}"/>
              </a:ext>
            </a:extLst>
          </p:cNvPr>
          <p:cNvSpPr/>
          <p:nvPr/>
        </p:nvSpPr>
        <p:spPr>
          <a:xfrm>
            <a:off x="1955738" y="1343170"/>
            <a:ext cx="5592666" cy="300082"/>
          </a:xfrm>
          <a:prstGeom prst="rect">
            <a:avLst/>
          </a:prstGeom>
        </p:spPr>
        <p:txBody>
          <a:bodyPr wrap="square" anchor="t">
            <a:spAutoFit/>
          </a:bodyPr>
          <a:lstStyle/>
          <a:p>
            <a:pPr marL="428625" indent="-428625">
              <a:buFont typeface="Wingdings" panose="05000000000000000000" pitchFamily="2" charset="2"/>
              <a:buChar char="Ø"/>
            </a:pPr>
            <a:r>
              <a:rPr lang="en-AU" sz="1350" dirty="0">
                <a:solidFill>
                  <a:srgbClr val="D35C13"/>
                </a:solidFill>
              </a:rPr>
              <a:t>{</a:t>
            </a:r>
            <a:r>
              <a:rPr lang="en-AU" sz="1350" dirty="0"/>
              <a:t>1.0</a:t>
            </a:r>
            <a:r>
              <a:rPr lang="en-AU" sz="1350" dirty="0">
                <a:solidFill>
                  <a:srgbClr val="D35C13"/>
                </a:solidFill>
              </a:rPr>
              <a:t>,</a:t>
            </a:r>
            <a:r>
              <a:rPr lang="en-AU" sz="1350" dirty="0"/>
              <a:t>”Hello”</a:t>
            </a:r>
            <a:r>
              <a:rPr lang="en-AU" sz="1350" dirty="0">
                <a:solidFill>
                  <a:srgbClr val="D35C13"/>
                </a:solidFill>
              </a:rPr>
              <a:t>,</a:t>
            </a:r>
            <a:r>
              <a:rPr lang="en-AU" sz="1350" dirty="0"/>
              <a:t>(1, 2, 3)</a:t>
            </a:r>
            <a:r>
              <a:rPr lang="en-AU" sz="1350" dirty="0">
                <a:solidFill>
                  <a:srgbClr val="D35C13"/>
                </a:solidFill>
              </a:rPr>
              <a:t>}</a:t>
            </a:r>
            <a:r>
              <a:rPr lang="en-AU" sz="1350" dirty="0">
                <a:solidFill>
                  <a:srgbClr val="0070C0"/>
                </a:solidFill>
              </a:rPr>
              <a:t> </a:t>
            </a:r>
            <a:r>
              <a:rPr lang="en-AU" sz="1350" dirty="0"/>
              <a:t>or</a:t>
            </a:r>
            <a:r>
              <a:rPr lang="en-AU" sz="1350" dirty="0">
                <a:solidFill>
                  <a:srgbClr val="0070C0"/>
                </a:solidFill>
              </a:rPr>
              <a:t> </a:t>
            </a:r>
            <a:r>
              <a:rPr lang="en-AU" sz="1350" dirty="0">
                <a:solidFill>
                  <a:srgbClr val="D35C13"/>
                </a:solidFill>
              </a:rPr>
              <a:t>set([,,])</a:t>
            </a:r>
            <a:endParaRPr lang="it-IT" sz="1350" dirty="0">
              <a:solidFill>
                <a:srgbClr val="D35C13"/>
              </a:solidFill>
            </a:endParaRPr>
          </a:p>
        </p:txBody>
      </p:sp>
      <p:sp>
        <p:nvSpPr>
          <p:cNvPr id="16" name="Rectangle 10">
            <a:extLst>
              <a:ext uri="{FF2B5EF4-FFF2-40B4-BE49-F238E27FC236}">
                <a16:creationId xmlns:a16="http://schemas.microsoft.com/office/drawing/2014/main" id="{0491621F-625D-41F3-8098-972D3D5A9685}"/>
              </a:ext>
            </a:extLst>
          </p:cNvPr>
          <p:cNvSpPr/>
          <p:nvPr/>
        </p:nvSpPr>
        <p:spPr>
          <a:xfrm>
            <a:off x="2750543" y="2404130"/>
            <a:ext cx="131250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&lt;class ‘set'&gt;</a:t>
            </a:r>
          </a:p>
        </p:txBody>
      </p:sp>
      <p:sp>
        <p:nvSpPr>
          <p:cNvPr id="11" name="Rectangle 10">
            <a:extLst>
              <a:ext uri="{FF2B5EF4-FFF2-40B4-BE49-F238E27FC236}">
                <a16:creationId xmlns:a16="http://schemas.microsoft.com/office/drawing/2014/main" id="{973D7E3D-EAFB-4620-A1ED-0F0E683EDCF7}"/>
              </a:ext>
            </a:extLst>
          </p:cNvPr>
          <p:cNvSpPr/>
          <p:nvPr/>
        </p:nvSpPr>
        <p:spPr>
          <a:xfrm>
            <a:off x="1062037" y="2764114"/>
            <a:ext cx="7133426" cy="577081"/>
          </a:xfrm>
          <a:prstGeom prst="rect">
            <a:avLst/>
          </a:prstGeom>
        </p:spPr>
        <p:txBody>
          <a:bodyPr wrap="square">
            <a:spAutoFit/>
          </a:bodyPr>
          <a:lstStyle/>
          <a:p>
            <a:pPr algn="just"/>
            <a:r>
              <a:rPr lang="it-IT" sz="1050" dirty="0"/>
              <a:t>Come per le altre stutture dati complesse viste in precedenza, il set può contenere qualsiasi tipo di variabile al suo interno. L’ultimo elemento al suo interno è una tupla, un’altra stuttura dati complessa; non è un’esclusiva del set: anche le altre strutture complesse viste fin’ora possono contenere al loro volta altre strutture complesse.</a:t>
            </a:r>
          </a:p>
        </p:txBody>
      </p:sp>
      <p:sp>
        <p:nvSpPr>
          <p:cNvPr id="12" name="Rectangle 11">
            <a:extLst>
              <a:ext uri="{FF2B5EF4-FFF2-40B4-BE49-F238E27FC236}">
                <a16:creationId xmlns:a16="http://schemas.microsoft.com/office/drawing/2014/main" id="{65FB8C34-1E83-4AAB-B3DC-0B7799751BFF}"/>
              </a:ext>
            </a:extLst>
          </p:cNvPr>
          <p:cNvSpPr/>
          <p:nvPr/>
        </p:nvSpPr>
        <p:spPr>
          <a:xfrm>
            <a:off x="1062037" y="3638542"/>
            <a:ext cx="7133426" cy="415498"/>
          </a:xfrm>
          <a:prstGeom prst="rect">
            <a:avLst/>
          </a:prstGeom>
        </p:spPr>
        <p:txBody>
          <a:bodyPr wrap="square">
            <a:spAutoFit/>
          </a:bodyPr>
          <a:lstStyle/>
          <a:p>
            <a:pPr algn="just"/>
            <a:r>
              <a:rPr lang="it-IT" sz="1050" dirty="0"/>
              <a:t>Come per i dizionari, i set sono strutture dati non ordinate, dunque non posso utilizzare lo slicing per accedere all’indice di un elemento; posso usare la condizione "in" per verificare la presenza di un elemento:</a:t>
            </a:r>
          </a:p>
        </p:txBody>
      </p:sp>
      <p:sp>
        <p:nvSpPr>
          <p:cNvPr id="18" name="Rectangle 17">
            <a:extLst>
              <a:ext uri="{FF2B5EF4-FFF2-40B4-BE49-F238E27FC236}">
                <a16:creationId xmlns:a16="http://schemas.microsoft.com/office/drawing/2014/main" id="{CC1EA431-0859-4FBA-8674-00EC17708273}"/>
              </a:ext>
            </a:extLst>
          </p:cNvPr>
          <p:cNvSpPr/>
          <p:nvPr/>
        </p:nvSpPr>
        <p:spPr>
          <a:xfrm>
            <a:off x="1062037" y="4045481"/>
            <a:ext cx="7015662"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EDBA93"/>
                </a:solidFill>
                <a:latin typeface="Consolas" panose="020B0609020204030204" pitchFamily="49" charset="0"/>
                <a:cs typeface="Calibri" panose="020F0502020204030204" pitchFamily="34" charset="0"/>
              </a:rPr>
              <a:t>1.0 </a:t>
            </a:r>
            <a:r>
              <a:rPr lang="en-GB" sz="1200" dirty="0">
                <a:solidFill>
                  <a:srgbClr val="C17CEC"/>
                </a:solidFill>
                <a:latin typeface="Consolas" panose="020B0609020204030204" pitchFamily="49" charset="0"/>
                <a:cs typeface="Calibri" panose="020F0502020204030204" pitchFamily="34" charset="0"/>
              </a:rPr>
              <a:t>in </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3" name="Picture 2">
            <a:extLst>
              <a:ext uri="{FF2B5EF4-FFF2-40B4-BE49-F238E27FC236}">
                <a16:creationId xmlns:a16="http://schemas.microsoft.com/office/drawing/2014/main" id="{84DE8AAB-DB0F-4029-8595-9A79B212A623}"/>
              </a:ext>
            </a:extLst>
          </p:cNvPr>
          <p:cNvPicPr>
            <a:picLocks noChangeAspect="1"/>
          </p:cNvPicPr>
          <p:nvPr/>
        </p:nvPicPr>
        <p:blipFill>
          <a:blip r:embed="rId2"/>
          <a:stretch>
            <a:fillRect/>
          </a:stretch>
        </p:blipFill>
        <p:spPr>
          <a:xfrm>
            <a:off x="2264102" y="4077899"/>
            <a:ext cx="3086100" cy="164306"/>
          </a:xfrm>
          <a:prstGeom prst="rect">
            <a:avLst/>
          </a:prstGeom>
        </p:spPr>
      </p:pic>
      <p:sp>
        <p:nvSpPr>
          <p:cNvPr id="19" name="Rectangle 18">
            <a:extLst>
              <a:ext uri="{FF2B5EF4-FFF2-40B4-BE49-F238E27FC236}">
                <a16:creationId xmlns:a16="http://schemas.microsoft.com/office/drawing/2014/main" id="{4D68221D-D192-472D-80CE-323CFB2055D1}"/>
              </a:ext>
            </a:extLst>
          </p:cNvPr>
          <p:cNvSpPr/>
          <p:nvPr/>
        </p:nvSpPr>
        <p:spPr>
          <a:xfrm>
            <a:off x="2264103" y="4242205"/>
            <a:ext cx="549274"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p:txBody>
      </p:sp>
      <p:sp>
        <p:nvSpPr>
          <p:cNvPr id="2" name="Title 1">
            <a:extLst>
              <a:ext uri="{FF2B5EF4-FFF2-40B4-BE49-F238E27FC236}">
                <a16:creationId xmlns:a16="http://schemas.microsoft.com/office/drawing/2014/main" id="{9CBE5612-DF29-7F19-4E55-8200E1231674}"/>
              </a:ext>
            </a:extLst>
          </p:cNvPr>
          <p:cNvSpPr>
            <a:spLocks noGrp="1"/>
          </p:cNvSpPr>
          <p:nvPr>
            <p:ph type="title"/>
          </p:nvPr>
        </p:nvSpPr>
        <p:spPr/>
        <p:txBody>
          <a:bodyPr/>
          <a:lstStyle/>
          <a:p>
            <a:r>
              <a:rPr lang="it-IT" sz="1600" dirty="0">
                <a:solidFill>
                  <a:schemeClr val="bg1"/>
                </a:solidFill>
              </a:rPr>
              <a:t>Strutture Dati Standard - set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188101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1" y="766960"/>
            <a:ext cx="7133426" cy="415498"/>
          </a:xfrm>
          <a:prstGeom prst="rect">
            <a:avLst/>
          </a:prstGeom>
        </p:spPr>
        <p:txBody>
          <a:bodyPr wrap="square">
            <a:spAutoFit/>
          </a:bodyPr>
          <a:lstStyle/>
          <a:p>
            <a:r>
              <a:rPr lang="it-IT" sz="1050" dirty="0"/>
              <a:t>I comandi visti per le liste, .append() e .extend(), esistono anche per i set ma sono chiamati in modo differente, rispettivamente .add() e .update().</a:t>
            </a:r>
          </a:p>
        </p:txBody>
      </p:sp>
      <p:sp>
        <p:nvSpPr>
          <p:cNvPr id="8" name="Rectangle 7">
            <a:extLst>
              <a:ext uri="{FF2B5EF4-FFF2-40B4-BE49-F238E27FC236}">
                <a16:creationId xmlns:a16="http://schemas.microsoft.com/office/drawing/2014/main" id="{5AD0A084-E2F9-4303-97B1-00EE36773BF4}"/>
              </a:ext>
            </a:extLst>
          </p:cNvPr>
          <p:cNvSpPr/>
          <p:nvPr/>
        </p:nvSpPr>
        <p:spPr>
          <a:xfrm>
            <a:off x="1062037" y="1153252"/>
            <a:ext cx="7015662"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err="1">
                <a:solidFill>
                  <a:srgbClr val="00B0F0"/>
                </a:solidFill>
                <a:latin typeface="Consolas" panose="020B0609020204030204" pitchFamily="49" charset="0"/>
                <a:cs typeface="Calibri" panose="020F0502020204030204" pitchFamily="34" charset="0"/>
              </a:rPr>
              <a:t>add</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"nuovo"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err="1">
                <a:solidFill>
                  <a:srgbClr val="00B0F0"/>
                </a:solidFill>
                <a:latin typeface="Consolas" panose="020B0609020204030204" pitchFamily="49" charset="0"/>
                <a:cs typeface="Calibri" panose="020F0502020204030204" pitchFamily="34" charset="0"/>
              </a:rPr>
              <a:t>update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"primo"</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"secondo"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2" name="Rectangle 11">
            <a:extLst>
              <a:ext uri="{FF2B5EF4-FFF2-40B4-BE49-F238E27FC236}">
                <a16:creationId xmlns:a16="http://schemas.microsoft.com/office/drawing/2014/main" id="{65FB8C34-1E83-4AAB-B3DC-0B7799751BFF}"/>
              </a:ext>
            </a:extLst>
          </p:cNvPr>
          <p:cNvSpPr/>
          <p:nvPr/>
        </p:nvSpPr>
        <p:spPr>
          <a:xfrm>
            <a:off x="1044511" y="1821304"/>
            <a:ext cx="7133426" cy="738664"/>
          </a:xfrm>
          <a:prstGeom prst="rect">
            <a:avLst/>
          </a:prstGeom>
        </p:spPr>
        <p:txBody>
          <a:bodyPr wrap="square">
            <a:spAutoFit/>
          </a:bodyPr>
          <a:lstStyle/>
          <a:p>
            <a:pPr algn="just"/>
            <a:r>
              <a:rPr lang="it-IT" sz="1050" dirty="0"/>
              <a:t>Come per la funzione .extend() gli elementi che devo passare in .update() devono essere inseriti all’interno di una lista.</a:t>
            </a:r>
          </a:p>
          <a:p>
            <a:pPr algn="just"/>
            <a:r>
              <a:rPr lang="it-IT" sz="1050" dirty="0"/>
              <a:t>Fare molta attenzione alla stampa a video del nuovo set! Gli elementi non sono presentati nell’ordine che ci saremmo aspettati ma sono mescolati. Ogni volta che aggiungo oggetti ad un set, l’odine degli elementi al suo interno cambia. Da qui si può notare come non sia una struttura dati ordinata come la lista e per questo non supporta lo slicing.</a:t>
            </a:r>
          </a:p>
        </p:txBody>
      </p:sp>
      <p:sp>
        <p:nvSpPr>
          <p:cNvPr id="18" name="Rectangle 17">
            <a:extLst>
              <a:ext uri="{FF2B5EF4-FFF2-40B4-BE49-F238E27FC236}">
                <a16:creationId xmlns:a16="http://schemas.microsoft.com/office/drawing/2014/main" id="{CC1EA431-0859-4FBA-8674-00EC17708273}"/>
              </a:ext>
            </a:extLst>
          </p:cNvPr>
          <p:cNvSpPr/>
          <p:nvPr/>
        </p:nvSpPr>
        <p:spPr>
          <a:xfrm>
            <a:off x="1044512" y="3319455"/>
            <a:ext cx="7015662"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err="1">
                <a:solidFill>
                  <a:srgbClr val="00B0F0"/>
                </a:solidFill>
                <a:latin typeface="Consolas" panose="020B0609020204030204" pitchFamily="49" charset="0"/>
                <a:cs typeface="Calibri" panose="020F0502020204030204" pitchFamily="34" charset="0"/>
              </a:rPr>
              <a:t>discard</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my_set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4" name="Picture 3">
            <a:extLst>
              <a:ext uri="{FF2B5EF4-FFF2-40B4-BE49-F238E27FC236}">
                <a16:creationId xmlns:a16="http://schemas.microsoft.com/office/drawing/2014/main" id="{871C6245-2438-41B0-9F27-0C3D316D289B}"/>
              </a:ext>
            </a:extLst>
          </p:cNvPr>
          <p:cNvPicPr>
            <a:picLocks noChangeAspect="1"/>
          </p:cNvPicPr>
          <p:nvPr/>
        </p:nvPicPr>
        <p:blipFill>
          <a:blip r:embed="rId2"/>
          <a:stretch>
            <a:fillRect/>
          </a:stretch>
        </p:blipFill>
        <p:spPr>
          <a:xfrm>
            <a:off x="2278660" y="1605050"/>
            <a:ext cx="3429000" cy="171450"/>
          </a:xfrm>
          <a:prstGeom prst="rect">
            <a:avLst/>
          </a:prstGeom>
        </p:spPr>
      </p:pic>
      <p:sp>
        <p:nvSpPr>
          <p:cNvPr id="15" name="Rectangle 14">
            <a:extLst>
              <a:ext uri="{FF2B5EF4-FFF2-40B4-BE49-F238E27FC236}">
                <a16:creationId xmlns:a16="http://schemas.microsoft.com/office/drawing/2014/main" id="{A74ABB3E-E031-4870-9475-5DF0A56DC744}"/>
              </a:ext>
            </a:extLst>
          </p:cNvPr>
          <p:cNvSpPr/>
          <p:nvPr/>
        </p:nvSpPr>
        <p:spPr>
          <a:xfrm>
            <a:off x="1044511" y="3088622"/>
            <a:ext cx="7133426" cy="253916"/>
          </a:xfrm>
          <a:prstGeom prst="rect">
            <a:avLst/>
          </a:prstGeom>
        </p:spPr>
        <p:txBody>
          <a:bodyPr wrap="square">
            <a:spAutoFit/>
          </a:bodyPr>
          <a:lstStyle/>
          <a:p>
            <a:r>
              <a:rPr lang="it-IT" sz="1050" dirty="0"/>
              <a:t>Per rimuovere un elemento da un set posso usare la funzione .discard():</a:t>
            </a:r>
          </a:p>
        </p:txBody>
      </p:sp>
      <p:pic>
        <p:nvPicPr>
          <p:cNvPr id="6" name="Picture 5">
            <a:extLst>
              <a:ext uri="{FF2B5EF4-FFF2-40B4-BE49-F238E27FC236}">
                <a16:creationId xmlns:a16="http://schemas.microsoft.com/office/drawing/2014/main" id="{A0A62485-FB10-4CDE-89C0-4049A384C31F}"/>
              </a:ext>
            </a:extLst>
          </p:cNvPr>
          <p:cNvPicPr>
            <a:picLocks noChangeAspect="1"/>
          </p:cNvPicPr>
          <p:nvPr/>
        </p:nvPicPr>
        <p:blipFill>
          <a:blip r:embed="rId3"/>
          <a:stretch>
            <a:fillRect/>
          </a:stretch>
        </p:blipFill>
        <p:spPr>
          <a:xfrm>
            <a:off x="2227899" y="3565155"/>
            <a:ext cx="2750344" cy="192881"/>
          </a:xfrm>
          <a:prstGeom prst="rect">
            <a:avLst/>
          </a:prstGeom>
        </p:spPr>
      </p:pic>
      <p:sp>
        <p:nvSpPr>
          <p:cNvPr id="19" name="Rectangle 18">
            <a:extLst>
              <a:ext uri="{FF2B5EF4-FFF2-40B4-BE49-F238E27FC236}">
                <a16:creationId xmlns:a16="http://schemas.microsoft.com/office/drawing/2014/main" id="{340ECD54-49CD-41F1-9EAB-380B03910BE6}"/>
              </a:ext>
            </a:extLst>
          </p:cNvPr>
          <p:cNvSpPr/>
          <p:nvPr/>
        </p:nvSpPr>
        <p:spPr>
          <a:xfrm>
            <a:off x="1062037" y="3979189"/>
            <a:ext cx="7133426" cy="738664"/>
          </a:xfrm>
          <a:prstGeom prst="rect">
            <a:avLst/>
          </a:prstGeom>
        </p:spPr>
        <p:txBody>
          <a:bodyPr wrap="square">
            <a:spAutoFit/>
          </a:bodyPr>
          <a:lstStyle/>
          <a:p>
            <a:pPr algn="just"/>
            <a:r>
              <a:rPr lang="it-IT" sz="1050" dirty="0"/>
              <a:t>Come per le tuple può sorgere spontanea una domanda: perché utilizzare un set al posto di una lista? Come per le tuple, anche i set sono strutture dati molto meno utilizzate delle liste, però hanno un vantaggio che in alcuni casi può rivelarsi importante: </a:t>
            </a:r>
            <a:r>
              <a:rPr lang="it-IT" sz="1050" i="1" dirty="0"/>
              <a:t>analogamente alle chiavi di un dizionario i set non ammettono valori duplicati</a:t>
            </a:r>
            <a:r>
              <a:rPr lang="it-IT" sz="1050" dirty="0"/>
              <a:t>. Nei prossimi capitoli si vedrà un utilizzo del set sfruttando questa sua proprietà.</a:t>
            </a:r>
          </a:p>
        </p:txBody>
      </p:sp>
      <p:sp>
        <p:nvSpPr>
          <p:cNvPr id="2" name="Title 1">
            <a:extLst>
              <a:ext uri="{FF2B5EF4-FFF2-40B4-BE49-F238E27FC236}">
                <a16:creationId xmlns:a16="http://schemas.microsoft.com/office/drawing/2014/main" id="{39B103C3-503D-1DE1-4AA7-5F76340D7630}"/>
              </a:ext>
            </a:extLst>
          </p:cNvPr>
          <p:cNvSpPr>
            <a:spLocks noGrp="1"/>
          </p:cNvSpPr>
          <p:nvPr>
            <p:ph type="title"/>
          </p:nvPr>
        </p:nvSpPr>
        <p:spPr/>
        <p:txBody>
          <a:bodyPr/>
          <a:lstStyle/>
          <a:p>
            <a:r>
              <a:rPr lang="it-IT" sz="1600" dirty="0">
                <a:solidFill>
                  <a:schemeClr val="bg1"/>
                </a:solidFill>
              </a:rPr>
              <a:t>Strutture Dati Standard - operatori set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911483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1" y="766960"/>
            <a:ext cx="7133426" cy="253916"/>
          </a:xfrm>
          <a:prstGeom prst="rect">
            <a:avLst/>
          </a:prstGeom>
        </p:spPr>
        <p:txBody>
          <a:bodyPr wrap="square">
            <a:spAutoFit/>
          </a:bodyPr>
          <a:lstStyle/>
          <a:p>
            <a:r>
              <a:rPr lang="it-IT" sz="1050" dirty="0"/>
              <a:t>Le operazioni del set sono quasi complementari a quelle delle liste:</a:t>
            </a:r>
          </a:p>
        </p:txBody>
      </p:sp>
      <p:sp>
        <p:nvSpPr>
          <p:cNvPr id="8" name="Rectangle 7">
            <a:extLst>
              <a:ext uri="{FF2B5EF4-FFF2-40B4-BE49-F238E27FC236}">
                <a16:creationId xmlns:a16="http://schemas.microsoft.com/office/drawing/2014/main" id="{5AD0A084-E2F9-4303-97B1-00EE36773BF4}"/>
              </a:ext>
            </a:extLst>
          </p:cNvPr>
          <p:cNvSpPr/>
          <p:nvPr/>
        </p:nvSpPr>
        <p:spPr>
          <a:xfrm>
            <a:off x="1062037" y="997792"/>
            <a:ext cx="7015662"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pt-BR" sz="1050" dirty="0">
                <a:solidFill>
                  <a:schemeClr val="tx1">
                    <a:lumMod val="10000"/>
                    <a:lumOff val="90000"/>
                  </a:schemeClr>
                </a:solidFill>
                <a:latin typeface="Consolas" panose="020B0609020204030204" pitchFamily="49" charset="0"/>
                <a:cs typeface="Calibri" panose="020F0502020204030204" pitchFamily="34" charset="0"/>
              </a:rPr>
              <a:t>a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1</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2</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3</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4</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5</a:t>
            </a:r>
            <a:r>
              <a:rPr lang="pt-BR"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pt-BR" sz="1050" dirty="0">
                <a:solidFill>
                  <a:schemeClr val="tx1">
                    <a:lumMod val="10000"/>
                    <a:lumOff val="90000"/>
                  </a:schemeClr>
                </a:solidFill>
                <a:latin typeface="Consolas" panose="020B0609020204030204" pitchFamily="49" charset="0"/>
                <a:cs typeface="Calibri" panose="020F0502020204030204" pitchFamily="34" charset="0"/>
              </a:rPr>
              <a:t>b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4</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5</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6</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7</a:t>
            </a:r>
            <a:r>
              <a:rPr lang="pt-BR"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8</a:t>
            </a:r>
            <a:r>
              <a:rPr lang="pt-BR"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pt-BR"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b)</a:t>
            </a:r>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pt-BR"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b)</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pt-BR" sz="1050" dirty="0">
                <a:solidFill>
                  <a:srgbClr val="C17CEC"/>
                </a:solidFill>
                <a:latin typeface="Consolas" panose="020B0609020204030204" pitchFamily="49" charset="0"/>
                <a:cs typeface="Calibri" panose="020F0502020204030204" pitchFamily="34" charset="0"/>
              </a:rPr>
              <a:t>* </a:t>
            </a:r>
            <a:r>
              <a:rPr lang="pt-BR"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3" name="Picture 2">
            <a:extLst>
              <a:ext uri="{FF2B5EF4-FFF2-40B4-BE49-F238E27FC236}">
                <a16:creationId xmlns:a16="http://schemas.microsoft.com/office/drawing/2014/main" id="{6A1FBE1B-6DE4-4B5E-90EF-4D0DE3305933}"/>
              </a:ext>
            </a:extLst>
          </p:cNvPr>
          <p:cNvPicPr>
            <a:picLocks noChangeAspect="1"/>
          </p:cNvPicPr>
          <p:nvPr/>
        </p:nvPicPr>
        <p:blipFill>
          <a:blip r:embed="rId2"/>
          <a:stretch>
            <a:fillRect/>
          </a:stretch>
        </p:blipFill>
        <p:spPr>
          <a:xfrm>
            <a:off x="2619958" y="1359093"/>
            <a:ext cx="3864769" cy="164306"/>
          </a:xfrm>
          <a:prstGeom prst="rect">
            <a:avLst/>
          </a:prstGeom>
        </p:spPr>
      </p:pic>
      <p:pic>
        <p:nvPicPr>
          <p:cNvPr id="9" name="Picture 8">
            <a:extLst>
              <a:ext uri="{FF2B5EF4-FFF2-40B4-BE49-F238E27FC236}">
                <a16:creationId xmlns:a16="http://schemas.microsoft.com/office/drawing/2014/main" id="{489BB736-552D-4CFA-99D4-DDD4BE331E89}"/>
              </a:ext>
            </a:extLst>
          </p:cNvPr>
          <p:cNvPicPr>
            <a:picLocks noChangeAspect="1"/>
          </p:cNvPicPr>
          <p:nvPr/>
        </p:nvPicPr>
        <p:blipFill>
          <a:blip r:embed="rId3"/>
          <a:stretch>
            <a:fillRect/>
          </a:stretch>
        </p:blipFill>
        <p:spPr>
          <a:xfrm>
            <a:off x="2619958" y="1490707"/>
            <a:ext cx="578644" cy="192881"/>
          </a:xfrm>
          <a:prstGeom prst="rect">
            <a:avLst/>
          </a:prstGeom>
        </p:spPr>
      </p:pic>
      <p:pic>
        <p:nvPicPr>
          <p:cNvPr id="11" name="Picture 10">
            <a:extLst>
              <a:ext uri="{FF2B5EF4-FFF2-40B4-BE49-F238E27FC236}">
                <a16:creationId xmlns:a16="http://schemas.microsoft.com/office/drawing/2014/main" id="{6C0DFDA5-8492-4B2C-99A9-35F87625FFD6}"/>
              </a:ext>
            </a:extLst>
          </p:cNvPr>
          <p:cNvPicPr>
            <a:picLocks noChangeAspect="1"/>
          </p:cNvPicPr>
          <p:nvPr/>
        </p:nvPicPr>
        <p:blipFill>
          <a:blip r:embed="rId4"/>
          <a:stretch>
            <a:fillRect/>
          </a:stretch>
        </p:blipFill>
        <p:spPr>
          <a:xfrm>
            <a:off x="2619958" y="1646007"/>
            <a:ext cx="3850481" cy="185738"/>
          </a:xfrm>
          <a:prstGeom prst="rect">
            <a:avLst/>
          </a:prstGeom>
        </p:spPr>
      </p:pic>
      <p:sp>
        <p:nvSpPr>
          <p:cNvPr id="20" name="Rectangle 19">
            <a:extLst>
              <a:ext uri="{FF2B5EF4-FFF2-40B4-BE49-F238E27FC236}">
                <a16:creationId xmlns:a16="http://schemas.microsoft.com/office/drawing/2014/main" id="{05708F2C-6BA6-464F-8FC6-6AC72B2E6B76}"/>
              </a:ext>
            </a:extLst>
          </p:cNvPr>
          <p:cNvSpPr/>
          <p:nvPr/>
        </p:nvSpPr>
        <p:spPr>
          <a:xfrm>
            <a:off x="1062037" y="1927791"/>
            <a:ext cx="7133426" cy="577081"/>
          </a:xfrm>
          <a:prstGeom prst="rect">
            <a:avLst/>
          </a:prstGeom>
        </p:spPr>
        <p:txBody>
          <a:bodyPr wrap="square">
            <a:spAutoFit/>
          </a:bodyPr>
          <a:lstStyle/>
          <a:p>
            <a:r>
              <a:rPr lang="it-IT" sz="1050" dirty="0"/>
              <a:t>La sottrazione è supportata, mentre addizione e moltiplicazione per interi no. Le ultime hanno senso e sono coerenti con il concetto di set: non possono esserci valori duplicati.</a:t>
            </a:r>
          </a:p>
          <a:p>
            <a:r>
              <a:rPr lang="it-IT" sz="1050" dirty="0"/>
              <a:t>Il set, inoltre, dispone di funzioni che permettono di eseguire operazioni come se fossero degli insiemi:</a:t>
            </a:r>
          </a:p>
        </p:txBody>
      </p:sp>
      <p:sp>
        <p:nvSpPr>
          <p:cNvPr id="21" name="Rectangle 20">
            <a:extLst>
              <a:ext uri="{FF2B5EF4-FFF2-40B4-BE49-F238E27FC236}">
                <a16:creationId xmlns:a16="http://schemas.microsoft.com/office/drawing/2014/main" id="{B155F81C-A31D-4061-A908-B4807757764A}"/>
              </a:ext>
            </a:extLst>
          </p:cNvPr>
          <p:cNvSpPr/>
          <p:nvPr/>
        </p:nvSpPr>
        <p:spPr>
          <a:xfrm>
            <a:off x="1843481" y="2646326"/>
            <a:ext cx="4214694" cy="186974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r>
              <a:rPr lang="pt-BR" sz="1050" dirty="0">
                <a:solidFill>
                  <a:schemeClr val="tx1">
                    <a:lumMod val="10000"/>
                    <a:lumOff val="90000"/>
                  </a:schemeClr>
                </a:solidFill>
                <a:latin typeface="Consolas" panose="020B0609020204030204" pitchFamily="49" charset="0"/>
                <a:cs typeface="Calibri" panose="020F0502020204030204" pitchFamily="34" charset="0"/>
              </a:rPr>
              <a:t>x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a:t>
            </a:r>
            <a:r>
              <a:rPr lang="pt-BR" sz="1050" dirty="0">
                <a:solidFill>
                  <a:schemeClr val="accent5">
                    <a:lumMod val="60000"/>
                    <a:lumOff val="40000"/>
                  </a:schemeClr>
                </a:solidFill>
                <a:latin typeface="Consolas" panose="020B0609020204030204" pitchFamily="49" charset="0"/>
                <a:cs typeface="Calibri" panose="020F0502020204030204" pitchFamily="34" charset="0"/>
              </a:rPr>
              <a:t>union</a:t>
            </a:r>
            <a:r>
              <a:rPr lang="pt-BR" sz="1050" dirty="0">
                <a:solidFill>
                  <a:schemeClr val="tx1">
                    <a:lumMod val="10000"/>
                    <a:lumOff val="90000"/>
                  </a:schemeClr>
                </a:solidFill>
                <a:latin typeface="Consolas" panose="020B0609020204030204" pitchFamily="49" charset="0"/>
                <a:cs typeface="Calibri" panose="020F0502020204030204" pitchFamily="34" charset="0"/>
              </a:rPr>
              <a:t>(b) </a:t>
            </a:r>
            <a:r>
              <a:rPr lang="pt-BR" sz="1050" i="1" dirty="0">
                <a:solidFill>
                  <a:schemeClr val="bg2">
                    <a:lumMod val="50000"/>
                  </a:schemeClr>
                </a:solidFill>
                <a:latin typeface="Consolas" panose="020B0609020204030204" pitchFamily="49" charset="0"/>
                <a:cs typeface="Calibri" panose="020F0502020204030204" pitchFamily="34" charset="0"/>
              </a:rPr>
              <a:t># (a | b) unione</a:t>
            </a:r>
          </a:p>
          <a:p>
            <a:r>
              <a:rPr lang="pt-BR" sz="1050" dirty="0">
                <a:solidFill>
                  <a:schemeClr val="accent5">
                    <a:lumMod val="60000"/>
                    <a:lumOff val="40000"/>
                  </a:schemeClr>
                </a:solidFill>
                <a:latin typeface="Consolas" panose="020B0609020204030204" pitchFamily="49" charset="0"/>
                <a:cs typeface="Calibri" panose="020F0502020204030204" pitchFamily="34" charset="0"/>
              </a:rPr>
              <a:t>print</a:t>
            </a:r>
            <a:r>
              <a:rPr lang="pt-BR" sz="1050" dirty="0">
                <a:solidFill>
                  <a:schemeClr val="tx1">
                    <a:lumMod val="10000"/>
                    <a:lumOff val="90000"/>
                  </a:schemeClr>
                </a:solidFill>
                <a:latin typeface="Consolas" panose="020B0609020204030204" pitchFamily="49" charset="0"/>
                <a:cs typeface="Calibri" panose="020F0502020204030204" pitchFamily="34" charset="0"/>
              </a:rPr>
              <a:t>(x)</a:t>
            </a:r>
          </a:p>
          <a:p>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a:p>
            <a:r>
              <a:rPr lang="pt-BR" sz="1050" dirty="0">
                <a:solidFill>
                  <a:schemeClr val="tx1">
                    <a:lumMod val="10000"/>
                    <a:lumOff val="90000"/>
                  </a:schemeClr>
                </a:solidFill>
                <a:latin typeface="Consolas" panose="020B0609020204030204" pitchFamily="49" charset="0"/>
                <a:cs typeface="Calibri" panose="020F0502020204030204" pitchFamily="34" charset="0"/>
              </a:rPr>
              <a:t>x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a:t>
            </a:r>
            <a:r>
              <a:rPr lang="pt-BR" sz="1050" dirty="0">
                <a:solidFill>
                  <a:schemeClr val="accent5">
                    <a:lumMod val="60000"/>
                    <a:lumOff val="40000"/>
                  </a:schemeClr>
                </a:solidFill>
                <a:latin typeface="Consolas" panose="020B0609020204030204" pitchFamily="49" charset="0"/>
                <a:cs typeface="Calibri" panose="020F0502020204030204" pitchFamily="34" charset="0"/>
              </a:rPr>
              <a:t>intersection</a:t>
            </a:r>
            <a:r>
              <a:rPr lang="pt-BR" sz="1050" dirty="0">
                <a:solidFill>
                  <a:schemeClr val="tx1">
                    <a:lumMod val="10000"/>
                    <a:lumOff val="90000"/>
                  </a:schemeClr>
                </a:solidFill>
                <a:latin typeface="Consolas" panose="020B0609020204030204" pitchFamily="49" charset="0"/>
                <a:cs typeface="Calibri" panose="020F0502020204030204" pitchFamily="34" charset="0"/>
              </a:rPr>
              <a:t>(b) </a:t>
            </a:r>
            <a:r>
              <a:rPr lang="pt-BR" sz="1050" i="1" dirty="0">
                <a:solidFill>
                  <a:schemeClr val="bg2">
                    <a:lumMod val="50000"/>
                  </a:schemeClr>
                </a:solidFill>
                <a:latin typeface="Consolas" panose="020B0609020204030204" pitchFamily="49" charset="0"/>
                <a:cs typeface="Calibri" panose="020F0502020204030204" pitchFamily="34" charset="0"/>
              </a:rPr>
              <a:t># (a &amp; b) intersezione</a:t>
            </a:r>
          </a:p>
          <a:p>
            <a:r>
              <a:rPr lang="pt-BR" sz="1050" dirty="0">
                <a:solidFill>
                  <a:schemeClr val="accent5">
                    <a:lumMod val="60000"/>
                    <a:lumOff val="40000"/>
                  </a:schemeClr>
                </a:solidFill>
                <a:latin typeface="Consolas" panose="020B0609020204030204" pitchFamily="49" charset="0"/>
                <a:cs typeface="Calibri" panose="020F0502020204030204" pitchFamily="34" charset="0"/>
              </a:rPr>
              <a:t>print</a:t>
            </a:r>
            <a:r>
              <a:rPr lang="pt-BR" sz="1050" dirty="0">
                <a:solidFill>
                  <a:schemeClr val="tx1">
                    <a:lumMod val="10000"/>
                    <a:lumOff val="90000"/>
                  </a:schemeClr>
                </a:solidFill>
                <a:latin typeface="Consolas" panose="020B0609020204030204" pitchFamily="49" charset="0"/>
                <a:cs typeface="Calibri" panose="020F0502020204030204" pitchFamily="34" charset="0"/>
              </a:rPr>
              <a:t>(x)</a:t>
            </a:r>
          </a:p>
          <a:p>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a:p>
            <a:r>
              <a:rPr lang="pt-BR" sz="1050" dirty="0">
                <a:solidFill>
                  <a:schemeClr val="tx1">
                    <a:lumMod val="10000"/>
                    <a:lumOff val="90000"/>
                  </a:schemeClr>
                </a:solidFill>
                <a:latin typeface="Consolas" panose="020B0609020204030204" pitchFamily="49" charset="0"/>
                <a:cs typeface="Calibri" panose="020F0502020204030204" pitchFamily="34" charset="0"/>
              </a:rPr>
              <a:t>x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a:t>
            </a:r>
            <a:r>
              <a:rPr lang="pt-BR" sz="1050" dirty="0">
                <a:solidFill>
                  <a:schemeClr val="accent5">
                    <a:lumMod val="60000"/>
                    <a:lumOff val="40000"/>
                  </a:schemeClr>
                </a:solidFill>
                <a:latin typeface="Consolas" panose="020B0609020204030204" pitchFamily="49" charset="0"/>
                <a:cs typeface="Calibri" panose="020F0502020204030204" pitchFamily="34" charset="0"/>
              </a:rPr>
              <a:t>symmetric_difference</a:t>
            </a:r>
            <a:r>
              <a:rPr lang="pt-BR" sz="1050" dirty="0">
                <a:solidFill>
                  <a:schemeClr val="tx1">
                    <a:lumMod val="10000"/>
                    <a:lumOff val="90000"/>
                  </a:schemeClr>
                </a:solidFill>
                <a:latin typeface="Consolas" panose="020B0609020204030204" pitchFamily="49" charset="0"/>
                <a:cs typeface="Calibri" panose="020F0502020204030204" pitchFamily="34" charset="0"/>
              </a:rPr>
              <a:t>(b) </a:t>
            </a:r>
            <a:r>
              <a:rPr lang="pt-BR" sz="1050" i="1" dirty="0">
                <a:solidFill>
                  <a:schemeClr val="bg2">
                    <a:lumMod val="50000"/>
                  </a:schemeClr>
                </a:solidFill>
                <a:latin typeface="Consolas" panose="020B0609020204030204" pitchFamily="49" charset="0"/>
                <a:cs typeface="Calibri" panose="020F0502020204030204" pitchFamily="34" charset="0"/>
              </a:rPr>
              <a:t># (a ^ b) diff simmetrica</a:t>
            </a:r>
          </a:p>
          <a:p>
            <a:r>
              <a:rPr lang="pt-BR" sz="1050" dirty="0">
                <a:solidFill>
                  <a:schemeClr val="accent5">
                    <a:lumMod val="60000"/>
                    <a:lumOff val="40000"/>
                  </a:schemeClr>
                </a:solidFill>
                <a:latin typeface="Consolas" panose="020B0609020204030204" pitchFamily="49" charset="0"/>
                <a:cs typeface="Calibri" panose="020F0502020204030204" pitchFamily="34" charset="0"/>
              </a:rPr>
              <a:t>print</a:t>
            </a:r>
            <a:r>
              <a:rPr lang="pt-BR" sz="1050" dirty="0">
                <a:solidFill>
                  <a:schemeClr val="tx1">
                    <a:lumMod val="10000"/>
                    <a:lumOff val="90000"/>
                  </a:schemeClr>
                </a:solidFill>
                <a:latin typeface="Consolas" panose="020B0609020204030204" pitchFamily="49" charset="0"/>
                <a:cs typeface="Calibri" panose="020F0502020204030204" pitchFamily="34" charset="0"/>
              </a:rPr>
              <a:t>(x)</a:t>
            </a:r>
          </a:p>
          <a:p>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a:p>
            <a:r>
              <a:rPr lang="pt-BR" sz="1050" dirty="0">
                <a:solidFill>
                  <a:schemeClr val="tx1">
                    <a:lumMod val="10000"/>
                    <a:lumOff val="90000"/>
                  </a:schemeClr>
                </a:solidFill>
                <a:latin typeface="Consolas" panose="020B0609020204030204" pitchFamily="49" charset="0"/>
                <a:cs typeface="Calibri" panose="020F0502020204030204" pitchFamily="34" charset="0"/>
              </a:rPr>
              <a:t>x </a:t>
            </a:r>
            <a:r>
              <a:rPr lang="pt-BR" sz="1050" dirty="0">
                <a:solidFill>
                  <a:srgbClr val="C17CEC"/>
                </a:solidFill>
                <a:latin typeface="Consolas" panose="020B0609020204030204" pitchFamily="49" charset="0"/>
                <a:cs typeface="Calibri" panose="020F0502020204030204" pitchFamily="34" charset="0"/>
              </a:rPr>
              <a:t>=</a:t>
            </a:r>
            <a:r>
              <a:rPr lang="pt-BR" sz="1050" dirty="0">
                <a:solidFill>
                  <a:schemeClr val="tx1">
                    <a:lumMod val="10000"/>
                    <a:lumOff val="90000"/>
                  </a:schemeClr>
                </a:solidFill>
                <a:latin typeface="Consolas" panose="020B0609020204030204" pitchFamily="49" charset="0"/>
                <a:cs typeface="Calibri" panose="020F0502020204030204" pitchFamily="34" charset="0"/>
              </a:rPr>
              <a:t> a.</a:t>
            </a:r>
            <a:r>
              <a:rPr lang="pt-BR" sz="1050" dirty="0">
                <a:solidFill>
                  <a:schemeClr val="accent5">
                    <a:lumMod val="60000"/>
                    <a:lumOff val="40000"/>
                  </a:schemeClr>
                </a:solidFill>
                <a:latin typeface="Consolas" panose="020B0609020204030204" pitchFamily="49" charset="0"/>
                <a:cs typeface="Calibri" panose="020F0502020204030204" pitchFamily="34" charset="0"/>
              </a:rPr>
              <a:t>difference</a:t>
            </a:r>
            <a:r>
              <a:rPr lang="pt-BR" sz="1050" dirty="0">
                <a:solidFill>
                  <a:schemeClr val="tx1">
                    <a:lumMod val="10000"/>
                    <a:lumOff val="90000"/>
                  </a:schemeClr>
                </a:solidFill>
                <a:latin typeface="Consolas" panose="020B0609020204030204" pitchFamily="49" charset="0"/>
                <a:cs typeface="Calibri" panose="020F0502020204030204" pitchFamily="34" charset="0"/>
              </a:rPr>
              <a:t>(b) </a:t>
            </a:r>
            <a:r>
              <a:rPr lang="pt-BR" sz="1050" i="1" dirty="0">
                <a:solidFill>
                  <a:schemeClr val="bg2">
                    <a:lumMod val="50000"/>
                  </a:schemeClr>
                </a:solidFill>
                <a:latin typeface="Consolas" panose="020B0609020204030204" pitchFamily="49" charset="0"/>
                <a:cs typeface="Calibri" panose="020F0502020204030204" pitchFamily="34" charset="0"/>
              </a:rPr>
              <a:t># (a - b) differenza</a:t>
            </a:r>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a:p>
            <a:r>
              <a:rPr lang="pt-BR" sz="1050" dirty="0">
                <a:solidFill>
                  <a:schemeClr val="accent5">
                    <a:lumMod val="60000"/>
                    <a:lumOff val="40000"/>
                  </a:schemeClr>
                </a:solidFill>
                <a:latin typeface="Consolas" panose="020B0609020204030204" pitchFamily="49" charset="0"/>
                <a:cs typeface="Calibri" panose="020F0502020204030204" pitchFamily="34" charset="0"/>
              </a:rPr>
              <a:t>print</a:t>
            </a:r>
            <a:r>
              <a:rPr lang="pt-BR" sz="1050" dirty="0">
                <a:solidFill>
                  <a:schemeClr val="tx1">
                    <a:lumMod val="10000"/>
                    <a:lumOff val="90000"/>
                  </a:schemeClr>
                </a:solidFill>
                <a:latin typeface="Consolas" panose="020B0609020204030204" pitchFamily="49" charset="0"/>
                <a:cs typeface="Calibri" panose="020F0502020204030204" pitchFamily="34" charset="0"/>
              </a:rPr>
              <a:t>(x)</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endParaRPr lang="pt-BR"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22" name="Immagine 5">
            <a:extLst>
              <a:ext uri="{FF2B5EF4-FFF2-40B4-BE49-F238E27FC236}">
                <a16:creationId xmlns:a16="http://schemas.microsoft.com/office/drawing/2014/main" id="{0ED6BD11-62FF-4BFA-95A9-807502C822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115" y="4116412"/>
            <a:ext cx="772366" cy="451405"/>
          </a:xfrm>
          <a:prstGeom prst="rect">
            <a:avLst/>
          </a:prstGeom>
        </p:spPr>
      </p:pic>
      <p:pic>
        <p:nvPicPr>
          <p:cNvPr id="23" name="Immagine 8">
            <a:extLst>
              <a:ext uri="{FF2B5EF4-FFF2-40B4-BE49-F238E27FC236}">
                <a16:creationId xmlns:a16="http://schemas.microsoft.com/office/drawing/2014/main" id="{24CFED3C-65C9-499B-BE5F-C35C401236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548" y="3101440"/>
            <a:ext cx="772367" cy="449689"/>
          </a:xfrm>
          <a:prstGeom prst="rect">
            <a:avLst/>
          </a:prstGeom>
        </p:spPr>
      </p:pic>
      <p:pic>
        <p:nvPicPr>
          <p:cNvPr id="24" name="Immagine 16" descr="Immagine che contiene clipart&#10;&#10;Descrizione generata automaticamente">
            <a:extLst>
              <a:ext uri="{FF2B5EF4-FFF2-40B4-BE49-F238E27FC236}">
                <a16:creationId xmlns:a16="http://schemas.microsoft.com/office/drawing/2014/main" id="{806B28F1-504D-4C60-A0EF-3CC59D2BA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7748" y="3610510"/>
            <a:ext cx="761024" cy="432938"/>
          </a:xfrm>
          <a:prstGeom prst="rect">
            <a:avLst/>
          </a:prstGeom>
        </p:spPr>
      </p:pic>
      <p:pic>
        <p:nvPicPr>
          <p:cNvPr id="25" name="Immagine 18">
            <a:extLst>
              <a:ext uri="{FF2B5EF4-FFF2-40B4-BE49-F238E27FC236}">
                <a16:creationId xmlns:a16="http://schemas.microsoft.com/office/drawing/2014/main" id="{431C7997-2797-4F1E-B266-6062D4D3C5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482" y="2591522"/>
            <a:ext cx="772367" cy="453122"/>
          </a:xfrm>
          <a:prstGeom prst="rect">
            <a:avLst/>
          </a:prstGeom>
        </p:spPr>
      </p:pic>
      <p:sp>
        <p:nvSpPr>
          <p:cNvPr id="26" name="Rectangle 6">
            <a:extLst>
              <a:ext uri="{FF2B5EF4-FFF2-40B4-BE49-F238E27FC236}">
                <a16:creationId xmlns:a16="http://schemas.microsoft.com/office/drawing/2014/main" id="{0E2F81A5-98AB-4622-8A05-CBBC50505E27}"/>
              </a:ext>
            </a:extLst>
          </p:cNvPr>
          <p:cNvSpPr/>
          <p:nvPr/>
        </p:nvSpPr>
        <p:spPr>
          <a:xfrm>
            <a:off x="2569326" y="2882266"/>
            <a:ext cx="172296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 2, 3, 4, 5, 6, 7, 8}</a:t>
            </a:r>
          </a:p>
        </p:txBody>
      </p:sp>
      <p:sp>
        <p:nvSpPr>
          <p:cNvPr id="27" name="Rectangle 6">
            <a:extLst>
              <a:ext uri="{FF2B5EF4-FFF2-40B4-BE49-F238E27FC236}">
                <a16:creationId xmlns:a16="http://schemas.microsoft.com/office/drawing/2014/main" id="{BCEF42B8-4A4B-404B-BF48-259A4DF7AC14}"/>
              </a:ext>
            </a:extLst>
          </p:cNvPr>
          <p:cNvSpPr/>
          <p:nvPr/>
        </p:nvSpPr>
        <p:spPr>
          <a:xfrm>
            <a:off x="2569325" y="3372094"/>
            <a:ext cx="172296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a:solidFill>
                  <a:schemeClr val="bg2">
                    <a:lumMod val="25000"/>
                  </a:schemeClr>
                </a:solidFill>
                <a:latin typeface="Consolas" panose="020B0609020204030204" pitchFamily="49" charset="0"/>
                <a:cs typeface="Calibri" panose="020F0502020204030204" pitchFamily="34" charset="0"/>
              </a:rPr>
              <a:t>1, 2, 3,</a:t>
            </a:r>
            <a:r>
              <a:rPr lang="en-GB" sz="900" dirty="0">
                <a:solidFill>
                  <a:schemeClr val="tx1">
                    <a:lumMod val="10000"/>
                    <a:lumOff val="90000"/>
                  </a:schemeClr>
                </a:solidFill>
                <a:latin typeface="Consolas" panose="020B0609020204030204" pitchFamily="49" charset="0"/>
                <a:cs typeface="Calibri" panose="020F0502020204030204" pitchFamily="34" charset="0"/>
              </a:rPr>
              <a:t> 4, 5</a:t>
            </a:r>
            <a:r>
              <a:rPr lang="en-GB" sz="900" dirty="0">
                <a:solidFill>
                  <a:schemeClr val="bg2">
                    <a:lumMod val="25000"/>
                  </a:schemeClr>
                </a:solidFill>
                <a:latin typeface="Consolas" panose="020B0609020204030204" pitchFamily="49" charset="0"/>
                <a:cs typeface="Calibri" panose="020F0502020204030204" pitchFamily="34" charset="0"/>
              </a:rPr>
              <a:t>, 6, 7, 8</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28" name="Rectangle 6">
            <a:extLst>
              <a:ext uri="{FF2B5EF4-FFF2-40B4-BE49-F238E27FC236}">
                <a16:creationId xmlns:a16="http://schemas.microsoft.com/office/drawing/2014/main" id="{B06A47FA-74DD-4B6E-AC50-0CEB13ED5FBC}"/>
              </a:ext>
            </a:extLst>
          </p:cNvPr>
          <p:cNvSpPr/>
          <p:nvPr/>
        </p:nvSpPr>
        <p:spPr>
          <a:xfrm>
            <a:off x="2569325" y="3861922"/>
            <a:ext cx="172296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 2, 3, </a:t>
            </a:r>
            <a:r>
              <a:rPr lang="en-GB" sz="900" dirty="0">
                <a:solidFill>
                  <a:schemeClr val="bg2">
                    <a:lumMod val="25000"/>
                  </a:schemeClr>
                </a:solidFill>
                <a:latin typeface="Consolas" panose="020B0609020204030204" pitchFamily="49" charset="0"/>
                <a:cs typeface="Calibri" panose="020F0502020204030204" pitchFamily="34" charset="0"/>
              </a:rPr>
              <a:t>4, 5,</a:t>
            </a:r>
            <a:r>
              <a:rPr lang="en-GB" sz="900" dirty="0">
                <a:solidFill>
                  <a:schemeClr val="tx1">
                    <a:lumMod val="10000"/>
                    <a:lumOff val="90000"/>
                  </a:schemeClr>
                </a:solidFill>
                <a:latin typeface="Consolas" panose="020B0609020204030204" pitchFamily="49" charset="0"/>
                <a:cs typeface="Calibri" panose="020F0502020204030204" pitchFamily="34" charset="0"/>
              </a:rPr>
              <a:t> 6, 7, 8}</a:t>
            </a:r>
          </a:p>
        </p:txBody>
      </p:sp>
      <p:sp>
        <p:nvSpPr>
          <p:cNvPr id="29" name="Rectangle 6">
            <a:extLst>
              <a:ext uri="{FF2B5EF4-FFF2-40B4-BE49-F238E27FC236}">
                <a16:creationId xmlns:a16="http://schemas.microsoft.com/office/drawing/2014/main" id="{B5B4F1EA-B31E-4E21-9EBB-6CA127B66DD0}"/>
              </a:ext>
            </a:extLst>
          </p:cNvPr>
          <p:cNvSpPr/>
          <p:nvPr/>
        </p:nvSpPr>
        <p:spPr>
          <a:xfrm>
            <a:off x="2569325" y="4321853"/>
            <a:ext cx="172296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 2, 3, </a:t>
            </a:r>
            <a:r>
              <a:rPr lang="en-GB" sz="900" dirty="0">
                <a:solidFill>
                  <a:schemeClr val="bg2">
                    <a:lumMod val="25000"/>
                  </a:schemeClr>
                </a:solidFill>
                <a:latin typeface="Consolas" panose="020B0609020204030204" pitchFamily="49" charset="0"/>
                <a:cs typeface="Calibri" panose="020F0502020204030204" pitchFamily="34" charset="0"/>
              </a:rPr>
              <a:t>4, 5, 6, 7, 8</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32" name="Rectangle 31">
            <a:extLst>
              <a:ext uri="{FF2B5EF4-FFF2-40B4-BE49-F238E27FC236}">
                <a16:creationId xmlns:a16="http://schemas.microsoft.com/office/drawing/2014/main" id="{6C18792B-57A0-4329-9FE2-6CC04458A290}"/>
              </a:ext>
            </a:extLst>
          </p:cNvPr>
          <p:cNvSpPr/>
          <p:nvPr/>
        </p:nvSpPr>
        <p:spPr>
          <a:xfrm>
            <a:off x="6065240" y="2646326"/>
            <a:ext cx="2112697" cy="1869743"/>
          </a:xfrm>
          <a:prstGeom prst="rect">
            <a:avLst/>
          </a:prstGeom>
        </p:spPr>
        <p:txBody>
          <a:bodyPr wrap="square">
            <a:spAutoFit/>
          </a:bodyPr>
          <a:lstStyle/>
          <a:p>
            <a:pPr algn="just"/>
            <a:r>
              <a:rPr lang="it-IT" sz="1050" dirty="0"/>
              <a:t>Queste funzioni non possono essere utilizzate con le altre strutture dati.</a:t>
            </a:r>
          </a:p>
          <a:p>
            <a:pPr algn="just"/>
            <a:endParaRPr lang="it-IT" sz="1050" dirty="0"/>
          </a:p>
          <a:p>
            <a:pPr algn="just"/>
            <a:r>
              <a:rPr lang="it-IT" sz="1050" dirty="0"/>
              <a:t>Al posto del nome della funzione possono essere utilizzati gli operatori logici che sono specificati in commento.</a:t>
            </a:r>
          </a:p>
          <a:p>
            <a:pPr algn="just"/>
            <a:endParaRPr lang="it-IT" sz="1050" dirty="0"/>
          </a:p>
          <a:p>
            <a:pPr algn="just"/>
            <a:r>
              <a:rPr lang="it-IT" sz="1050" dirty="0"/>
              <a:t>Sono simili alle modalità di JOIN in SQL.</a:t>
            </a:r>
          </a:p>
        </p:txBody>
      </p:sp>
      <p:sp>
        <p:nvSpPr>
          <p:cNvPr id="2" name="Title 1">
            <a:extLst>
              <a:ext uri="{FF2B5EF4-FFF2-40B4-BE49-F238E27FC236}">
                <a16:creationId xmlns:a16="http://schemas.microsoft.com/office/drawing/2014/main" id="{252DE7A1-3A54-9720-860F-A8BB0FB79C6A}"/>
              </a:ext>
            </a:extLst>
          </p:cNvPr>
          <p:cNvSpPr>
            <a:spLocks noGrp="1"/>
          </p:cNvSpPr>
          <p:nvPr>
            <p:ph type="title"/>
          </p:nvPr>
        </p:nvSpPr>
        <p:spPr/>
        <p:txBody>
          <a:bodyPr/>
          <a:lstStyle/>
          <a:p>
            <a:r>
              <a:rPr lang="it-IT" sz="1600" dirty="0">
                <a:solidFill>
                  <a:schemeClr val="bg1"/>
                </a:solidFill>
              </a:rPr>
              <a:t>Strutture Dati Standard - operatori set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6578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AFE08D2B-CA1D-A864-B679-2387C5E45BD3}"/>
              </a:ext>
            </a:extLst>
          </p:cNvPr>
          <p:cNvSpPr>
            <a:spLocks noGrp="1"/>
          </p:cNvSpPr>
          <p:nvPr>
            <p:ph type="body" sz="quarter" idx="4294967295"/>
          </p:nvPr>
        </p:nvSpPr>
        <p:spPr>
          <a:xfrm>
            <a:off x="1244992" y="1119512"/>
            <a:ext cx="7008883" cy="3402013"/>
          </a:xfrm>
          <a:prstGeom prst="rect">
            <a:avLst/>
          </a:prstGeom>
        </p:spPr>
        <p:txBody>
          <a:bodyPr/>
          <a:lstStyle/>
          <a:p>
            <a:pPr marL="285750" indent="-285750" algn="just">
              <a:buFont typeface="Arial" panose="020B0604020202020204" pitchFamily="34" charset="0"/>
              <a:buChar char="•"/>
            </a:pPr>
            <a:r>
              <a:rPr lang="it-IT" sz="1400" dirty="0"/>
              <a:t>È un linguaggio di programmazione che supporta sia la programmazione </a:t>
            </a:r>
            <a:r>
              <a:rPr lang="it-IT" sz="1400" b="1" dirty="0"/>
              <a:t>procedurale</a:t>
            </a:r>
            <a:r>
              <a:rPr lang="it-IT" sz="1400" dirty="0"/>
              <a:t> (che fa uso delle funzioni), sia la programmazione ad </a:t>
            </a:r>
            <a:r>
              <a:rPr lang="it-IT" sz="1400" b="1" dirty="0"/>
              <a:t>oggetti</a:t>
            </a:r>
            <a:r>
              <a:rPr lang="it-IT" sz="1400" dirty="0"/>
              <a:t>. Inoltre supporta anche diversi elementi della programmazione funzionale (come iteratori e generatori).</a:t>
            </a:r>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r>
              <a:rPr lang="it-IT" sz="1400" dirty="0"/>
              <a:t>È un linguaggio portabile sviluppato in ANSI C. È possibile usarlo su diverse piattaforme come: Unix, Linux, Windows, DOS, Macintosh, Sistemi Real Time, OS/2, cellulari Android e iOS. Ciò è possibile perché si tratta di un linguaggio </a:t>
            </a:r>
            <a:r>
              <a:rPr lang="it-IT" sz="1400" b="1" dirty="0"/>
              <a:t>interpretato</a:t>
            </a:r>
            <a:r>
              <a:rPr lang="it-IT" sz="1400" dirty="0"/>
              <a:t>, quindi lo stesso codice può essere eseguito su qualsiasi piattaforma purché abbia l’interprete Python installato.</a:t>
            </a:r>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r>
              <a:rPr lang="it-IT" sz="1400" dirty="0"/>
              <a:t>È un programma duttile perché possiede un’ampia la dotazione di </a:t>
            </a:r>
            <a:r>
              <a:rPr lang="it-IT" sz="1400" b="1" dirty="0"/>
              <a:t>librerie</a:t>
            </a:r>
            <a:r>
              <a:rPr lang="it-IT" sz="1400" dirty="0"/>
              <a:t> di terze parti che lo completano, con funzionalità che lo rendono uno strumento utile in svariati ambiti.</a:t>
            </a:r>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r>
              <a:rPr lang="it-IT" sz="1400" dirty="0"/>
              <a:t>È </a:t>
            </a:r>
            <a:r>
              <a:rPr lang="it-IT" sz="1400" b="1" dirty="0"/>
              <a:t>free</a:t>
            </a:r>
            <a:r>
              <a:rPr lang="it-IT" sz="1400" dirty="0"/>
              <a:t>.</a:t>
            </a:r>
          </a:p>
          <a:p>
            <a:pPr algn="just"/>
            <a:endParaRPr lang="it-IT" sz="1400" dirty="0"/>
          </a:p>
        </p:txBody>
      </p:sp>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lstStyle/>
          <a:p>
            <a:r>
              <a:rPr lang="it-IT" dirty="0">
                <a:solidFill>
                  <a:schemeClr val="bg1"/>
                </a:solidFill>
              </a:rPr>
              <a:t>Cos’è Python – Overview</a:t>
            </a:r>
            <a:br>
              <a:rPr lang="it-IT" dirty="0">
                <a:solidFill>
                  <a:schemeClr val="bg1"/>
                </a:solidFill>
              </a:rPr>
            </a:br>
            <a:endParaRPr lang="it-IT" dirty="0"/>
          </a:p>
        </p:txBody>
      </p:sp>
    </p:spTree>
    <p:extLst>
      <p:ext uri="{BB962C8B-B14F-4D97-AF65-F5344CB8AC3E}">
        <p14:creationId xmlns:p14="http://schemas.microsoft.com/office/powerpoint/2010/main" val="266745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D5753A-EAC1-4A55-85D4-B688A19ACBB8}"/>
              </a:ext>
            </a:extLst>
          </p:cNvPr>
          <p:cNvSpPr/>
          <p:nvPr/>
        </p:nvSpPr>
        <p:spPr>
          <a:xfrm>
            <a:off x="1044512" y="766960"/>
            <a:ext cx="7037451" cy="415498"/>
          </a:xfrm>
          <a:prstGeom prst="rect">
            <a:avLst/>
          </a:prstGeom>
        </p:spPr>
        <p:txBody>
          <a:bodyPr wrap="square">
            <a:spAutoFit/>
          </a:bodyPr>
          <a:lstStyle/>
          <a:p>
            <a:r>
              <a:rPr lang="en-AU" sz="1050" dirty="0"/>
              <a:t>In Python </a:t>
            </a:r>
            <a:r>
              <a:rPr lang="en-AU" sz="1050" dirty="0" err="1"/>
              <a:t>quando</a:t>
            </a:r>
            <a:r>
              <a:rPr lang="en-AU" sz="1050" dirty="0"/>
              <a:t> </a:t>
            </a:r>
            <a:r>
              <a:rPr lang="en-AU" sz="1050" dirty="0" err="1"/>
              <a:t>si</a:t>
            </a:r>
            <a:r>
              <a:rPr lang="en-AU" sz="1050" dirty="0"/>
              <a:t> </a:t>
            </a:r>
            <a:r>
              <a:rPr lang="en-AU" sz="1050" dirty="0" err="1"/>
              <a:t>dichiara</a:t>
            </a:r>
            <a:r>
              <a:rPr lang="en-AU" sz="1050" dirty="0"/>
              <a:t> una </a:t>
            </a:r>
            <a:r>
              <a:rPr lang="en-AU" sz="1050" dirty="0" err="1"/>
              <a:t>variabile</a:t>
            </a:r>
            <a:r>
              <a:rPr lang="en-AU" sz="1050" dirty="0"/>
              <a:t> non </a:t>
            </a:r>
            <a:r>
              <a:rPr lang="en-AU" sz="1050" dirty="0" err="1"/>
              <a:t>bisogna</a:t>
            </a:r>
            <a:r>
              <a:rPr lang="en-AU" sz="1050" dirty="0"/>
              <a:t> </a:t>
            </a:r>
            <a:r>
              <a:rPr lang="en-AU" sz="1050" dirty="0" err="1"/>
              <a:t>specificarne</a:t>
            </a:r>
            <a:r>
              <a:rPr lang="en-AU" sz="1050" dirty="0"/>
              <a:t> il </a:t>
            </a:r>
            <a:r>
              <a:rPr lang="en-AU" sz="1050" dirty="0" err="1"/>
              <a:t>tipo</a:t>
            </a:r>
            <a:r>
              <a:rPr lang="en-AU" sz="1050" dirty="0"/>
              <a:t>, </a:t>
            </a:r>
            <a:r>
              <a:rPr lang="en-AU" sz="1050" dirty="0" err="1"/>
              <a:t>tuttavia</a:t>
            </a:r>
            <a:r>
              <a:rPr lang="en-AU" sz="1050" dirty="0"/>
              <a:t> il </a:t>
            </a:r>
            <a:r>
              <a:rPr lang="en-AU" sz="1050" dirty="0" err="1"/>
              <a:t>tipo</a:t>
            </a:r>
            <a:r>
              <a:rPr lang="en-AU" sz="1050" dirty="0"/>
              <a:t> di una </a:t>
            </a:r>
            <a:r>
              <a:rPr lang="en-AU" sz="1050" dirty="0" err="1"/>
              <a:t>variabile</a:t>
            </a:r>
            <a:r>
              <a:rPr lang="en-AU" sz="1050" dirty="0"/>
              <a:t> è a </a:t>
            </a:r>
            <a:r>
              <a:rPr lang="en-AU" sz="1050" dirty="0" err="1"/>
              <a:t>sua</a:t>
            </a:r>
            <a:r>
              <a:rPr lang="en-AU" sz="1050" dirty="0"/>
              <a:t> volta una </a:t>
            </a:r>
            <a:r>
              <a:rPr lang="en-AU" sz="1050" dirty="0" err="1"/>
              <a:t>funzione</a:t>
            </a:r>
            <a:r>
              <a:rPr lang="en-AU" sz="1050" dirty="0"/>
              <a:t> </a:t>
            </a:r>
            <a:r>
              <a:rPr lang="en-AU" sz="1050" dirty="0" err="1"/>
              <a:t>che</a:t>
            </a:r>
            <a:r>
              <a:rPr lang="en-AU" sz="1050" dirty="0"/>
              <a:t> </a:t>
            </a:r>
            <a:r>
              <a:rPr lang="en-AU" sz="1050" dirty="0" err="1"/>
              <a:t>può</a:t>
            </a:r>
            <a:r>
              <a:rPr lang="en-AU" sz="1050" dirty="0"/>
              <a:t> </a:t>
            </a:r>
            <a:r>
              <a:rPr lang="en-AU" sz="1050" dirty="0" err="1"/>
              <a:t>essere</a:t>
            </a:r>
            <a:r>
              <a:rPr lang="en-AU" sz="1050" dirty="0"/>
              <a:t> </a:t>
            </a:r>
            <a:r>
              <a:rPr lang="en-AU" sz="1050" dirty="0" err="1"/>
              <a:t>utilizzata</a:t>
            </a:r>
            <a:r>
              <a:rPr lang="en-AU" sz="1050" dirty="0"/>
              <a:t> per </a:t>
            </a:r>
            <a:r>
              <a:rPr lang="en-AU" sz="1050" dirty="0" err="1"/>
              <a:t>trasformare</a:t>
            </a:r>
            <a:r>
              <a:rPr lang="en-AU" sz="1050" dirty="0"/>
              <a:t> una </a:t>
            </a:r>
            <a:r>
              <a:rPr lang="en-AU" sz="1050" dirty="0" err="1"/>
              <a:t>variabile</a:t>
            </a:r>
            <a:r>
              <a:rPr lang="en-AU" sz="1050" dirty="0"/>
              <a:t> in un </a:t>
            </a:r>
            <a:r>
              <a:rPr lang="en-AU" sz="1050" dirty="0" err="1"/>
              <a:t>altro</a:t>
            </a:r>
            <a:r>
              <a:rPr lang="en-AU" sz="1050" dirty="0"/>
              <a:t> </a:t>
            </a:r>
            <a:r>
              <a:rPr lang="en-AU" sz="1050" dirty="0" err="1"/>
              <a:t>tipo</a:t>
            </a:r>
            <a:r>
              <a:rPr lang="en-AU" sz="1050" dirty="0"/>
              <a:t>.</a:t>
            </a:r>
            <a:endParaRPr lang="en-GB" sz="1050" dirty="0"/>
          </a:p>
        </p:txBody>
      </p:sp>
      <p:sp>
        <p:nvSpPr>
          <p:cNvPr id="4" name="Rectangle 3">
            <a:extLst>
              <a:ext uri="{FF2B5EF4-FFF2-40B4-BE49-F238E27FC236}">
                <a16:creationId xmlns:a16="http://schemas.microsoft.com/office/drawing/2014/main" id="{7386638A-EFF7-407A-99A8-6D27761257F1}"/>
              </a:ext>
            </a:extLst>
          </p:cNvPr>
          <p:cNvSpPr/>
          <p:nvPr/>
        </p:nvSpPr>
        <p:spPr>
          <a:xfrm>
            <a:off x="1044512" y="1180555"/>
            <a:ext cx="3001079"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string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"-10"</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int</a:t>
            </a:r>
            <a:r>
              <a:rPr lang="en-GB" sz="1200" dirty="0">
                <a:solidFill>
                  <a:schemeClr val="tx1">
                    <a:lumMod val="10000"/>
                    <a:lumOff val="90000"/>
                  </a:schemeClr>
                </a:solidFill>
                <a:latin typeface="Consolas" panose="020B0609020204030204" pitchFamily="49" charset="0"/>
                <a:cs typeface="Calibri" panose="020F0502020204030204" pitchFamily="34" charset="0"/>
              </a:rPr>
              <a:t>(string)</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1)</a:t>
            </a:r>
          </a:p>
        </p:txBody>
      </p:sp>
      <p:sp>
        <p:nvSpPr>
          <p:cNvPr id="10" name="Rectangle 9">
            <a:extLst>
              <a:ext uri="{FF2B5EF4-FFF2-40B4-BE49-F238E27FC236}">
                <a16:creationId xmlns:a16="http://schemas.microsoft.com/office/drawing/2014/main" id="{F5BB73F5-5F35-4587-9834-95F2D32D02CE}"/>
              </a:ext>
            </a:extLst>
          </p:cNvPr>
          <p:cNvSpPr/>
          <p:nvPr/>
        </p:nvSpPr>
        <p:spPr>
          <a:xfrm>
            <a:off x="5094147" y="1180555"/>
            <a:ext cx="2987816"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a:t>
            </a:r>
            <a:endParaRPr lang="en-GB" sz="1200" dirty="0">
              <a:solidFill>
                <a:srgbClr val="FFC000"/>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string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str</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(string))</a:t>
            </a:r>
          </a:p>
        </p:txBody>
      </p:sp>
      <p:pic>
        <p:nvPicPr>
          <p:cNvPr id="6" name="Picture 5">
            <a:extLst>
              <a:ext uri="{FF2B5EF4-FFF2-40B4-BE49-F238E27FC236}">
                <a16:creationId xmlns:a16="http://schemas.microsoft.com/office/drawing/2014/main" id="{82E79DCB-D73D-46F0-AD98-426002CF77C6}"/>
              </a:ext>
            </a:extLst>
          </p:cNvPr>
          <p:cNvPicPr>
            <a:picLocks noChangeAspect="1"/>
          </p:cNvPicPr>
          <p:nvPr/>
        </p:nvPicPr>
        <p:blipFill>
          <a:blip r:embed="rId2"/>
          <a:stretch>
            <a:fillRect/>
          </a:stretch>
        </p:blipFill>
        <p:spPr>
          <a:xfrm>
            <a:off x="2545051" y="1559435"/>
            <a:ext cx="900113" cy="200025"/>
          </a:xfrm>
          <a:prstGeom prst="rect">
            <a:avLst/>
          </a:prstGeom>
        </p:spPr>
      </p:pic>
      <p:pic>
        <p:nvPicPr>
          <p:cNvPr id="13" name="Picture 12">
            <a:extLst>
              <a:ext uri="{FF2B5EF4-FFF2-40B4-BE49-F238E27FC236}">
                <a16:creationId xmlns:a16="http://schemas.microsoft.com/office/drawing/2014/main" id="{21C3202D-8CDF-4352-8098-C6589854A392}"/>
              </a:ext>
            </a:extLst>
          </p:cNvPr>
          <p:cNvPicPr>
            <a:picLocks noChangeAspect="1"/>
          </p:cNvPicPr>
          <p:nvPr/>
        </p:nvPicPr>
        <p:blipFill>
          <a:blip r:embed="rId3"/>
          <a:stretch>
            <a:fillRect/>
          </a:stretch>
        </p:blipFill>
        <p:spPr>
          <a:xfrm>
            <a:off x="6783352" y="1553144"/>
            <a:ext cx="900113" cy="221456"/>
          </a:xfrm>
          <a:prstGeom prst="rect">
            <a:avLst/>
          </a:prstGeom>
        </p:spPr>
      </p:pic>
      <p:sp>
        <p:nvSpPr>
          <p:cNvPr id="14" name="Rectangle 13">
            <a:extLst>
              <a:ext uri="{FF2B5EF4-FFF2-40B4-BE49-F238E27FC236}">
                <a16:creationId xmlns:a16="http://schemas.microsoft.com/office/drawing/2014/main" id="{B593405C-56DD-49B3-8EEC-478CD19659FD}"/>
              </a:ext>
            </a:extLst>
          </p:cNvPr>
          <p:cNvSpPr/>
          <p:nvPr/>
        </p:nvSpPr>
        <p:spPr>
          <a:xfrm>
            <a:off x="1044512" y="2017752"/>
            <a:ext cx="7037451" cy="415498"/>
          </a:xfrm>
          <a:prstGeom prst="rect">
            <a:avLst/>
          </a:prstGeom>
        </p:spPr>
        <p:txBody>
          <a:bodyPr wrap="square">
            <a:spAutoFit/>
          </a:bodyPr>
          <a:lstStyle/>
          <a:p>
            <a:pPr algn="just"/>
            <a:r>
              <a:rPr lang="en-GB" sz="1050" dirty="0"/>
              <a:t>Se il </a:t>
            </a:r>
            <a:r>
              <a:rPr lang="en-GB" sz="1050" dirty="0" err="1"/>
              <a:t>contenuto</a:t>
            </a:r>
            <a:r>
              <a:rPr lang="en-GB" sz="1050" dirty="0"/>
              <a:t> di una </a:t>
            </a:r>
            <a:r>
              <a:rPr lang="en-GB" sz="1050" dirty="0" err="1"/>
              <a:t>variabile</a:t>
            </a:r>
            <a:r>
              <a:rPr lang="en-GB" sz="1050" dirty="0"/>
              <a:t> è </a:t>
            </a:r>
            <a:r>
              <a:rPr lang="en-GB" sz="1050" dirty="0" err="1"/>
              <a:t>interpretabile</a:t>
            </a:r>
            <a:r>
              <a:rPr lang="en-GB" sz="1050" dirty="0"/>
              <a:t> </a:t>
            </a:r>
            <a:r>
              <a:rPr lang="en-GB" sz="1050" dirty="0" err="1"/>
              <a:t>nel</a:t>
            </a:r>
            <a:r>
              <a:rPr lang="en-GB" sz="1050" dirty="0"/>
              <a:t> </a:t>
            </a:r>
            <a:r>
              <a:rPr lang="en-GB" sz="1050" dirty="0" err="1"/>
              <a:t>formato</a:t>
            </a:r>
            <a:r>
              <a:rPr lang="en-GB" sz="1050" dirty="0"/>
              <a:t> di </a:t>
            </a:r>
            <a:r>
              <a:rPr lang="en-GB" sz="1050" dirty="0" err="1"/>
              <a:t>destinazione</a:t>
            </a:r>
            <a:r>
              <a:rPr lang="en-GB" sz="1050" dirty="0"/>
              <a:t>, </a:t>
            </a:r>
            <a:r>
              <a:rPr lang="en-GB" sz="1050" dirty="0" err="1"/>
              <a:t>allora</a:t>
            </a:r>
            <a:r>
              <a:rPr lang="en-GB" sz="1050" dirty="0"/>
              <a:t> la conversion </a:t>
            </a:r>
            <a:r>
              <a:rPr lang="en-GB" sz="1050" dirty="0" err="1"/>
              <a:t>avviene</a:t>
            </a:r>
            <a:r>
              <a:rPr lang="en-GB" sz="1050" dirty="0"/>
              <a:t> senza </a:t>
            </a:r>
            <a:r>
              <a:rPr lang="en-GB" sz="1050" dirty="0" err="1"/>
              <a:t>problemi</a:t>
            </a:r>
            <a:r>
              <a:rPr lang="en-GB" sz="1050" dirty="0"/>
              <a:t>. Per le </a:t>
            </a:r>
            <a:r>
              <a:rPr lang="en-GB" sz="1050" dirty="0" err="1"/>
              <a:t>stringhe</a:t>
            </a:r>
            <a:r>
              <a:rPr lang="en-GB" sz="1050" dirty="0"/>
              <a:t> è quasi sempre </a:t>
            </a:r>
            <a:r>
              <a:rPr lang="en-GB" sz="1050" dirty="0" err="1"/>
              <a:t>vero</a:t>
            </a:r>
            <a:r>
              <a:rPr lang="en-GB" sz="1050" dirty="0"/>
              <a:t> </a:t>
            </a:r>
            <a:r>
              <a:rPr lang="en-GB" sz="1050" dirty="0" err="1"/>
              <a:t>dato</a:t>
            </a:r>
            <a:r>
              <a:rPr lang="en-GB" sz="1050" dirty="0"/>
              <a:t> </a:t>
            </a:r>
            <a:r>
              <a:rPr lang="en-GB" sz="1050" dirty="0" err="1"/>
              <a:t>che</a:t>
            </a:r>
            <a:r>
              <a:rPr lang="en-GB" sz="1050" dirty="0"/>
              <a:t> </a:t>
            </a:r>
            <a:r>
              <a:rPr lang="en-GB" sz="1050" dirty="0" err="1"/>
              <a:t>sono</a:t>
            </a:r>
            <a:r>
              <a:rPr lang="en-GB" sz="1050" dirty="0"/>
              <a:t> </a:t>
            </a:r>
            <a:r>
              <a:rPr lang="en-GB" sz="1050" dirty="0" err="1"/>
              <a:t>semplicemente</a:t>
            </a:r>
            <a:r>
              <a:rPr lang="en-GB" sz="1050" dirty="0"/>
              <a:t> </a:t>
            </a:r>
            <a:r>
              <a:rPr lang="en-GB" sz="1050" dirty="0" err="1"/>
              <a:t>dei</a:t>
            </a:r>
            <a:r>
              <a:rPr lang="en-GB" sz="1050" dirty="0"/>
              <a:t> </a:t>
            </a:r>
            <a:r>
              <a:rPr lang="en-GB" sz="1050" dirty="0" err="1"/>
              <a:t>contenitori</a:t>
            </a:r>
            <a:r>
              <a:rPr lang="en-GB" sz="1050" dirty="0"/>
              <a:t> di testo, per </a:t>
            </a:r>
            <a:r>
              <a:rPr lang="en-GB" sz="1050" dirty="0" err="1"/>
              <a:t>i</a:t>
            </a:r>
            <a:r>
              <a:rPr lang="en-GB" sz="1050" dirty="0"/>
              <a:t> numeri non è sempre </a:t>
            </a:r>
            <a:r>
              <a:rPr lang="en-GB" sz="1050" dirty="0" err="1"/>
              <a:t>così</a:t>
            </a:r>
            <a:r>
              <a:rPr lang="en-GB" sz="1050" dirty="0"/>
              <a:t>:</a:t>
            </a:r>
          </a:p>
        </p:txBody>
      </p:sp>
      <p:sp>
        <p:nvSpPr>
          <p:cNvPr id="15" name="Rectangle 14">
            <a:extLst>
              <a:ext uri="{FF2B5EF4-FFF2-40B4-BE49-F238E27FC236}">
                <a16:creationId xmlns:a16="http://schemas.microsoft.com/office/drawing/2014/main" id="{8B3A84F7-2B92-40DB-81B7-D297B6C92836}"/>
              </a:ext>
            </a:extLst>
          </p:cNvPr>
          <p:cNvSpPr/>
          <p:nvPr/>
        </p:nvSpPr>
        <p:spPr>
          <a:xfrm>
            <a:off x="1048377" y="2592930"/>
            <a:ext cx="7033585" cy="175432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string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"10, </a:t>
            </a:r>
            <a:r>
              <a:rPr lang="en-GB" sz="1200" dirty="0" err="1">
                <a:solidFill>
                  <a:srgbClr val="92D050"/>
                </a:solidFill>
                <a:latin typeface="Consolas" panose="020B0609020204030204" pitchFamily="49" charset="0"/>
                <a:cs typeface="Calibri" panose="020F0502020204030204" pitchFamily="34" charset="0"/>
              </a:rPr>
              <a:t>stringa</a:t>
            </a:r>
            <a:r>
              <a:rPr lang="en-GB" sz="1200" dirty="0">
                <a:solidFill>
                  <a:srgbClr val="92D050"/>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num</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int</a:t>
            </a:r>
            <a:r>
              <a:rPr lang="en-GB" sz="1200" dirty="0">
                <a:solidFill>
                  <a:schemeClr val="tx1">
                    <a:lumMod val="10000"/>
                    <a:lumOff val="90000"/>
                  </a:schemeClr>
                </a:solidFill>
                <a:latin typeface="Consolas" panose="020B0609020204030204" pitchFamily="49" charset="0"/>
                <a:cs typeface="Calibri" panose="020F0502020204030204" pitchFamily="34" charset="0"/>
              </a:rPr>
              <a:t>(string)</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"quattro"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l_s</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chemeClr val="accent5">
                    <a:lumMod val="60000"/>
                    <a:lumOff val="40000"/>
                  </a:schemeClr>
                </a:solidFill>
                <a:latin typeface="Consolas" panose="020B0609020204030204" pitchFamily="49" charset="0"/>
                <a:cs typeface="Calibri" panose="020F0502020204030204" pitchFamily="34" charset="0"/>
              </a:rPr>
              <a:t>str</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l_s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 </a:t>
            </a:r>
            <a:r>
              <a:rPr lang="en-GB" sz="1200" dirty="0">
                <a:solidFill>
                  <a:schemeClr val="accent5">
                    <a:lumMod val="60000"/>
                    <a:lumOff val="40000"/>
                  </a:schemeClr>
                </a:solidFill>
                <a:latin typeface="Consolas" panose="020B0609020204030204" pitchFamily="49" charset="0"/>
                <a:cs typeface="Calibri" panose="020F0502020204030204" pitchFamily="34" charset="0"/>
              </a:rPr>
              <a:t>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l_s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p>
        </p:txBody>
      </p:sp>
      <p:pic>
        <p:nvPicPr>
          <p:cNvPr id="21" name="Picture 20">
            <a:extLst>
              <a:ext uri="{FF2B5EF4-FFF2-40B4-BE49-F238E27FC236}">
                <a16:creationId xmlns:a16="http://schemas.microsoft.com/office/drawing/2014/main" id="{4FB7A86B-EE26-44CD-ACF2-21CB28F41F33}"/>
              </a:ext>
            </a:extLst>
          </p:cNvPr>
          <p:cNvPicPr>
            <a:picLocks noChangeAspect="1"/>
          </p:cNvPicPr>
          <p:nvPr/>
        </p:nvPicPr>
        <p:blipFill>
          <a:blip r:embed="rId4"/>
          <a:stretch>
            <a:fillRect/>
          </a:stretch>
        </p:blipFill>
        <p:spPr>
          <a:xfrm>
            <a:off x="2545051" y="2835747"/>
            <a:ext cx="4129088" cy="164306"/>
          </a:xfrm>
          <a:prstGeom prst="rect">
            <a:avLst/>
          </a:prstGeom>
        </p:spPr>
      </p:pic>
      <p:pic>
        <p:nvPicPr>
          <p:cNvPr id="23" name="Picture 22">
            <a:extLst>
              <a:ext uri="{FF2B5EF4-FFF2-40B4-BE49-F238E27FC236}">
                <a16:creationId xmlns:a16="http://schemas.microsoft.com/office/drawing/2014/main" id="{E90091A8-490A-468B-8474-CBF6CF884DD0}"/>
              </a:ext>
            </a:extLst>
          </p:cNvPr>
          <p:cNvPicPr>
            <a:picLocks noChangeAspect="1"/>
          </p:cNvPicPr>
          <p:nvPr/>
        </p:nvPicPr>
        <p:blipFill>
          <a:blip r:embed="rId5"/>
          <a:stretch>
            <a:fillRect/>
          </a:stretch>
        </p:blipFill>
        <p:spPr>
          <a:xfrm>
            <a:off x="3133976" y="3565931"/>
            <a:ext cx="850106" cy="171450"/>
          </a:xfrm>
          <a:prstGeom prst="rect">
            <a:avLst/>
          </a:prstGeom>
        </p:spPr>
      </p:pic>
      <p:pic>
        <p:nvPicPr>
          <p:cNvPr id="25" name="Picture 24">
            <a:extLst>
              <a:ext uri="{FF2B5EF4-FFF2-40B4-BE49-F238E27FC236}">
                <a16:creationId xmlns:a16="http://schemas.microsoft.com/office/drawing/2014/main" id="{7FD33436-9118-484A-B041-314864AC52C9}"/>
              </a:ext>
            </a:extLst>
          </p:cNvPr>
          <p:cNvPicPr>
            <a:picLocks noChangeAspect="1"/>
          </p:cNvPicPr>
          <p:nvPr/>
        </p:nvPicPr>
        <p:blipFill>
          <a:blip r:embed="rId6"/>
          <a:stretch>
            <a:fillRect/>
          </a:stretch>
        </p:blipFill>
        <p:spPr>
          <a:xfrm>
            <a:off x="3133975" y="3372160"/>
            <a:ext cx="1271588" cy="164306"/>
          </a:xfrm>
          <a:prstGeom prst="rect">
            <a:avLst/>
          </a:prstGeom>
        </p:spPr>
      </p:pic>
      <p:pic>
        <p:nvPicPr>
          <p:cNvPr id="30" name="Picture 29">
            <a:extLst>
              <a:ext uri="{FF2B5EF4-FFF2-40B4-BE49-F238E27FC236}">
                <a16:creationId xmlns:a16="http://schemas.microsoft.com/office/drawing/2014/main" id="{C8248450-7B57-41EE-9D8F-9399E5142C21}"/>
              </a:ext>
            </a:extLst>
          </p:cNvPr>
          <p:cNvPicPr>
            <a:picLocks noChangeAspect="1"/>
          </p:cNvPicPr>
          <p:nvPr/>
        </p:nvPicPr>
        <p:blipFill>
          <a:blip r:embed="rId7"/>
          <a:stretch>
            <a:fillRect/>
          </a:stretch>
        </p:blipFill>
        <p:spPr>
          <a:xfrm>
            <a:off x="2545051" y="3898690"/>
            <a:ext cx="5536912" cy="200025"/>
          </a:xfrm>
          <a:prstGeom prst="rect">
            <a:avLst/>
          </a:prstGeom>
        </p:spPr>
      </p:pic>
      <p:pic>
        <p:nvPicPr>
          <p:cNvPr id="32" name="Picture 31">
            <a:extLst>
              <a:ext uri="{FF2B5EF4-FFF2-40B4-BE49-F238E27FC236}">
                <a16:creationId xmlns:a16="http://schemas.microsoft.com/office/drawing/2014/main" id="{86C89F2C-E644-485F-A6D6-8ACB3D7B082C}"/>
              </a:ext>
            </a:extLst>
          </p:cNvPr>
          <p:cNvPicPr>
            <a:picLocks noChangeAspect="1"/>
          </p:cNvPicPr>
          <p:nvPr/>
        </p:nvPicPr>
        <p:blipFill>
          <a:blip r:embed="rId8"/>
          <a:stretch>
            <a:fillRect/>
          </a:stretch>
        </p:blipFill>
        <p:spPr>
          <a:xfrm>
            <a:off x="2545051" y="4123000"/>
            <a:ext cx="942975" cy="164306"/>
          </a:xfrm>
          <a:prstGeom prst="rect">
            <a:avLst/>
          </a:prstGeom>
        </p:spPr>
      </p:pic>
      <p:sp>
        <p:nvSpPr>
          <p:cNvPr id="33" name="Rectangle 32">
            <a:extLst>
              <a:ext uri="{FF2B5EF4-FFF2-40B4-BE49-F238E27FC236}">
                <a16:creationId xmlns:a16="http://schemas.microsoft.com/office/drawing/2014/main" id="{4C552DB1-9BCD-4ED5-8ED2-3BD3CBBDB1EB}"/>
              </a:ext>
            </a:extLst>
          </p:cNvPr>
          <p:cNvSpPr/>
          <p:nvPr/>
        </p:nvSpPr>
        <p:spPr>
          <a:xfrm>
            <a:off x="1044511" y="4409398"/>
            <a:ext cx="7037451" cy="415498"/>
          </a:xfrm>
          <a:prstGeom prst="rect">
            <a:avLst/>
          </a:prstGeom>
        </p:spPr>
        <p:txBody>
          <a:bodyPr wrap="square">
            <a:spAutoFit/>
          </a:bodyPr>
          <a:lstStyle/>
          <a:p>
            <a:pPr algn="just"/>
            <a:r>
              <a:rPr lang="en-GB" sz="1050" dirty="0"/>
              <a:t>È </a:t>
            </a:r>
            <a:r>
              <a:rPr lang="en-GB" sz="1050" dirty="0" err="1"/>
              <a:t>possibile</a:t>
            </a:r>
            <a:r>
              <a:rPr lang="en-GB" sz="1050" dirty="0"/>
              <a:t> </a:t>
            </a:r>
            <a:r>
              <a:rPr lang="en-GB" sz="1050" dirty="0" err="1"/>
              <a:t>passare</a:t>
            </a:r>
            <a:r>
              <a:rPr lang="en-GB" sz="1050" dirty="0"/>
              <a:t> </a:t>
            </a:r>
            <a:r>
              <a:rPr lang="en-GB" sz="1050" dirty="0" err="1"/>
              <a:t>anche</a:t>
            </a:r>
            <a:r>
              <a:rPr lang="en-GB" sz="1050" dirty="0"/>
              <a:t> da </a:t>
            </a:r>
            <a:r>
              <a:rPr lang="en-GB" sz="1050" dirty="0" err="1"/>
              <a:t>strutture</a:t>
            </a:r>
            <a:r>
              <a:rPr lang="en-GB" sz="1050" dirty="0"/>
              <a:t> </a:t>
            </a:r>
            <a:r>
              <a:rPr lang="en-GB" sz="1050" dirty="0" err="1"/>
              <a:t>dati</a:t>
            </a:r>
            <a:r>
              <a:rPr lang="en-GB" sz="1050" dirty="0"/>
              <a:t> semplice a </a:t>
            </a:r>
            <a:r>
              <a:rPr lang="en-GB" sz="1050" dirty="0" err="1"/>
              <a:t>complesse</a:t>
            </a:r>
            <a:r>
              <a:rPr lang="en-GB" sz="1050" dirty="0"/>
              <a:t> e </a:t>
            </a:r>
            <a:r>
              <a:rPr lang="en-GB" sz="1050" dirty="0" err="1"/>
              <a:t>viceversa</a:t>
            </a:r>
            <a:r>
              <a:rPr lang="en-GB" sz="1050" dirty="0"/>
              <a:t>. </a:t>
            </a:r>
            <a:r>
              <a:rPr lang="en-GB" sz="1050" dirty="0" err="1"/>
              <a:t>Nello</a:t>
            </a:r>
            <a:r>
              <a:rPr lang="en-GB" sz="1050" dirty="0"/>
              <a:t> specific il passaggio da </a:t>
            </a:r>
            <a:r>
              <a:rPr lang="en-GB" sz="1050" dirty="0" err="1"/>
              <a:t>stringa</a:t>
            </a:r>
            <a:r>
              <a:rPr lang="en-GB" sz="1050" dirty="0"/>
              <a:t> a </a:t>
            </a:r>
            <a:r>
              <a:rPr lang="en-GB" sz="1050" dirty="0" err="1"/>
              <a:t>lista</a:t>
            </a:r>
            <a:r>
              <a:rPr lang="en-GB" sz="1050" dirty="0"/>
              <a:t> è </a:t>
            </a:r>
            <a:r>
              <a:rPr lang="en-GB" sz="1050" dirty="0" err="1"/>
              <a:t>problematico</a:t>
            </a:r>
            <a:r>
              <a:rPr lang="en-GB" sz="1050" dirty="0"/>
              <a:t> ed è </a:t>
            </a:r>
            <a:r>
              <a:rPr lang="en-GB" sz="1050" dirty="0" err="1"/>
              <a:t>più</a:t>
            </a:r>
            <a:r>
              <a:rPr lang="en-GB" sz="1050" dirty="0"/>
              <a:t> </a:t>
            </a:r>
            <a:r>
              <a:rPr lang="en-GB" sz="1050" dirty="0" err="1"/>
              <a:t>conveniente</a:t>
            </a:r>
            <a:r>
              <a:rPr lang="en-GB" sz="1050" dirty="0"/>
              <a:t> </a:t>
            </a:r>
            <a:r>
              <a:rPr lang="en-GB" sz="1050" dirty="0" err="1"/>
              <a:t>usare</a:t>
            </a:r>
            <a:r>
              <a:rPr lang="en-GB" sz="1050" dirty="0"/>
              <a:t> la </a:t>
            </a:r>
            <a:r>
              <a:rPr lang="en-GB" sz="1050" dirty="0" err="1"/>
              <a:t>funzione</a:t>
            </a:r>
            <a:r>
              <a:rPr lang="en-GB" sz="1050" dirty="0"/>
              <a:t> .split() se </a:t>
            </a:r>
            <a:r>
              <a:rPr lang="en-GB" sz="1050" dirty="0" err="1"/>
              <a:t>possibile</a:t>
            </a:r>
            <a:r>
              <a:rPr lang="en-GB" sz="1050" dirty="0"/>
              <a:t>.</a:t>
            </a:r>
          </a:p>
        </p:txBody>
      </p:sp>
      <p:pic>
        <p:nvPicPr>
          <p:cNvPr id="5" name="Picture 4">
            <a:extLst>
              <a:ext uri="{FF2B5EF4-FFF2-40B4-BE49-F238E27FC236}">
                <a16:creationId xmlns:a16="http://schemas.microsoft.com/office/drawing/2014/main" id="{F5ADFACB-9831-4A3C-BA6B-2EFAE12FBBD0}"/>
              </a:ext>
            </a:extLst>
          </p:cNvPr>
          <p:cNvPicPr>
            <a:picLocks noChangeAspect="1"/>
          </p:cNvPicPr>
          <p:nvPr/>
        </p:nvPicPr>
        <p:blipFill>
          <a:blip r:embed="rId9"/>
          <a:stretch>
            <a:fillRect/>
          </a:stretch>
        </p:blipFill>
        <p:spPr>
          <a:xfrm>
            <a:off x="2545051" y="1763541"/>
            <a:ext cx="200025" cy="207169"/>
          </a:xfrm>
          <a:prstGeom prst="rect">
            <a:avLst/>
          </a:prstGeom>
        </p:spPr>
      </p:pic>
      <p:sp>
        <p:nvSpPr>
          <p:cNvPr id="2" name="Title 1">
            <a:extLst>
              <a:ext uri="{FF2B5EF4-FFF2-40B4-BE49-F238E27FC236}">
                <a16:creationId xmlns:a16="http://schemas.microsoft.com/office/drawing/2014/main" id="{6E5F5BAC-D6CB-F2D7-2F8B-B0E5672E9A26}"/>
              </a:ext>
            </a:extLst>
          </p:cNvPr>
          <p:cNvSpPr>
            <a:spLocks noGrp="1"/>
          </p:cNvSpPr>
          <p:nvPr>
            <p:ph type="title"/>
          </p:nvPr>
        </p:nvSpPr>
        <p:spPr/>
        <p:txBody>
          <a:bodyPr/>
          <a:lstStyle/>
          <a:p>
            <a:r>
              <a:rPr lang="en-AU" sz="1600" dirty="0" err="1">
                <a:solidFill>
                  <a:schemeClr val="bg1"/>
                </a:solidFill>
              </a:rPr>
              <a:t>Conversione</a:t>
            </a:r>
            <a:r>
              <a:rPr lang="en-AU" sz="1600" dirty="0">
                <a:solidFill>
                  <a:schemeClr val="bg1"/>
                </a:solidFill>
              </a:rPr>
              <a:t> </a:t>
            </a:r>
            <a:r>
              <a:rPr lang="en-AU" sz="1600" dirty="0" err="1">
                <a:solidFill>
                  <a:schemeClr val="bg1"/>
                </a:solidFill>
              </a:rPr>
              <a:t>Formati</a:t>
            </a:r>
            <a:r>
              <a:rPr lang="en-AU" sz="1600" dirty="0">
                <a:solidFill>
                  <a:schemeClr val="bg1"/>
                </a:solidFill>
              </a:rPr>
              <a:t> – number, string, list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37923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D5753A-EAC1-4A55-85D4-B688A19ACBB8}"/>
              </a:ext>
            </a:extLst>
          </p:cNvPr>
          <p:cNvSpPr/>
          <p:nvPr/>
        </p:nvSpPr>
        <p:spPr>
          <a:xfrm>
            <a:off x="1044512" y="766960"/>
            <a:ext cx="7037451" cy="253916"/>
          </a:xfrm>
          <a:prstGeom prst="rect">
            <a:avLst/>
          </a:prstGeom>
        </p:spPr>
        <p:txBody>
          <a:bodyPr wrap="square">
            <a:spAutoFit/>
          </a:bodyPr>
          <a:lstStyle/>
          <a:p>
            <a:r>
              <a:rPr lang="en-GB" sz="1050" dirty="0"/>
              <a:t>Una </a:t>
            </a:r>
            <a:r>
              <a:rPr lang="en-GB" sz="1050" dirty="0" err="1"/>
              <a:t>conversione</a:t>
            </a:r>
            <a:r>
              <a:rPr lang="en-GB" sz="1050" dirty="0"/>
              <a:t> </a:t>
            </a:r>
            <a:r>
              <a:rPr lang="en-GB" sz="1050" dirty="0" err="1"/>
              <a:t>comune</a:t>
            </a:r>
            <a:r>
              <a:rPr lang="en-GB" sz="1050" dirty="0"/>
              <a:t> è </a:t>
            </a:r>
            <a:r>
              <a:rPr lang="en-GB" sz="1050" dirty="0" err="1"/>
              <a:t>quella</a:t>
            </a:r>
            <a:r>
              <a:rPr lang="en-GB" sz="1050" dirty="0"/>
              <a:t> di </a:t>
            </a:r>
            <a:r>
              <a:rPr lang="en-GB" sz="1050" dirty="0" err="1"/>
              <a:t>avere</a:t>
            </a:r>
            <a:r>
              <a:rPr lang="en-GB" sz="1050" dirty="0"/>
              <a:t> una </a:t>
            </a:r>
            <a:r>
              <a:rPr lang="en-GB" sz="1050" dirty="0" err="1"/>
              <a:t>lista</a:t>
            </a:r>
            <a:r>
              <a:rPr lang="en-GB" sz="1050" dirty="0"/>
              <a:t> di </a:t>
            </a:r>
            <a:r>
              <a:rPr lang="en-GB" sz="1050" dirty="0" err="1"/>
              <a:t>chiavi</a:t>
            </a:r>
            <a:r>
              <a:rPr lang="en-GB" sz="1050" dirty="0"/>
              <a:t> o </a:t>
            </a:r>
            <a:r>
              <a:rPr lang="en-GB" sz="1050" dirty="0" err="1"/>
              <a:t>valori</a:t>
            </a:r>
            <a:r>
              <a:rPr lang="en-GB" sz="1050" dirty="0"/>
              <a:t> di un </a:t>
            </a:r>
            <a:r>
              <a:rPr lang="en-GB" sz="1050" dirty="0" err="1"/>
              <a:t>dizionario</a:t>
            </a:r>
            <a:r>
              <a:rPr lang="en-GB" sz="1050" dirty="0"/>
              <a:t>:</a:t>
            </a:r>
          </a:p>
        </p:txBody>
      </p:sp>
      <p:sp>
        <p:nvSpPr>
          <p:cNvPr id="4" name="Rectangle 3">
            <a:extLst>
              <a:ext uri="{FF2B5EF4-FFF2-40B4-BE49-F238E27FC236}">
                <a16:creationId xmlns:a16="http://schemas.microsoft.com/office/drawing/2014/main" id="{7386638A-EFF7-407A-99A8-6D27761257F1}"/>
              </a:ext>
            </a:extLst>
          </p:cNvPr>
          <p:cNvSpPr/>
          <p:nvPr/>
        </p:nvSpPr>
        <p:spPr>
          <a:xfrm>
            <a:off x="1057776" y="997793"/>
            <a:ext cx="5530360" cy="101566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"casa"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"house"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"cane"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"dog"</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patata</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FFC000"/>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keys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keys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values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Italian_English.</a:t>
            </a:r>
            <a:r>
              <a:rPr lang="en-GB" sz="1200" dirty="0" err="1">
                <a:solidFill>
                  <a:srgbClr val="00B0F0"/>
                </a:solidFill>
                <a:latin typeface="Consolas" panose="020B0609020204030204" pitchFamily="49" charset="0"/>
                <a:cs typeface="Calibri" panose="020F0502020204030204" pitchFamily="34" charset="0"/>
              </a:rPr>
              <a:t>values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(keys))</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(values))</a:t>
            </a:r>
          </a:p>
        </p:txBody>
      </p:sp>
      <p:sp>
        <p:nvSpPr>
          <p:cNvPr id="33" name="Rectangle 32">
            <a:extLst>
              <a:ext uri="{FF2B5EF4-FFF2-40B4-BE49-F238E27FC236}">
                <a16:creationId xmlns:a16="http://schemas.microsoft.com/office/drawing/2014/main" id="{4C552DB1-9BCD-4ED5-8ED2-3BD3CBBDB1EB}"/>
              </a:ext>
            </a:extLst>
          </p:cNvPr>
          <p:cNvSpPr/>
          <p:nvPr/>
        </p:nvSpPr>
        <p:spPr>
          <a:xfrm>
            <a:off x="1044511" y="3270216"/>
            <a:ext cx="7037451" cy="253916"/>
          </a:xfrm>
          <a:prstGeom prst="rect">
            <a:avLst/>
          </a:prstGeom>
        </p:spPr>
        <p:txBody>
          <a:bodyPr wrap="square">
            <a:spAutoFit/>
          </a:bodyPr>
          <a:lstStyle/>
          <a:p>
            <a:pPr algn="just"/>
            <a:r>
              <a:rPr lang="en-GB" sz="1050" dirty="0"/>
              <a:t>La </a:t>
            </a:r>
            <a:r>
              <a:rPr lang="en-GB" sz="1050" dirty="0" err="1"/>
              <a:t>conversione</a:t>
            </a:r>
            <a:r>
              <a:rPr lang="en-GB" sz="1050" dirty="0"/>
              <a:t> da </a:t>
            </a:r>
            <a:r>
              <a:rPr lang="en-GB" sz="1050" dirty="0" err="1"/>
              <a:t>lista</a:t>
            </a:r>
            <a:r>
              <a:rPr lang="en-GB" sz="1050" dirty="0"/>
              <a:t> a set è </a:t>
            </a:r>
            <a:r>
              <a:rPr lang="en-GB" sz="1050" dirty="0" err="1"/>
              <a:t>particolarmente</a:t>
            </a:r>
            <a:r>
              <a:rPr lang="en-GB" sz="1050" dirty="0"/>
              <a:t> utile in un </a:t>
            </a:r>
            <a:r>
              <a:rPr lang="en-GB" sz="1050" dirty="0" err="1"/>
              <a:t>caso</a:t>
            </a:r>
            <a:r>
              <a:rPr lang="en-GB" sz="1050" dirty="0"/>
              <a:t>:</a:t>
            </a:r>
          </a:p>
        </p:txBody>
      </p:sp>
      <p:pic>
        <p:nvPicPr>
          <p:cNvPr id="5" name="Picture 4">
            <a:extLst>
              <a:ext uri="{FF2B5EF4-FFF2-40B4-BE49-F238E27FC236}">
                <a16:creationId xmlns:a16="http://schemas.microsoft.com/office/drawing/2014/main" id="{7FF88C5D-F9C1-473D-9D55-39936ADFC314}"/>
              </a:ext>
            </a:extLst>
          </p:cNvPr>
          <p:cNvPicPr>
            <a:picLocks noChangeAspect="1"/>
          </p:cNvPicPr>
          <p:nvPr/>
        </p:nvPicPr>
        <p:blipFill>
          <a:blip r:embed="rId2"/>
          <a:stretch>
            <a:fillRect/>
          </a:stretch>
        </p:blipFill>
        <p:spPr>
          <a:xfrm>
            <a:off x="4418827" y="1578228"/>
            <a:ext cx="935831" cy="378619"/>
          </a:xfrm>
          <a:prstGeom prst="rect">
            <a:avLst/>
          </a:prstGeom>
        </p:spPr>
      </p:pic>
      <p:pic>
        <p:nvPicPr>
          <p:cNvPr id="8" name="Picture 7">
            <a:extLst>
              <a:ext uri="{FF2B5EF4-FFF2-40B4-BE49-F238E27FC236}">
                <a16:creationId xmlns:a16="http://schemas.microsoft.com/office/drawing/2014/main" id="{26A006E2-9078-48A7-9E6D-81CEC016832A}"/>
              </a:ext>
            </a:extLst>
          </p:cNvPr>
          <p:cNvPicPr>
            <a:picLocks noChangeAspect="1"/>
          </p:cNvPicPr>
          <p:nvPr/>
        </p:nvPicPr>
        <p:blipFill>
          <a:blip r:embed="rId3"/>
          <a:stretch>
            <a:fillRect/>
          </a:stretch>
        </p:blipFill>
        <p:spPr>
          <a:xfrm>
            <a:off x="4418827" y="1228109"/>
            <a:ext cx="1693069" cy="221456"/>
          </a:xfrm>
          <a:prstGeom prst="rect">
            <a:avLst/>
          </a:prstGeom>
        </p:spPr>
      </p:pic>
      <p:pic>
        <p:nvPicPr>
          <p:cNvPr id="12" name="Picture 11">
            <a:extLst>
              <a:ext uri="{FF2B5EF4-FFF2-40B4-BE49-F238E27FC236}">
                <a16:creationId xmlns:a16="http://schemas.microsoft.com/office/drawing/2014/main" id="{5DDE16FC-A0CC-457B-8779-7CB2E35C9D91}"/>
              </a:ext>
            </a:extLst>
          </p:cNvPr>
          <p:cNvPicPr>
            <a:picLocks noChangeAspect="1"/>
          </p:cNvPicPr>
          <p:nvPr/>
        </p:nvPicPr>
        <p:blipFill>
          <a:blip r:embed="rId4"/>
          <a:stretch>
            <a:fillRect/>
          </a:stretch>
        </p:blipFill>
        <p:spPr>
          <a:xfrm>
            <a:off x="4418827" y="1436137"/>
            <a:ext cx="1228725" cy="157163"/>
          </a:xfrm>
          <a:prstGeom prst="rect">
            <a:avLst/>
          </a:prstGeom>
        </p:spPr>
      </p:pic>
      <p:sp>
        <p:nvSpPr>
          <p:cNvPr id="22" name="Rectangle 21">
            <a:extLst>
              <a:ext uri="{FF2B5EF4-FFF2-40B4-BE49-F238E27FC236}">
                <a16:creationId xmlns:a16="http://schemas.microsoft.com/office/drawing/2014/main" id="{CF2D0CBA-0158-4120-8DEA-66F43E0C53DF}"/>
              </a:ext>
            </a:extLst>
          </p:cNvPr>
          <p:cNvSpPr/>
          <p:nvPr/>
        </p:nvSpPr>
        <p:spPr>
          <a:xfrm>
            <a:off x="1044511" y="2053213"/>
            <a:ext cx="7037451" cy="577081"/>
          </a:xfrm>
          <a:prstGeom prst="rect">
            <a:avLst/>
          </a:prstGeom>
        </p:spPr>
        <p:txBody>
          <a:bodyPr wrap="square">
            <a:spAutoFit/>
          </a:bodyPr>
          <a:lstStyle/>
          <a:p>
            <a:pPr algn="just"/>
            <a:r>
              <a:rPr lang="en-GB" sz="1050" dirty="0"/>
              <a:t>Per fare il </a:t>
            </a:r>
            <a:r>
              <a:rPr lang="en-GB" sz="1050" dirty="0" err="1"/>
              <a:t>procedimento</a:t>
            </a:r>
            <a:r>
              <a:rPr lang="en-GB" sz="1050" dirty="0"/>
              <a:t> </a:t>
            </a:r>
            <a:r>
              <a:rPr lang="en-GB" sz="1050" dirty="0" err="1"/>
              <a:t>inverso</a:t>
            </a:r>
            <a:r>
              <a:rPr lang="en-GB" sz="1050" dirty="0"/>
              <a:t> è </a:t>
            </a:r>
            <a:r>
              <a:rPr lang="en-GB" sz="1050" dirty="0" err="1"/>
              <a:t>più</a:t>
            </a:r>
            <a:r>
              <a:rPr lang="en-GB" sz="1050" dirty="0"/>
              <a:t> </a:t>
            </a:r>
            <a:r>
              <a:rPr lang="en-GB" sz="1050" dirty="0" err="1"/>
              <a:t>complicato</a:t>
            </a:r>
            <a:r>
              <a:rPr lang="en-GB" sz="1050" dirty="0"/>
              <a:t> </a:t>
            </a:r>
            <a:r>
              <a:rPr lang="en-GB" sz="1050" dirty="0" err="1"/>
              <a:t>dato</a:t>
            </a:r>
            <a:r>
              <a:rPr lang="en-GB" sz="1050" dirty="0"/>
              <a:t> </a:t>
            </a:r>
            <a:r>
              <a:rPr lang="en-GB" sz="1050" dirty="0" err="1"/>
              <a:t>che</a:t>
            </a:r>
            <a:r>
              <a:rPr lang="en-GB" sz="1050" dirty="0"/>
              <a:t> </a:t>
            </a:r>
            <a:r>
              <a:rPr lang="en-GB" sz="1050" dirty="0" err="1"/>
              <a:t>dict</a:t>
            </a:r>
            <a:r>
              <a:rPr lang="en-GB" sz="1050" dirty="0"/>
              <a:t>() </a:t>
            </a:r>
            <a:r>
              <a:rPr lang="en-GB" sz="1050" dirty="0" err="1"/>
              <a:t>prende</a:t>
            </a:r>
            <a:r>
              <a:rPr lang="en-GB" sz="1050" dirty="0"/>
              <a:t> in input un solo </a:t>
            </a:r>
            <a:r>
              <a:rPr lang="en-GB" sz="1050" dirty="0" err="1"/>
              <a:t>elemento</a:t>
            </a:r>
            <a:r>
              <a:rPr lang="en-GB" sz="1050" dirty="0"/>
              <a:t> ma </a:t>
            </a:r>
            <a:r>
              <a:rPr lang="en-GB" sz="1050" dirty="0" err="1"/>
              <a:t>dobbiamo</a:t>
            </a:r>
            <a:r>
              <a:rPr lang="en-GB" sz="1050" dirty="0"/>
              <a:t> </a:t>
            </a:r>
            <a:r>
              <a:rPr lang="en-GB" sz="1050" dirty="0" err="1"/>
              <a:t>passare</a:t>
            </a:r>
            <a:r>
              <a:rPr lang="en-GB" sz="1050" dirty="0"/>
              <a:t> </a:t>
            </a:r>
            <a:r>
              <a:rPr lang="en-GB" sz="1050" dirty="0" err="1"/>
              <a:t>sia</a:t>
            </a:r>
            <a:r>
              <a:rPr lang="en-GB" sz="1050" dirty="0"/>
              <a:t> le </a:t>
            </a:r>
            <a:r>
              <a:rPr lang="en-GB" sz="1050" dirty="0" err="1"/>
              <a:t>chiavi</a:t>
            </a:r>
            <a:r>
              <a:rPr lang="en-GB" sz="1050" dirty="0"/>
              <a:t> </a:t>
            </a:r>
            <a:r>
              <a:rPr lang="en-GB" sz="1050" dirty="0" err="1"/>
              <a:t>che</a:t>
            </a:r>
            <a:r>
              <a:rPr lang="en-GB" sz="1050" dirty="0"/>
              <a:t> </a:t>
            </a:r>
            <a:r>
              <a:rPr lang="en-GB" sz="1050" dirty="0" err="1"/>
              <a:t>i</a:t>
            </a:r>
            <a:r>
              <a:rPr lang="en-GB" sz="1050" dirty="0"/>
              <a:t> </a:t>
            </a:r>
            <a:r>
              <a:rPr lang="en-GB" sz="1050" dirty="0" err="1"/>
              <a:t>valori</a:t>
            </a:r>
            <a:r>
              <a:rPr lang="en-GB" sz="1050" dirty="0"/>
              <a:t>. Con la </a:t>
            </a:r>
            <a:r>
              <a:rPr lang="en-GB" sz="1050" dirty="0" err="1"/>
              <a:t>funzione</a:t>
            </a:r>
            <a:r>
              <a:rPr lang="en-GB" sz="1050" dirty="0"/>
              <a:t> zip() </a:t>
            </a:r>
            <a:r>
              <a:rPr lang="en-GB" sz="1050" dirty="0" err="1"/>
              <a:t>si</a:t>
            </a:r>
            <a:r>
              <a:rPr lang="en-GB" sz="1050" dirty="0"/>
              <a:t> </a:t>
            </a:r>
            <a:r>
              <a:rPr lang="en-GB" sz="1050" dirty="0" err="1"/>
              <a:t>possono</a:t>
            </a:r>
            <a:r>
              <a:rPr lang="en-GB" sz="1050" dirty="0"/>
              <a:t> </a:t>
            </a:r>
            <a:r>
              <a:rPr lang="en-GB" sz="1050" dirty="0" err="1"/>
              <a:t>creare</a:t>
            </a:r>
            <a:r>
              <a:rPr lang="en-GB" sz="1050" dirty="0"/>
              <a:t> tuple </a:t>
            </a:r>
            <a:r>
              <a:rPr lang="en-GB" sz="1050" dirty="0" err="1"/>
              <a:t>appaiate</a:t>
            </a:r>
            <a:r>
              <a:rPr lang="en-GB" sz="1050" dirty="0"/>
              <a:t> di </a:t>
            </a:r>
            <a:r>
              <a:rPr lang="en-GB" sz="1050" dirty="0" err="1"/>
              <a:t>oggetti</a:t>
            </a:r>
            <a:r>
              <a:rPr lang="en-GB" sz="1050" dirty="0"/>
              <a:t> (in </a:t>
            </a:r>
            <a:r>
              <a:rPr lang="en-GB" sz="1050" dirty="0" err="1"/>
              <a:t>questo</a:t>
            </a:r>
            <a:r>
              <a:rPr lang="en-GB" sz="1050" dirty="0"/>
              <a:t> </a:t>
            </a:r>
            <a:r>
              <a:rPr lang="en-GB" sz="1050" dirty="0" err="1"/>
              <a:t>caso</a:t>
            </a:r>
            <a:r>
              <a:rPr lang="en-GB" sz="1050" dirty="0"/>
              <a:t> </a:t>
            </a:r>
            <a:r>
              <a:rPr lang="en-GB" sz="1050" dirty="0" err="1"/>
              <a:t>chiavi</a:t>
            </a:r>
            <a:r>
              <a:rPr lang="en-GB" sz="1050" dirty="0"/>
              <a:t>/</a:t>
            </a:r>
            <a:r>
              <a:rPr lang="en-GB" sz="1050" dirty="0" err="1"/>
              <a:t>valori</a:t>
            </a:r>
            <a:r>
              <a:rPr lang="en-GB" sz="1050" dirty="0"/>
              <a:t>) </a:t>
            </a:r>
            <a:r>
              <a:rPr lang="en-GB" sz="1050" dirty="0" err="1"/>
              <a:t>che</a:t>
            </a:r>
            <a:r>
              <a:rPr lang="en-GB" sz="1050" dirty="0"/>
              <a:t> </a:t>
            </a:r>
            <a:r>
              <a:rPr lang="en-GB" sz="1050" dirty="0" err="1"/>
              <a:t>sono</a:t>
            </a:r>
            <a:r>
              <a:rPr lang="en-GB" sz="1050" dirty="0"/>
              <a:t> </a:t>
            </a:r>
            <a:r>
              <a:rPr lang="en-GB" sz="1050" dirty="0" err="1"/>
              <a:t>interpretabili</a:t>
            </a:r>
            <a:r>
              <a:rPr lang="en-GB" sz="1050" dirty="0"/>
              <a:t> </a:t>
            </a:r>
            <a:r>
              <a:rPr lang="en-GB" sz="1050" dirty="0" err="1"/>
              <a:t>dalla</a:t>
            </a:r>
            <a:r>
              <a:rPr lang="en-GB" sz="1050" dirty="0"/>
              <a:t> </a:t>
            </a:r>
            <a:r>
              <a:rPr lang="en-GB" sz="1050" dirty="0" err="1"/>
              <a:t>funzione</a:t>
            </a:r>
            <a:r>
              <a:rPr lang="en-GB" sz="1050" dirty="0"/>
              <a:t> </a:t>
            </a:r>
            <a:r>
              <a:rPr lang="en-GB" sz="1050" dirty="0" err="1"/>
              <a:t>dict</a:t>
            </a:r>
            <a:r>
              <a:rPr lang="en-GB" sz="1050" dirty="0"/>
              <a:t>():</a:t>
            </a:r>
          </a:p>
        </p:txBody>
      </p:sp>
      <p:sp>
        <p:nvSpPr>
          <p:cNvPr id="24" name="Rectangle 23">
            <a:extLst>
              <a:ext uri="{FF2B5EF4-FFF2-40B4-BE49-F238E27FC236}">
                <a16:creationId xmlns:a16="http://schemas.microsoft.com/office/drawing/2014/main" id="{48DAEEE5-18BB-4797-B399-BBD45FA5A766}"/>
              </a:ext>
            </a:extLst>
          </p:cNvPr>
          <p:cNvSpPr/>
          <p:nvPr/>
        </p:nvSpPr>
        <p:spPr>
          <a:xfrm>
            <a:off x="1057775" y="2616690"/>
            <a:ext cx="5530360"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d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dict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zip</a:t>
            </a:r>
            <a:r>
              <a:rPr lang="en-GB" sz="1200" dirty="0">
                <a:solidFill>
                  <a:schemeClr val="tx1">
                    <a:lumMod val="10000"/>
                    <a:lumOff val="90000"/>
                  </a:schemeClr>
                </a:solidFill>
                <a:latin typeface="Consolas" panose="020B0609020204030204" pitchFamily="49" charset="0"/>
                <a:cs typeface="Calibri" panose="020F0502020204030204" pitchFamily="34" charset="0"/>
              </a:rPr>
              <a:t>(keys, values))</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(d))</a:t>
            </a:r>
          </a:p>
        </p:txBody>
      </p:sp>
      <p:pic>
        <p:nvPicPr>
          <p:cNvPr id="17" name="Picture 16">
            <a:extLst>
              <a:ext uri="{FF2B5EF4-FFF2-40B4-BE49-F238E27FC236}">
                <a16:creationId xmlns:a16="http://schemas.microsoft.com/office/drawing/2014/main" id="{573D7995-D82C-481F-9C2C-353BE45868E7}"/>
              </a:ext>
            </a:extLst>
          </p:cNvPr>
          <p:cNvPicPr>
            <a:picLocks noChangeAspect="1"/>
          </p:cNvPicPr>
          <p:nvPr/>
        </p:nvPicPr>
        <p:blipFill>
          <a:blip r:embed="rId5"/>
          <a:stretch>
            <a:fillRect/>
          </a:stretch>
        </p:blipFill>
        <p:spPr>
          <a:xfrm>
            <a:off x="3419716" y="2883190"/>
            <a:ext cx="950119" cy="150019"/>
          </a:xfrm>
          <a:prstGeom prst="rect">
            <a:avLst/>
          </a:prstGeom>
        </p:spPr>
      </p:pic>
      <p:pic>
        <p:nvPicPr>
          <p:cNvPr id="19" name="Picture 18">
            <a:extLst>
              <a:ext uri="{FF2B5EF4-FFF2-40B4-BE49-F238E27FC236}">
                <a16:creationId xmlns:a16="http://schemas.microsoft.com/office/drawing/2014/main" id="{CCEC6B81-C628-4D92-9588-D9C6C59F5A1C}"/>
              </a:ext>
            </a:extLst>
          </p:cNvPr>
          <p:cNvPicPr>
            <a:picLocks noChangeAspect="1"/>
          </p:cNvPicPr>
          <p:nvPr/>
        </p:nvPicPr>
        <p:blipFill>
          <a:blip r:embed="rId6"/>
          <a:stretch>
            <a:fillRect/>
          </a:stretch>
        </p:blipFill>
        <p:spPr>
          <a:xfrm>
            <a:off x="3419716" y="2645868"/>
            <a:ext cx="2864644" cy="207169"/>
          </a:xfrm>
          <a:prstGeom prst="rect">
            <a:avLst/>
          </a:prstGeom>
        </p:spPr>
      </p:pic>
      <p:sp>
        <p:nvSpPr>
          <p:cNvPr id="28" name="Rectangle 27">
            <a:extLst>
              <a:ext uri="{FF2B5EF4-FFF2-40B4-BE49-F238E27FC236}">
                <a16:creationId xmlns:a16="http://schemas.microsoft.com/office/drawing/2014/main" id="{CDA39644-CF1E-4622-A3B1-4D345B524323}"/>
              </a:ext>
            </a:extLst>
          </p:cNvPr>
          <p:cNvSpPr/>
          <p:nvPr/>
        </p:nvSpPr>
        <p:spPr>
          <a:xfrm>
            <a:off x="1057775" y="3501049"/>
            <a:ext cx="5530360"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set</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(l)) </a:t>
            </a:r>
          </a:p>
        </p:txBody>
      </p:sp>
      <p:pic>
        <p:nvPicPr>
          <p:cNvPr id="26" name="Picture 25">
            <a:extLst>
              <a:ext uri="{FF2B5EF4-FFF2-40B4-BE49-F238E27FC236}">
                <a16:creationId xmlns:a16="http://schemas.microsoft.com/office/drawing/2014/main" id="{7CB6F5B0-2823-4272-ABD7-425602875327}"/>
              </a:ext>
            </a:extLst>
          </p:cNvPr>
          <p:cNvPicPr>
            <a:picLocks noChangeAspect="1"/>
          </p:cNvPicPr>
          <p:nvPr/>
        </p:nvPicPr>
        <p:blipFill>
          <a:blip r:embed="rId7"/>
          <a:stretch>
            <a:fillRect/>
          </a:stretch>
        </p:blipFill>
        <p:spPr>
          <a:xfrm>
            <a:off x="3419716" y="3909529"/>
            <a:ext cx="885825" cy="185738"/>
          </a:xfrm>
          <a:prstGeom prst="rect">
            <a:avLst/>
          </a:prstGeom>
        </p:spPr>
      </p:pic>
      <p:pic>
        <p:nvPicPr>
          <p:cNvPr id="29" name="Picture 28">
            <a:extLst>
              <a:ext uri="{FF2B5EF4-FFF2-40B4-BE49-F238E27FC236}">
                <a16:creationId xmlns:a16="http://schemas.microsoft.com/office/drawing/2014/main" id="{748632AC-A472-4D9E-B146-610500911E17}"/>
              </a:ext>
            </a:extLst>
          </p:cNvPr>
          <p:cNvPicPr>
            <a:picLocks noChangeAspect="1"/>
          </p:cNvPicPr>
          <p:nvPr/>
        </p:nvPicPr>
        <p:blipFill>
          <a:blip r:embed="rId8"/>
          <a:stretch>
            <a:fillRect/>
          </a:stretch>
        </p:blipFill>
        <p:spPr>
          <a:xfrm>
            <a:off x="3419716" y="3707384"/>
            <a:ext cx="821531" cy="235744"/>
          </a:xfrm>
          <a:prstGeom prst="rect">
            <a:avLst/>
          </a:prstGeom>
        </p:spPr>
      </p:pic>
      <p:sp>
        <p:nvSpPr>
          <p:cNvPr id="34" name="Rectangle 33">
            <a:extLst>
              <a:ext uri="{FF2B5EF4-FFF2-40B4-BE49-F238E27FC236}">
                <a16:creationId xmlns:a16="http://schemas.microsoft.com/office/drawing/2014/main" id="{439C8ECC-D795-4D25-B4D8-71313339E470}"/>
              </a:ext>
            </a:extLst>
          </p:cNvPr>
          <p:cNvSpPr/>
          <p:nvPr/>
        </p:nvSpPr>
        <p:spPr>
          <a:xfrm>
            <a:off x="1044511" y="4145957"/>
            <a:ext cx="7037451" cy="577081"/>
          </a:xfrm>
          <a:prstGeom prst="rect">
            <a:avLst/>
          </a:prstGeom>
        </p:spPr>
        <p:txBody>
          <a:bodyPr wrap="square">
            <a:spAutoFit/>
          </a:bodyPr>
          <a:lstStyle/>
          <a:p>
            <a:pPr algn="just"/>
            <a:r>
              <a:rPr lang="en-GB" sz="1050" dirty="0"/>
              <a:t>Dato </a:t>
            </a:r>
            <a:r>
              <a:rPr lang="en-GB" sz="1050" dirty="0" err="1"/>
              <a:t>che</a:t>
            </a:r>
            <a:r>
              <a:rPr lang="en-GB" sz="1050" dirty="0"/>
              <a:t> il set per </a:t>
            </a:r>
            <a:r>
              <a:rPr lang="en-GB" sz="1050" dirty="0" err="1"/>
              <a:t>definizione</a:t>
            </a:r>
            <a:r>
              <a:rPr lang="en-GB" sz="1050" dirty="0"/>
              <a:t> è una </a:t>
            </a:r>
            <a:r>
              <a:rPr lang="en-GB" sz="1050" dirty="0" err="1"/>
              <a:t>struttura</a:t>
            </a:r>
            <a:r>
              <a:rPr lang="en-GB" sz="1050" dirty="0"/>
              <a:t> </a:t>
            </a:r>
            <a:r>
              <a:rPr lang="en-GB" sz="1050" dirty="0" err="1"/>
              <a:t>dati</a:t>
            </a:r>
            <a:r>
              <a:rPr lang="en-GB" sz="1050" dirty="0"/>
              <a:t> </a:t>
            </a:r>
            <a:r>
              <a:rPr lang="en-GB" sz="1050" dirty="0" err="1"/>
              <a:t>che</a:t>
            </a:r>
            <a:r>
              <a:rPr lang="en-GB" sz="1050" dirty="0"/>
              <a:t> non </a:t>
            </a:r>
            <a:r>
              <a:rPr lang="en-GB" sz="1050" dirty="0" err="1"/>
              <a:t>ammette</a:t>
            </a:r>
            <a:r>
              <a:rPr lang="en-GB" sz="1050" dirty="0"/>
              <a:t> </a:t>
            </a:r>
            <a:r>
              <a:rPr lang="en-GB" sz="1050" dirty="0" err="1"/>
              <a:t>elementi</a:t>
            </a:r>
            <a:r>
              <a:rPr lang="en-GB" sz="1050" dirty="0"/>
              <a:t> </a:t>
            </a:r>
            <a:r>
              <a:rPr lang="en-GB" sz="1050" dirty="0" err="1"/>
              <a:t>ripetuti</a:t>
            </a:r>
            <a:r>
              <a:rPr lang="en-GB" sz="1050" dirty="0"/>
              <a:t>, se </a:t>
            </a:r>
            <a:r>
              <a:rPr lang="en-GB" sz="1050" dirty="0" err="1"/>
              <a:t>voglio</a:t>
            </a:r>
            <a:r>
              <a:rPr lang="en-GB" sz="1050" dirty="0"/>
              <a:t> </a:t>
            </a:r>
            <a:r>
              <a:rPr lang="en-GB" sz="1050" dirty="0" err="1"/>
              <a:t>ottenere</a:t>
            </a:r>
            <a:r>
              <a:rPr lang="en-GB" sz="1050" dirty="0"/>
              <a:t> </a:t>
            </a:r>
            <a:r>
              <a:rPr lang="en-GB" sz="1050" dirty="0" err="1"/>
              <a:t>gli</a:t>
            </a:r>
            <a:r>
              <a:rPr lang="en-GB" sz="1050" dirty="0"/>
              <a:t> </a:t>
            </a:r>
            <a:r>
              <a:rPr lang="en-GB" sz="1050" dirty="0" err="1"/>
              <a:t>elementi</a:t>
            </a:r>
            <a:r>
              <a:rPr lang="en-GB" sz="1050" dirty="0"/>
              <a:t> </a:t>
            </a:r>
            <a:r>
              <a:rPr lang="en-GB" sz="1050" dirty="0" err="1"/>
              <a:t>univoci</a:t>
            </a:r>
            <a:r>
              <a:rPr lang="en-GB" sz="1050" dirty="0"/>
              <a:t> da una </a:t>
            </a:r>
            <a:r>
              <a:rPr lang="en-GB" sz="1050" dirty="0" err="1"/>
              <a:t>lista</a:t>
            </a:r>
            <a:r>
              <a:rPr lang="en-GB" sz="1050" dirty="0"/>
              <a:t>, la </a:t>
            </a:r>
            <a:r>
              <a:rPr lang="en-GB" sz="1050" dirty="0" err="1"/>
              <a:t>posso</a:t>
            </a:r>
            <a:r>
              <a:rPr lang="en-GB" sz="1050" dirty="0"/>
              <a:t> </a:t>
            </a:r>
            <a:r>
              <a:rPr lang="en-GB" sz="1050" dirty="0" err="1"/>
              <a:t>trasformare</a:t>
            </a:r>
            <a:r>
              <a:rPr lang="en-GB" sz="1050" dirty="0"/>
              <a:t> in un set.</a:t>
            </a:r>
          </a:p>
          <a:p>
            <a:pPr algn="just"/>
            <a:r>
              <a:rPr lang="en-GB" sz="1050" b="1" dirty="0" err="1"/>
              <a:t>Attenzione</a:t>
            </a:r>
            <a:r>
              <a:rPr lang="en-GB" sz="1050" dirty="0"/>
              <a:t>! </a:t>
            </a:r>
            <a:r>
              <a:rPr lang="en-GB" sz="1050" dirty="0" err="1"/>
              <a:t>Anche</a:t>
            </a:r>
            <a:r>
              <a:rPr lang="en-GB" sz="1050" dirty="0"/>
              <a:t> se dal print </a:t>
            </a:r>
            <a:r>
              <a:rPr lang="en-GB" sz="1050" dirty="0" err="1"/>
              <a:t>i</a:t>
            </a:r>
            <a:r>
              <a:rPr lang="en-GB" sz="1050" dirty="0"/>
              <a:t> </a:t>
            </a:r>
            <a:r>
              <a:rPr lang="en-GB" sz="1050" dirty="0" err="1"/>
              <a:t>valori</a:t>
            </a:r>
            <a:r>
              <a:rPr lang="en-GB" sz="1050" dirty="0"/>
              <a:t> </a:t>
            </a:r>
            <a:r>
              <a:rPr lang="en-GB" sz="1050" dirty="0" err="1"/>
              <a:t>sono</a:t>
            </a:r>
            <a:r>
              <a:rPr lang="en-GB" sz="1050" dirty="0"/>
              <a:t> </a:t>
            </a:r>
            <a:r>
              <a:rPr lang="en-GB" sz="1050" dirty="0" err="1"/>
              <a:t>messi</a:t>
            </a:r>
            <a:r>
              <a:rPr lang="en-GB" sz="1050" dirty="0"/>
              <a:t> in </a:t>
            </a:r>
            <a:r>
              <a:rPr lang="en-GB" sz="1050" dirty="0" err="1"/>
              <a:t>ordine</a:t>
            </a:r>
            <a:r>
              <a:rPr lang="en-GB" sz="1050" dirty="0"/>
              <a:t> </a:t>
            </a:r>
            <a:r>
              <a:rPr lang="en-GB" sz="1050" dirty="0" err="1"/>
              <a:t>crescente</a:t>
            </a:r>
            <a:r>
              <a:rPr lang="en-GB" sz="1050" dirty="0"/>
              <a:t> in </a:t>
            </a:r>
            <a:r>
              <a:rPr lang="en-GB" sz="1050" dirty="0" err="1"/>
              <a:t>realtà</a:t>
            </a:r>
            <a:r>
              <a:rPr lang="en-GB" sz="1050" dirty="0"/>
              <a:t> </a:t>
            </a:r>
            <a:r>
              <a:rPr lang="en-GB" sz="1050" dirty="0" err="1"/>
              <a:t>gli</a:t>
            </a:r>
            <a:r>
              <a:rPr lang="en-GB" sz="1050" dirty="0"/>
              <a:t> </a:t>
            </a:r>
            <a:r>
              <a:rPr lang="en-GB" sz="1050" dirty="0" err="1"/>
              <a:t>elementi</a:t>
            </a:r>
            <a:r>
              <a:rPr lang="en-GB" sz="1050" dirty="0"/>
              <a:t> del set </a:t>
            </a:r>
            <a:r>
              <a:rPr lang="en-GB" sz="1050" dirty="0" err="1"/>
              <a:t>sono</a:t>
            </a:r>
            <a:r>
              <a:rPr lang="en-GB" sz="1050" dirty="0"/>
              <a:t> in </a:t>
            </a:r>
            <a:r>
              <a:rPr lang="en-GB" sz="1050" dirty="0" err="1"/>
              <a:t>ordine</a:t>
            </a:r>
            <a:r>
              <a:rPr lang="en-GB" sz="1050" dirty="0"/>
              <a:t> </a:t>
            </a:r>
            <a:r>
              <a:rPr lang="en-GB" sz="1050" dirty="0" err="1"/>
              <a:t>casuale</a:t>
            </a:r>
            <a:r>
              <a:rPr lang="en-GB" sz="1050" dirty="0"/>
              <a:t>.</a:t>
            </a:r>
          </a:p>
        </p:txBody>
      </p:sp>
      <p:sp>
        <p:nvSpPr>
          <p:cNvPr id="31" name="Rectangle 30">
            <a:extLst>
              <a:ext uri="{FF2B5EF4-FFF2-40B4-BE49-F238E27FC236}">
                <a16:creationId xmlns:a16="http://schemas.microsoft.com/office/drawing/2014/main" id="{3D038ED8-7234-4E5C-8596-F5FF366C059E}"/>
              </a:ext>
            </a:extLst>
          </p:cNvPr>
          <p:cNvSpPr/>
          <p:nvPr/>
        </p:nvSpPr>
        <p:spPr>
          <a:xfrm>
            <a:off x="6694415" y="559965"/>
            <a:ext cx="2214916" cy="1471186"/>
          </a:xfrm>
          <a:prstGeom prst="rect">
            <a:avLst/>
          </a:prstGeom>
          <a:solidFill>
            <a:schemeClr val="accent2">
              <a:lumMod val="40000"/>
              <a:lumOff val="60000"/>
            </a:schemeClr>
          </a:solidFill>
          <a:ln w="6350" cap="flat">
            <a:solidFill>
              <a:schemeClr val="accent2">
                <a:lumMod val="20000"/>
                <a:lumOff val="8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685320"/>
            <a:r>
              <a:rPr lang="en-AU" sz="750" kern="0" dirty="0">
                <a:solidFill>
                  <a:srgbClr val="212121"/>
                </a:solidFill>
                <a:latin typeface="Century Gothic" panose="020B0502020202020204" pitchFamily="34" charset="0"/>
                <a:cs typeface="Courier New"/>
              </a:rPr>
              <a:t>La </a:t>
            </a:r>
            <a:r>
              <a:rPr lang="en-AU" sz="750" kern="0" dirty="0" err="1">
                <a:solidFill>
                  <a:srgbClr val="212121"/>
                </a:solidFill>
                <a:latin typeface="Century Gothic" panose="020B0502020202020204" pitchFamily="34" charset="0"/>
                <a:cs typeface="Courier New"/>
              </a:rPr>
              <a:t>funzione</a:t>
            </a:r>
            <a:r>
              <a:rPr lang="en-AU" sz="750" kern="0" dirty="0">
                <a:solidFill>
                  <a:srgbClr val="212121"/>
                </a:solidFill>
                <a:latin typeface="Century Gothic" panose="020B0502020202020204" pitchFamily="34" charset="0"/>
                <a:cs typeface="Courier New"/>
              </a:rPr>
              <a:t> zip() è </a:t>
            </a:r>
            <a:r>
              <a:rPr lang="en-AU" sz="750" kern="0" dirty="0" err="1">
                <a:solidFill>
                  <a:srgbClr val="212121"/>
                </a:solidFill>
                <a:latin typeface="Century Gothic" panose="020B0502020202020204" pitchFamily="34" charset="0"/>
                <a:cs typeface="Courier New"/>
              </a:rPr>
              <a:t>complicata</a:t>
            </a:r>
            <a:r>
              <a:rPr lang="en-AU" sz="750" kern="0" dirty="0">
                <a:solidFill>
                  <a:srgbClr val="212121"/>
                </a:solidFill>
                <a:latin typeface="Century Gothic" panose="020B0502020202020204" pitchFamily="34" charset="0"/>
                <a:cs typeface="Courier New"/>
              </a:rPr>
              <a:t>, qui basta </a:t>
            </a:r>
            <a:r>
              <a:rPr lang="en-AU" sz="750" kern="0" dirty="0" err="1">
                <a:solidFill>
                  <a:srgbClr val="212121"/>
                </a:solidFill>
                <a:latin typeface="Century Gothic" panose="020B0502020202020204" pitchFamily="34" charset="0"/>
                <a:cs typeface="Courier New"/>
              </a:rPr>
              <a:t>sapere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che</a:t>
            </a:r>
            <a:r>
              <a:rPr lang="en-AU" sz="750" kern="0" dirty="0">
                <a:solidFill>
                  <a:srgbClr val="212121"/>
                </a:solidFill>
                <a:latin typeface="Century Gothic" panose="020B0502020202020204" pitchFamily="34" charset="0"/>
                <a:cs typeface="Courier New"/>
              </a:rPr>
              <a:t> le due </a:t>
            </a:r>
            <a:r>
              <a:rPr lang="en-AU" sz="750" kern="0" dirty="0" err="1">
                <a:solidFill>
                  <a:srgbClr val="212121"/>
                </a:solidFill>
                <a:latin typeface="Century Gothic" panose="020B0502020202020204" pitchFamily="34" charset="0"/>
                <a:cs typeface="Courier New"/>
              </a:rPr>
              <a:t>liste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passate</a:t>
            </a:r>
            <a:r>
              <a:rPr lang="en-AU" sz="750" kern="0" dirty="0">
                <a:solidFill>
                  <a:srgbClr val="212121"/>
                </a:solidFill>
                <a:latin typeface="Century Gothic" panose="020B0502020202020204" pitchFamily="34" charset="0"/>
                <a:cs typeface="Courier New"/>
              </a:rPr>
              <a:t> in input </a:t>
            </a:r>
            <a:r>
              <a:rPr lang="en-AU" sz="750" kern="0" dirty="0" err="1">
                <a:solidFill>
                  <a:srgbClr val="212121"/>
                </a:solidFill>
                <a:latin typeface="Century Gothic" panose="020B0502020202020204" pitchFamily="34" charset="0"/>
                <a:cs typeface="Courier New"/>
              </a:rPr>
              <a:t>sono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trasformate</a:t>
            </a:r>
            <a:r>
              <a:rPr lang="en-AU" sz="750" kern="0" dirty="0">
                <a:solidFill>
                  <a:srgbClr val="212121"/>
                </a:solidFill>
                <a:latin typeface="Century Gothic" panose="020B0502020202020204" pitchFamily="34" charset="0"/>
                <a:cs typeface="Courier New"/>
              </a:rPr>
              <a:t> in </a:t>
            </a:r>
            <a:r>
              <a:rPr lang="en-AU" sz="750" kern="0" dirty="0" err="1">
                <a:solidFill>
                  <a:srgbClr val="212121"/>
                </a:solidFill>
                <a:latin typeface="Century Gothic" panose="020B0502020202020204" pitchFamily="34" charset="0"/>
                <a:cs typeface="Courier New"/>
              </a:rPr>
              <a:t>coppie</a:t>
            </a:r>
            <a:r>
              <a:rPr lang="en-AU" sz="750" kern="0" dirty="0">
                <a:solidFill>
                  <a:srgbClr val="212121"/>
                </a:solidFill>
                <a:latin typeface="Century Gothic" panose="020B0502020202020204" pitchFamily="34" charset="0"/>
                <a:cs typeface="Courier New"/>
              </a:rPr>
              <a:t> di tuple del </a:t>
            </a:r>
            <a:r>
              <a:rPr lang="en-AU" sz="750" kern="0" dirty="0" err="1">
                <a:solidFill>
                  <a:srgbClr val="212121"/>
                </a:solidFill>
                <a:latin typeface="Century Gothic" panose="020B0502020202020204" pitchFamily="34" charset="0"/>
                <a:cs typeface="Courier New"/>
              </a:rPr>
              <a:t>tipo</a:t>
            </a:r>
            <a:r>
              <a:rPr lang="en-AU" sz="750" kern="0" dirty="0">
                <a:solidFill>
                  <a:srgbClr val="212121"/>
                </a:solidFill>
                <a:latin typeface="Century Gothic" panose="020B0502020202020204" pitchFamily="34" charset="0"/>
                <a:cs typeface="Courier New"/>
              </a:rPr>
              <a:t>:</a:t>
            </a:r>
          </a:p>
          <a:p>
            <a:pPr algn="just" defTabSz="685320"/>
            <a:endParaRPr lang="en-AU" sz="750" kern="0" dirty="0">
              <a:solidFill>
                <a:srgbClr val="212121"/>
              </a:solidFill>
              <a:latin typeface="Century Gothic" panose="020B0502020202020204" pitchFamily="34" charset="0"/>
              <a:cs typeface="Courier New"/>
            </a:endParaRPr>
          </a:p>
          <a:p>
            <a:pPr algn="just" defTabSz="685320"/>
            <a:r>
              <a:rPr lang="en-AU" sz="750" kern="0" dirty="0">
                <a:solidFill>
                  <a:srgbClr val="212121"/>
                </a:solidFill>
                <a:latin typeface="Century Gothic" panose="020B0502020202020204" pitchFamily="34" charset="0"/>
                <a:cs typeface="Courier New"/>
              </a:rPr>
              <a:t>(casa, house)</a:t>
            </a:r>
          </a:p>
          <a:p>
            <a:pPr algn="just" defTabSz="685320"/>
            <a:r>
              <a:rPr lang="en-AU" sz="750" kern="0" dirty="0">
                <a:solidFill>
                  <a:srgbClr val="212121"/>
                </a:solidFill>
                <a:latin typeface="Century Gothic" panose="020B0502020202020204" pitchFamily="34" charset="0"/>
                <a:cs typeface="Courier New"/>
              </a:rPr>
              <a:t>(cane, dog)</a:t>
            </a:r>
          </a:p>
          <a:p>
            <a:pPr algn="just" defTabSz="685320"/>
            <a:r>
              <a:rPr lang="en-AU" sz="750" kern="0" dirty="0">
                <a:solidFill>
                  <a:srgbClr val="212121"/>
                </a:solidFill>
                <a:latin typeface="Century Gothic" panose="020B0502020202020204" pitchFamily="34" charset="0"/>
                <a:cs typeface="Courier New"/>
              </a:rPr>
              <a:t>(</a:t>
            </a:r>
            <a:r>
              <a:rPr lang="en-AU" sz="750" kern="0" dirty="0" err="1">
                <a:solidFill>
                  <a:srgbClr val="212121"/>
                </a:solidFill>
                <a:latin typeface="Century Gothic" panose="020B0502020202020204" pitchFamily="34" charset="0"/>
                <a:cs typeface="Courier New"/>
              </a:rPr>
              <a:t>patata</a:t>
            </a:r>
            <a:r>
              <a:rPr lang="en-AU" sz="750" kern="0" dirty="0">
                <a:solidFill>
                  <a:srgbClr val="212121"/>
                </a:solidFill>
                <a:latin typeface="Century Gothic" panose="020B0502020202020204" pitchFamily="34" charset="0"/>
                <a:cs typeface="Courier New"/>
              </a:rPr>
              <a:t>, 4)</a:t>
            </a:r>
          </a:p>
          <a:p>
            <a:pPr algn="just" defTabSz="685320"/>
            <a:endParaRPr lang="en-AU" sz="750" kern="0" dirty="0">
              <a:solidFill>
                <a:srgbClr val="212121"/>
              </a:solidFill>
              <a:latin typeface="Century Gothic" panose="020B0502020202020204" pitchFamily="34" charset="0"/>
              <a:cs typeface="Courier New"/>
            </a:endParaRPr>
          </a:p>
          <a:p>
            <a:pPr algn="just" defTabSz="685320"/>
            <a:r>
              <a:rPr lang="en-AU" sz="750" kern="0" dirty="0">
                <a:solidFill>
                  <a:srgbClr val="212121"/>
                </a:solidFill>
                <a:latin typeface="Century Gothic" panose="020B0502020202020204" pitchFamily="34" charset="0"/>
                <a:cs typeface="Courier New"/>
              </a:rPr>
              <a:t>In </a:t>
            </a:r>
            <a:r>
              <a:rPr lang="en-AU" sz="750" kern="0" dirty="0" err="1">
                <a:solidFill>
                  <a:srgbClr val="212121"/>
                </a:solidFill>
                <a:latin typeface="Century Gothic" panose="020B0502020202020204" pitchFamily="34" charset="0"/>
                <a:cs typeface="Courier New"/>
              </a:rPr>
              <a:t>questo</a:t>
            </a:r>
            <a:r>
              <a:rPr lang="en-AU" sz="750" kern="0" dirty="0">
                <a:solidFill>
                  <a:srgbClr val="212121"/>
                </a:solidFill>
                <a:latin typeface="Century Gothic" panose="020B0502020202020204" pitchFamily="34" charset="0"/>
                <a:cs typeface="Courier New"/>
              </a:rPr>
              <a:t> modo la </a:t>
            </a:r>
            <a:r>
              <a:rPr lang="en-AU" sz="750" kern="0" dirty="0" err="1">
                <a:solidFill>
                  <a:srgbClr val="212121"/>
                </a:solidFill>
                <a:latin typeface="Century Gothic" panose="020B0502020202020204" pitchFamily="34" charset="0"/>
                <a:cs typeface="Courier New"/>
              </a:rPr>
              <a:t>funzione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dict</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riesce</a:t>
            </a:r>
            <a:r>
              <a:rPr lang="en-AU" sz="750" kern="0" dirty="0">
                <a:solidFill>
                  <a:srgbClr val="212121"/>
                </a:solidFill>
                <a:latin typeface="Century Gothic" panose="020B0502020202020204" pitchFamily="34" charset="0"/>
                <a:cs typeface="Courier New"/>
              </a:rPr>
              <a:t> a </a:t>
            </a:r>
            <a:r>
              <a:rPr lang="en-AU" sz="750" kern="0" dirty="0" err="1">
                <a:solidFill>
                  <a:srgbClr val="212121"/>
                </a:solidFill>
                <a:latin typeface="Century Gothic" panose="020B0502020202020204" pitchFamily="34" charset="0"/>
                <a:cs typeface="Courier New"/>
              </a:rPr>
              <a:t>gestire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l’input</a:t>
            </a:r>
            <a:r>
              <a:rPr lang="en-AU" sz="750" kern="0" dirty="0">
                <a:solidFill>
                  <a:srgbClr val="212121"/>
                </a:solidFill>
                <a:latin typeface="Century Gothic" panose="020B0502020202020204" pitchFamily="34" charset="0"/>
                <a:cs typeface="Courier New"/>
              </a:rPr>
              <a:t> per </a:t>
            </a:r>
            <a:r>
              <a:rPr lang="en-AU" sz="750" kern="0" dirty="0" err="1">
                <a:solidFill>
                  <a:srgbClr val="212121"/>
                </a:solidFill>
                <a:latin typeface="Century Gothic" panose="020B0502020202020204" pitchFamily="34" charset="0"/>
                <a:cs typeface="Courier New"/>
              </a:rPr>
              <a:t>creare</a:t>
            </a:r>
            <a:r>
              <a:rPr lang="en-AU" sz="750" kern="0" dirty="0">
                <a:solidFill>
                  <a:srgbClr val="212121"/>
                </a:solidFill>
                <a:latin typeface="Century Gothic" panose="020B0502020202020204" pitchFamily="34" charset="0"/>
                <a:cs typeface="Courier New"/>
              </a:rPr>
              <a:t> un </a:t>
            </a:r>
            <a:r>
              <a:rPr lang="en-AU" sz="750" kern="0" dirty="0" err="1">
                <a:solidFill>
                  <a:srgbClr val="212121"/>
                </a:solidFill>
                <a:latin typeface="Century Gothic" panose="020B0502020202020204" pitchFamily="34" charset="0"/>
                <a:cs typeface="Courier New"/>
              </a:rPr>
              <a:t>dizionario</a:t>
            </a:r>
            <a:r>
              <a:rPr lang="en-AU" sz="750" kern="0" dirty="0">
                <a:solidFill>
                  <a:srgbClr val="212121"/>
                </a:solidFill>
                <a:latin typeface="Century Gothic" panose="020B0502020202020204" pitchFamily="34" charset="0"/>
                <a:cs typeface="Courier New"/>
              </a:rPr>
              <a:t>.</a:t>
            </a:r>
          </a:p>
        </p:txBody>
      </p:sp>
      <p:cxnSp>
        <p:nvCxnSpPr>
          <p:cNvPr id="35" name="Straight Arrow Connector 2">
            <a:extLst>
              <a:ext uri="{FF2B5EF4-FFF2-40B4-BE49-F238E27FC236}">
                <a16:creationId xmlns:a16="http://schemas.microsoft.com/office/drawing/2014/main" id="{808A42C7-DD32-491C-A2C0-24B39CD49CAC}"/>
              </a:ext>
            </a:extLst>
          </p:cNvPr>
          <p:cNvCxnSpPr>
            <a:cxnSpLocks/>
          </p:cNvCxnSpPr>
          <p:nvPr/>
        </p:nvCxnSpPr>
        <p:spPr>
          <a:xfrm flipV="1">
            <a:off x="6385515" y="2053213"/>
            <a:ext cx="2108339" cy="688138"/>
          </a:xfrm>
          <a:prstGeom prst="bentConnector3">
            <a:avLst>
              <a:gd name="adj1" fmla="val 100135"/>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D3D9366-F92F-74B1-5EA1-B85E8CC10C8C}"/>
              </a:ext>
            </a:extLst>
          </p:cNvPr>
          <p:cNvSpPr>
            <a:spLocks noGrp="1"/>
          </p:cNvSpPr>
          <p:nvPr>
            <p:ph type="title"/>
          </p:nvPr>
        </p:nvSpPr>
        <p:spPr/>
        <p:txBody>
          <a:bodyPr/>
          <a:lstStyle/>
          <a:p>
            <a:r>
              <a:rPr lang="en-AU" sz="1600" dirty="0" err="1">
                <a:solidFill>
                  <a:schemeClr val="bg1"/>
                </a:solidFill>
              </a:rPr>
              <a:t>Conversione</a:t>
            </a:r>
            <a:r>
              <a:rPr lang="en-AU" sz="1600" dirty="0">
                <a:solidFill>
                  <a:schemeClr val="bg1"/>
                </a:solidFill>
              </a:rPr>
              <a:t> </a:t>
            </a:r>
            <a:r>
              <a:rPr lang="en-AU" sz="1600" dirty="0" err="1">
                <a:solidFill>
                  <a:schemeClr val="bg1"/>
                </a:solidFill>
              </a:rPr>
              <a:t>Formati</a:t>
            </a:r>
            <a:r>
              <a:rPr lang="en-AU" sz="1600" dirty="0">
                <a:solidFill>
                  <a:schemeClr val="bg1"/>
                </a:solidFill>
              </a:rPr>
              <a:t> – </a:t>
            </a:r>
            <a:r>
              <a:rPr lang="en-AU" sz="1600" dirty="0" err="1">
                <a:solidFill>
                  <a:schemeClr val="bg1"/>
                </a:solidFill>
              </a:rPr>
              <a:t>dict</a:t>
            </a:r>
            <a:r>
              <a:rPr lang="en-AU" sz="1600" dirty="0">
                <a:solidFill>
                  <a:schemeClr val="bg1"/>
                </a:solidFill>
              </a:rPr>
              <a:t>, set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397170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F943932-C7AA-4D5E-938B-5876C7806918}"/>
              </a:ext>
            </a:extLst>
          </p:cNvPr>
          <p:cNvGraphicFramePr>
            <a:graphicFrameLocks noGrp="1"/>
          </p:cNvGraphicFramePr>
          <p:nvPr/>
        </p:nvGraphicFramePr>
        <p:xfrm>
          <a:off x="1062038" y="990267"/>
          <a:ext cx="6827992" cy="2750820"/>
        </p:xfrm>
        <a:graphic>
          <a:graphicData uri="http://schemas.openxmlformats.org/drawingml/2006/table">
            <a:tbl>
              <a:tblPr firstRow="1" bandRow="1">
                <a:tableStyleId>{5C22544A-7EE6-4342-B048-85BDC9FD1C3A}</a:tableStyleId>
              </a:tblPr>
              <a:tblGrid>
                <a:gridCol w="1115211">
                  <a:extLst>
                    <a:ext uri="{9D8B030D-6E8A-4147-A177-3AD203B41FA5}">
                      <a16:colId xmlns:a16="http://schemas.microsoft.com/office/drawing/2014/main" val="3434092372"/>
                    </a:ext>
                  </a:extLst>
                </a:gridCol>
                <a:gridCol w="3049480">
                  <a:extLst>
                    <a:ext uri="{9D8B030D-6E8A-4147-A177-3AD203B41FA5}">
                      <a16:colId xmlns:a16="http://schemas.microsoft.com/office/drawing/2014/main" val="2194806305"/>
                    </a:ext>
                  </a:extLst>
                </a:gridCol>
                <a:gridCol w="2663301">
                  <a:extLst>
                    <a:ext uri="{9D8B030D-6E8A-4147-A177-3AD203B41FA5}">
                      <a16:colId xmlns:a16="http://schemas.microsoft.com/office/drawing/2014/main" val="2517917627"/>
                    </a:ext>
                  </a:extLst>
                </a:gridCol>
              </a:tblGrid>
              <a:tr h="274320">
                <a:tc>
                  <a:txBody>
                    <a:bodyPr/>
                    <a:lstStyle/>
                    <a:p>
                      <a:r>
                        <a:rPr lang="en-AU" sz="1400" dirty="0"/>
                        <a:t>Nome</a:t>
                      </a:r>
                    </a:p>
                  </a:txBody>
                  <a:tcPr marL="68580" marR="68580" marT="34290" marB="34290"/>
                </a:tc>
                <a:tc>
                  <a:txBody>
                    <a:bodyPr/>
                    <a:lstStyle/>
                    <a:p>
                      <a:r>
                        <a:rPr lang="en-AU" sz="1400" dirty="0" err="1"/>
                        <a:t>Descrizione</a:t>
                      </a:r>
                      <a:endParaRPr lang="en-AU" sz="1400" dirty="0"/>
                    </a:p>
                  </a:txBody>
                  <a:tcPr marL="68580" marR="68580" marT="34290" marB="34290"/>
                </a:tc>
                <a:tc>
                  <a:txBody>
                    <a:bodyPr/>
                    <a:lstStyle/>
                    <a:p>
                      <a:r>
                        <a:rPr lang="en-AU" sz="1400" dirty="0" err="1"/>
                        <a:t>Esempio</a:t>
                      </a:r>
                      <a:endParaRPr lang="en-AU" sz="1400" dirty="0"/>
                    </a:p>
                  </a:txBody>
                  <a:tcPr marL="68580" marR="68580" marT="34290" marB="34290"/>
                </a:tc>
                <a:extLst>
                  <a:ext uri="{0D108BD9-81ED-4DB2-BD59-A6C34878D82A}">
                    <a16:rowId xmlns:a16="http://schemas.microsoft.com/office/drawing/2014/main" val="3817225354"/>
                  </a:ext>
                </a:extLst>
              </a:tr>
              <a:tr h="278130">
                <a:tc>
                  <a:txBody>
                    <a:bodyPr/>
                    <a:lstStyle/>
                    <a:p>
                      <a:r>
                        <a:rPr lang="en-AU" sz="1400" dirty="0"/>
                        <a:t>int</a:t>
                      </a:r>
                    </a:p>
                  </a:txBody>
                  <a:tcPr marL="68580" marR="68580" marT="34290" marB="34290"/>
                </a:tc>
                <a:tc>
                  <a:txBody>
                    <a:bodyPr/>
                    <a:lstStyle/>
                    <a:p>
                      <a:r>
                        <a:rPr lang="en-AU" sz="1400" dirty="0" err="1"/>
                        <a:t>Numero</a:t>
                      </a:r>
                      <a:r>
                        <a:rPr lang="en-AU" sz="1400" dirty="0"/>
                        <a:t> </a:t>
                      </a:r>
                      <a:r>
                        <a:rPr lang="en-AU" sz="1400" dirty="0" err="1"/>
                        <a:t>intero</a:t>
                      </a:r>
                      <a:endParaRPr lang="en-AU" sz="1400" dirty="0"/>
                    </a:p>
                  </a:txBody>
                  <a:tcPr marL="68580" marR="68580" marT="34290" marB="34290"/>
                </a:tc>
                <a:tc>
                  <a:txBody>
                    <a:bodyPr/>
                    <a:lstStyle/>
                    <a:p>
                      <a:r>
                        <a:rPr lang="en-AU" sz="1400" dirty="0"/>
                        <a:t>x = 2</a:t>
                      </a:r>
                    </a:p>
                  </a:txBody>
                  <a:tcPr marL="68580" marR="68580" marT="34290" marB="34290"/>
                </a:tc>
                <a:extLst>
                  <a:ext uri="{0D108BD9-81ED-4DB2-BD59-A6C34878D82A}">
                    <a16:rowId xmlns:a16="http://schemas.microsoft.com/office/drawing/2014/main" val="2677706102"/>
                  </a:ext>
                </a:extLst>
              </a:tr>
              <a:tr h="278130">
                <a:tc>
                  <a:txBody>
                    <a:bodyPr/>
                    <a:lstStyle/>
                    <a:p>
                      <a:r>
                        <a:rPr lang="en-AU" sz="1400" dirty="0"/>
                        <a:t>float</a:t>
                      </a:r>
                    </a:p>
                  </a:txBody>
                  <a:tcPr marL="68580" marR="68580" marT="34290" marB="34290"/>
                </a:tc>
                <a:tc>
                  <a:txBody>
                    <a:bodyPr/>
                    <a:lstStyle/>
                    <a:p>
                      <a:r>
                        <a:rPr lang="en-AU" sz="1400" dirty="0" err="1"/>
                        <a:t>Numero</a:t>
                      </a:r>
                      <a:r>
                        <a:rPr lang="en-AU" sz="1400" dirty="0"/>
                        <a:t> </a:t>
                      </a:r>
                      <a:r>
                        <a:rPr lang="en-AU" sz="1400" dirty="0" err="1"/>
                        <a:t>decimale</a:t>
                      </a:r>
                      <a:endParaRPr lang="en-AU" sz="1400" dirty="0"/>
                    </a:p>
                  </a:txBody>
                  <a:tcPr marL="68580" marR="68580" marT="34290" marB="34290"/>
                </a:tc>
                <a:tc>
                  <a:txBody>
                    <a:bodyPr/>
                    <a:lstStyle/>
                    <a:p>
                      <a:r>
                        <a:rPr lang="en-AU" sz="1400" dirty="0"/>
                        <a:t>x = 3.0</a:t>
                      </a:r>
                    </a:p>
                  </a:txBody>
                  <a:tcPr marL="68580" marR="68580" marT="34290" marB="34290"/>
                </a:tc>
                <a:extLst>
                  <a:ext uri="{0D108BD9-81ED-4DB2-BD59-A6C34878D82A}">
                    <a16:rowId xmlns:a16="http://schemas.microsoft.com/office/drawing/2014/main" val="2271885540"/>
                  </a:ext>
                </a:extLst>
              </a:tr>
              <a:tr h="278130">
                <a:tc>
                  <a:txBody>
                    <a:bodyPr/>
                    <a:lstStyle/>
                    <a:p>
                      <a:r>
                        <a:rPr lang="en-AU" sz="1400" dirty="0"/>
                        <a:t>bool</a:t>
                      </a:r>
                    </a:p>
                  </a:txBody>
                  <a:tcPr marL="68580" marR="68580" marT="34290" marB="34290"/>
                </a:tc>
                <a:tc>
                  <a:txBody>
                    <a:bodyPr/>
                    <a:lstStyle/>
                    <a:p>
                      <a:r>
                        <a:rPr lang="en-AU" sz="1400" dirty="0"/>
                        <a:t>Valore </a:t>
                      </a:r>
                      <a:r>
                        <a:rPr lang="en-AU" sz="1400" dirty="0" err="1"/>
                        <a:t>booleano</a:t>
                      </a:r>
                      <a:r>
                        <a:rPr lang="en-AU" sz="1400" dirty="0"/>
                        <a:t> True/False</a:t>
                      </a:r>
                    </a:p>
                  </a:txBody>
                  <a:tcPr marL="68580" marR="68580" marT="34290" marB="34290"/>
                </a:tc>
                <a:tc>
                  <a:txBody>
                    <a:bodyPr/>
                    <a:lstStyle/>
                    <a:p>
                      <a:r>
                        <a:rPr lang="en-AU" sz="1400" dirty="0"/>
                        <a:t>x = True</a:t>
                      </a:r>
                    </a:p>
                  </a:txBody>
                  <a:tcPr marL="68580" marR="68580" marT="34290" marB="34290"/>
                </a:tc>
                <a:extLst>
                  <a:ext uri="{0D108BD9-81ED-4DB2-BD59-A6C34878D82A}">
                    <a16:rowId xmlns:a16="http://schemas.microsoft.com/office/drawing/2014/main" val="172700654"/>
                  </a:ext>
                </a:extLst>
              </a:tr>
              <a:tr h="278130">
                <a:tc>
                  <a:txBody>
                    <a:bodyPr/>
                    <a:lstStyle/>
                    <a:p>
                      <a:r>
                        <a:rPr lang="en-AU" sz="1400" dirty="0"/>
                        <a:t>str</a:t>
                      </a:r>
                    </a:p>
                  </a:txBody>
                  <a:tcPr marL="68580" marR="68580" marT="34290" marB="34290"/>
                </a:tc>
                <a:tc>
                  <a:txBody>
                    <a:bodyPr/>
                    <a:lstStyle/>
                    <a:p>
                      <a:r>
                        <a:rPr lang="en-AU" sz="1400" dirty="0" err="1"/>
                        <a:t>Rapperentazione</a:t>
                      </a:r>
                      <a:r>
                        <a:rPr lang="en-AU" sz="1400" dirty="0"/>
                        <a:t> testo</a:t>
                      </a:r>
                    </a:p>
                  </a:txBody>
                  <a:tcPr marL="68580" marR="68580" marT="34290" marB="34290"/>
                </a:tc>
                <a:tc>
                  <a:txBody>
                    <a:bodyPr/>
                    <a:lstStyle/>
                    <a:p>
                      <a:r>
                        <a:rPr lang="en-AU" sz="1400" dirty="0"/>
                        <a:t>x = “Hello World”</a:t>
                      </a:r>
                    </a:p>
                  </a:txBody>
                  <a:tcPr marL="68580" marR="68580" marT="34290" marB="34290"/>
                </a:tc>
                <a:extLst>
                  <a:ext uri="{0D108BD9-81ED-4DB2-BD59-A6C34878D82A}">
                    <a16:rowId xmlns:a16="http://schemas.microsoft.com/office/drawing/2014/main" val="963683584"/>
                  </a:ext>
                </a:extLst>
              </a:tr>
              <a:tr h="278130">
                <a:tc>
                  <a:txBody>
                    <a:bodyPr/>
                    <a:lstStyle/>
                    <a:p>
                      <a:r>
                        <a:rPr lang="en-AU" sz="1400" dirty="0"/>
                        <a:t>list</a:t>
                      </a:r>
                    </a:p>
                  </a:txBody>
                  <a:tcPr marL="68580" marR="68580" marT="34290" marB="34290"/>
                </a:tc>
                <a:tc>
                  <a:txBody>
                    <a:bodyPr/>
                    <a:lstStyle/>
                    <a:p>
                      <a:r>
                        <a:rPr lang="en-AU" sz="1400" dirty="0" err="1"/>
                        <a:t>Sequenza</a:t>
                      </a:r>
                      <a:r>
                        <a:rPr lang="en-AU" sz="1400" dirty="0"/>
                        <a:t> </a:t>
                      </a:r>
                      <a:r>
                        <a:rPr lang="en-AU" sz="1400" dirty="0" err="1"/>
                        <a:t>modificabile</a:t>
                      </a:r>
                      <a:r>
                        <a:rPr lang="en-AU" sz="1400" dirty="0"/>
                        <a:t> di </a:t>
                      </a:r>
                      <a:r>
                        <a:rPr lang="en-AU" sz="1400" dirty="0" err="1"/>
                        <a:t>oggetti</a:t>
                      </a:r>
                      <a:endParaRPr lang="en-AU" sz="1400" dirty="0"/>
                    </a:p>
                  </a:txBody>
                  <a:tcPr marL="68580" marR="68580" marT="34290" marB="34290"/>
                </a:tc>
                <a:tc>
                  <a:txBody>
                    <a:bodyPr/>
                    <a:lstStyle/>
                    <a:p>
                      <a:r>
                        <a:rPr lang="en-AU" sz="1400" dirty="0"/>
                        <a:t>x = [“rosso”, “</a:t>
                      </a:r>
                      <a:r>
                        <a:rPr lang="en-AU" sz="1400" dirty="0" err="1"/>
                        <a:t>verde</a:t>
                      </a:r>
                      <a:r>
                        <a:rPr lang="en-AU" sz="1400" dirty="0"/>
                        <a:t>”, 3]</a:t>
                      </a:r>
                    </a:p>
                  </a:txBody>
                  <a:tcPr marL="68580" marR="68580" marT="34290" marB="34290"/>
                </a:tc>
                <a:extLst>
                  <a:ext uri="{0D108BD9-81ED-4DB2-BD59-A6C34878D82A}">
                    <a16:rowId xmlns:a16="http://schemas.microsoft.com/office/drawing/2014/main" val="3989138843"/>
                  </a:ext>
                </a:extLst>
              </a:tr>
              <a:tr h="278130">
                <a:tc>
                  <a:txBody>
                    <a:bodyPr/>
                    <a:lstStyle/>
                    <a:p>
                      <a:r>
                        <a:rPr lang="en-AU" sz="1400" dirty="0" err="1"/>
                        <a:t>tupla</a:t>
                      </a:r>
                      <a:endParaRPr lang="en-AU" sz="1400" dirty="0"/>
                    </a:p>
                  </a:txBody>
                  <a:tcPr marL="68580" marR="68580" marT="34290" marB="34290"/>
                </a:tc>
                <a:tc>
                  <a:txBody>
                    <a:bodyPr/>
                    <a:lstStyle/>
                    <a:p>
                      <a:r>
                        <a:rPr lang="en-AU" sz="1400" dirty="0" err="1"/>
                        <a:t>Sequenza</a:t>
                      </a:r>
                      <a:r>
                        <a:rPr lang="en-AU" sz="1400" dirty="0"/>
                        <a:t> non </a:t>
                      </a:r>
                      <a:r>
                        <a:rPr lang="en-AU" sz="1400" dirty="0" err="1"/>
                        <a:t>modificabile</a:t>
                      </a:r>
                      <a:r>
                        <a:rPr lang="en-AU" sz="1400" dirty="0"/>
                        <a:t> di </a:t>
                      </a:r>
                      <a:r>
                        <a:rPr lang="en-AU" sz="1400" dirty="0" err="1"/>
                        <a:t>oggetti</a:t>
                      </a:r>
                      <a:endParaRPr lang="en-AU" sz="1400" dirty="0"/>
                    </a:p>
                  </a:txBody>
                  <a:tcPr marL="68580" marR="68580" marT="34290" marB="34290"/>
                </a:tc>
                <a:tc>
                  <a:txBody>
                    <a:bodyPr/>
                    <a:lstStyle/>
                    <a:p>
                      <a:r>
                        <a:rPr lang="en-AU" sz="1400" dirty="0"/>
                        <a:t>x = (“rosso”, “</a:t>
                      </a:r>
                      <a:r>
                        <a:rPr lang="en-AU" sz="1400" dirty="0" err="1"/>
                        <a:t>verde</a:t>
                      </a:r>
                      <a:r>
                        <a:rPr lang="en-AU" sz="1400" dirty="0"/>
                        <a:t>”, 3)</a:t>
                      </a:r>
                    </a:p>
                  </a:txBody>
                  <a:tcPr marL="68580" marR="68580" marT="34290" marB="34290"/>
                </a:tc>
                <a:extLst>
                  <a:ext uri="{0D108BD9-81ED-4DB2-BD59-A6C34878D82A}">
                    <a16:rowId xmlns:a16="http://schemas.microsoft.com/office/drawing/2014/main" val="2925384724"/>
                  </a:ext>
                </a:extLst>
              </a:tr>
              <a:tr h="480060">
                <a:tc>
                  <a:txBody>
                    <a:bodyPr/>
                    <a:lstStyle/>
                    <a:p>
                      <a:r>
                        <a:rPr lang="en-AU" sz="1400" dirty="0"/>
                        <a:t>set</a:t>
                      </a:r>
                    </a:p>
                  </a:txBody>
                  <a:tcPr marL="68580" marR="68580" marT="34290" marB="34290"/>
                </a:tc>
                <a:tc>
                  <a:txBody>
                    <a:bodyPr/>
                    <a:lstStyle/>
                    <a:p>
                      <a:r>
                        <a:rPr lang="en-AU" sz="1400" dirty="0" err="1"/>
                        <a:t>Sequenza</a:t>
                      </a:r>
                      <a:r>
                        <a:rPr lang="en-AU" sz="1400" dirty="0"/>
                        <a:t> non </a:t>
                      </a:r>
                      <a:r>
                        <a:rPr lang="en-AU" sz="1400" dirty="0" err="1"/>
                        <a:t>ordinata</a:t>
                      </a:r>
                      <a:r>
                        <a:rPr lang="en-AU" sz="1400" dirty="0"/>
                        <a:t> di </a:t>
                      </a:r>
                      <a:r>
                        <a:rPr lang="en-AU" sz="1400" dirty="0" err="1"/>
                        <a:t>oggetti</a:t>
                      </a:r>
                      <a:r>
                        <a:rPr lang="en-AU" sz="1400" dirty="0"/>
                        <a:t> senza </a:t>
                      </a:r>
                      <a:r>
                        <a:rPr lang="en-AU" sz="1400" dirty="0" err="1"/>
                        <a:t>ripetizioni</a:t>
                      </a:r>
                      <a:endParaRPr lang="en-AU" sz="1400" dirty="0"/>
                    </a:p>
                  </a:txBody>
                  <a:tcPr marL="68580" marR="68580" marT="34290" marB="34290"/>
                </a:tc>
                <a:tc>
                  <a:txBody>
                    <a:bodyPr/>
                    <a:lstStyle/>
                    <a:p>
                      <a:r>
                        <a:rPr lang="en-AU" sz="1400" dirty="0"/>
                        <a:t>x = {“rosso”, “</a:t>
                      </a:r>
                      <a:r>
                        <a:rPr lang="en-AU" sz="1400" dirty="0" err="1"/>
                        <a:t>verde</a:t>
                      </a:r>
                      <a:r>
                        <a:rPr lang="en-AU" sz="1400" dirty="0"/>
                        <a:t>”, 3}</a:t>
                      </a:r>
                    </a:p>
                  </a:txBody>
                  <a:tcPr marL="68580" marR="68580" marT="34290" marB="34290"/>
                </a:tc>
                <a:extLst>
                  <a:ext uri="{0D108BD9-81ED-4DB2-BD59-A6C34878D82A}">
                    <a16:rowId xmlns:a16="http://schemas.microsoft.com/office/drawing/2014/main" val="2510556199"/>
                  </a:ext>
                </a:extLst>
              </a:tr>
              <a:tr h="278130">
                <a:tc>
                  <a:txBody>
                    <a:bodyPr/>
                    <a:lstStyle/>
                    <a:p>
                      <a:r>
                        <a:rPr lang="en-AU" sz="1400" dirty="0" err="1"/>
                        <a:t>dict</a:t>
                      </a:r>
                      <a:endParaRPr lang="en-AU" sz="1400" dirty="0"/>
                    </a:p>
                  </a:txBody>
                  <a:tcPr marL="68580" marR="68580" marT="34290" marB="34290"/>
                </a:tc>
                <a:tc>
                  <a:txBody>
                    <a:bodyPr/>
                    <a:lstStyle/>
                    <a:p>
                      <a:r>
                        <a:rPr lang="en-AU" sz="1400" dirty="0" err="1"/>
                        <a:t>Struttura</a:t>
                      </a:r>
                      <a:r>
                        <a:rPr lang="en-AU" sz="1400" dirty="0"/>
                        <a:t> </a:t>
                      </a:r>
                      <a:r>
                        <a:rPr lang="en-AU" sz="1400" dirty="0" err="1"/>
                        <a:t>che</a:t>
                      </a:r>
                      <a:r>
                        <a:rPr lang="en-AU" sz="1400" dirty="0"/>
                        <a:t> </a:t>
                      </a:r>
                      <a:r>
                        <a:rPr lang="en-AU" sz="1400" dirty="0" err="1"/>
                        <a:t>unisce</a:t>
                      </a:r>
                      <a:r>
                        <a:rPr lang="en-AU" sz="1400" dirty="0"/>
                        <a:t> </a:t>
                      </a:r>
                      <a:r>
                        <a:rPr lang="en-AU" sz="1400" dirty="0" err="1"/>
                        <a:t>chiavi</a:t>
                      </a:r>
                      <a:r>
                        <a:rPr lang="en-AU" sz="1400" dirty="0"/>
                        <a:t> e </a:t>
                      </a:r>
                      <a:r>
                        <a:rPr lang="en-AU" sz="1400" dirty="0" err="1"/>
                        <a:t>valori</a:t>
                      </a:r>
                      <a:endParaRPr lang="en-AU" sz="1400" dirty="0"/>
                    </a:p>
                  </a:txBody>
                  <a:tcPr marL="68580" marR="68580" marT="34290" marB="34290"/>
                </a:tc>
                <a:tc>
                  <a:txBody>
                    <a:bodyPr/>
                    <a:lstStyle/>
                    <a:p>
                      <a:r>
                        <a:rPr lang="en-AU" sz="1400" dirty="0"/>
                        <a:t>x = {“</a:t>
                      </a:r>
                      <a:r>
                        <a:rPr lang="en-AU" sz="1400" dirty="0" err="1"/>
                        <a:t>nome</a:t>
                      </a:r>
                      <a:r>
                        <a:rPr lang="en-AU" sz="1400" dirty="0"/>
                        <a:t>”:”Mark”, “età”:28}</a:t>
                      </a:r>
                    </a:p>
                  </a:txBody>
                  <a:tcPr marL="68580" marR="68580" marT="34290" marB="34290"/>
                </a:tc>
                <a:extLst>
                  <a:ext uri="{0D108BD9-81ED-4DB2-BD59-A6C34878D82A}">
                    <a16:rowId xmlns:a16="http://schemas.microsoft.com/office/drawing/2014/main" val="2363528891"/>
                  </a:ext>
                </a:extLst>
              </a:tr>
            </a:tbl>
          </a:graphicData>
        </a:graphic>
      </p:graphicFrame>
      <p:sp>
        <p:nvSpPr>
          <p:cNvPr id="4" name="Title 3">
            <a:extLst>
              <a:ext uri="{FF2B5EF4-FFF2-40B4-BE49-F238E27FC236}">
                <a16:creationId xmlns:a16="http://schemas.microsoft.com/office/drawing/2014/main" id="{961916DE-21B5-02A0-C2D5-79ED841AAA8C}"/>
              </a:ext>
            </a:extLst>
          </p:cNvPr>
          <p:cNvSpPr>
            <a:spLocks noGrp="1"/>
          </p:cNvSpPr>
          <p:nvPr>
            <p:ph type="title"/>
          </p:nvPr>
        </p:nvSpPr>
        <p:spPr/>
        <p:txBody>
          <a:bodyPr/>
          <a:lstStyle/>
          <a:p>
            <a:r>
              <a:rPr lang="it-IT" sz="1600" dirty="0">
                <a:solidFill>
                  <a:schemeClr val="bg1"/>
                </a:solidFill>
              </a:rPr>
              <a:t>Strutture Dati Standard - sintesi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626214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F943932-C7AA-4D5E-938B-5876C7806918}"/>
              </a:ext>
            </a:extLst>
          </p:cNvPr>
          <p:cNvGraphicFramePr>
            <a:graphicFrameLocks noGrp="1"/>
          </p:cNvGraphicFramePr>
          <p:nvPr/>
        </p:nvGraphicFramePr>
        <p:xfrm>
          <a:off x="1062038" y="682341"/>
          <a:ext cx="6827992" cy="3952418"/>
        </p:xfrm>
        <a:graphic>
          <a:graphicData uri="http://schemas.openxmlformats.org/drawingml/2006/table">
            <a:tbl>
              <a:tblPr firstRow="1" bandRow="1">
                <a:tableStyleId>{5C22544A-7EE6-4342-B048-85BDC9FD1C3A}</a:tableStyleId>
              </a:tblPr>
              <a:tblGrid>
                <a:gridCol w="1115211">
                  <a:extLst>
                    <a:ext uri="{9D8B030D-6E8A-4147-A177-3AD203B41FA5}">
                      <a16:colId xmlns:a16="http://schemas.microsoft.com/office/drawing/2014/main" val="3434092372"/>
                    </a:ext>
                  </a:extLst>
                </a:gridCol>
                <a:gridCol w="1981594">
                  <a:extLst>
                    <a:ext uri="{9D8B030D-6E8A-4147-A177-3AD203B41FA5}">
                      <a16:colId xmlns:a16="http://schemas.microsoft.com/office/drawing/2014/main" val="2194806305"/>
                    </a:ext>
                  </a:extLst>
                </a:gridCol>
                <a:gridCol w="3731187">
                  <a:extLst>
                    <a:ext uri="{9D8B030D-6E8A-4147-A177-3AD203B41FA5}">
                      <a16:colId xmlns:a16="http://schemas.microsoft.com/office/drawing/2014/main" val="2517917627"/>
                    </a:ext>
                  </a:extLst>
                </a:gridCol>
              </a:tblGrid>
              <a:tr h="231953">
                <a:tc>
                  <a:txBody>
                    <a:bodyPr/>
                    <a:lstStyle/>
                    <a:p>
                      <a:r>
                        <a:rPr lang="en-AU" sz="900" dirty="0"/>
                        <a:t>Nome</a:t>
                      </a:r>
                    </a:p>
                  </a:txBody>
                  <a:tcPr marL="68580" marR="68580" marT="34290" marB="34290"/>
                </a:tc>
                <a:tc>
                  <a:txBody>
                    <a:bodyPr/>
                    <a:lstStyle/>
                    <a:p>
                      <a:r>
                        <a:rPr lang="en-AU" sz="900" dirty="0" err="1"/>
                        <a:t>Operazioni</a:t>
                      </a:r>
                      <a:endParaRPr lang="en-AU" sz="900" dirty="0"/>
                    </a:p>
                  </a:txBody>
                  <a:tcPr marL="68580" marR="68580" marT="34290" marB="34290"/>
                </a:tc>
                <a:tc>
                  <a:txBody>
                    <a:bodyPr/>
                    <a:lstStyle/>
                    <a:p>
                      <a:r>
                        <a:rPr lang="en-AU" sz="900" dirty="0" err="1"/>
                        <a:t>Descrizione</a:t>
                      </a:r>
                      <a:endParaRPr lang="en-AU" sz="900" dirty="0"/>
                    </a:p>
                  </a:txBody>
                  <a:tcPr marL="68580" marR="68580" marT="34290" marB="34290"/>
                </a:tc>
                <a:extLst>
                  <a:ext uri="{0D108BD9-81ED-4DB2-BD59-A6C34878D82A}">
                    <a16:rowId xmlns:a16="http://schemas.microsoft.com/office/drawing/2014/main" val="3817225354"/>
                  </a:ext>
                </a:extLst>
              </a:tr>
              <a:tr h="222885">
                <a:tc rowSpan="3">
                  <a:txBody>
                    <a:bodyPr/>
                    <a:lstStyle/>
                    <a:p>
                      <a:pPr algn="ctr"/>
                      <a:r>
                        <a:rPr lang="en-AU" sz="900" dirty="0"/>
                        <a:t>str</a:t>
                      </a:r>
                    </a:p>
                  </a:txBody>
                  <a:tcPr marL="68580" marR="68580" marT="34290" marB="34290" anchor="ctr"/>
                </a:tc>
                <a:tc>
                  <a:txBody>
                    <a:bodyPr/>
                    <a:lstStyle/>
                    <a:p>
                      <a:r>
                        <a:rPr lang="en-AU" sz="900" dirty="0"/>
                        <a:t>.replace("a", "b")</a:t>
                      </a:r>
                    </a:p>
                  </a:txBody>
                  <a:tcPr marL="68580" marR="68580" marT="34290" marB="34290"/>
                </a:tc>
                <a:tc>
                  <a:txBody>
                    <a:bodyPr/>
                    <a:lstStyle/>
                    <a:p>
                      <a:r>
                        <a:rPr lang="en-AU" sz="900" dirty="0" err="1"/>
                        <a:t>Sostituisce</a:t>
                      </a:r>
                      <a:r>
                        <a:rPr lang="en-AU" sz="900" dirty="0"/>
                        <a:t> un </a:t>
                      </a:r>
                      <a:r>
                        <a:rPr lang="en-AU" sz="900" dirty="0" err="1"/>
                        <a:t>valore</a:t>
                      </a:r>
                      <a:r>
                        <a:rPr lang="en-AU" sz="900" dirty="0"/>
                        <a:t> con un </a:t>
                      </a:r>
                      <a:r>
                        <a:rPr lang="en-AU" sz="900" dirty="0" err="1"/>
                        <a:t>altro</a:t>
                      </a:r>
                      <a:r>
                        <a:rPr lang="en-AU" sz="900" dirty="0"/>
                        <a:t>.</a:t>
                      </a:r>
                    </a:p>
                  </a:txBody>
                  <a:tcPr marL="68580" marR="68580" marT="34290" marB="34290"/>
                </a:tc>
                <a:extLst>
                  <a:ext uri="{0D108BD9-81ED-4DB2-BD59-A6C34878D82A}">
                    <a16:rowId xmlns:a16="http://schemas.microsoft.com/office/drawing/2014/main" val="2677706102"/>
                  </a:ext>
                </a:extLst>
              </a:tr>
              <a:tr h="205740">
                <a:tc vMerge="1">
                  <a:txBody>
                    <a:bodyPr/>
                    <a:lstStyle/>
                    <a:p>
                      <a:endParaRPr lang="en-AU"/>
                    </a:p>
                  </a:txBody>
                  <a:tcP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.lower() / .upper()</a:t>
                      </a:r>
                    </a:p>
                  </a:txBody>
                  <a:tcPr marL="68580" marR="68580" marT="34290" marB="34290"/>
                </a:tc>
                <a:tc>
                  <a:txBody>
                    <a:bodyPr/>
                    <a:lstStyle/>
                    <a:p>
                      <a:r>
                        <a:rPr lang="en-AU" sz="900" dirty="0" err="1"/>
                        <a:t>Rende</a:t>
                      </a:r>
                      <a:r>
                        <a:rPr lang="en-AU" sz="900" dirty="0"/>
                        <a:t> la </a:t>
                      </a:r>
                      <a:r>
                        <a:rPr lang="en-AU" sz="900" dirty="0" err="1"/>
                        <a:t>stringa</a:t>
                      </a:r>
                      <a:r>
                        <a:rPr lang="en-AU" sz="900" dirty="0"/>
                        <a:t> </a:t>
                      </a:r>
                      <a:r>
                        <a:rPr lang="en-AU" sz="900" dirty="0" err="1"/>
                        <a:t>tutta</a:t>
                      </a:r>
                      <a:r>
                        <a:rPr lang="en-AU" sz="900" dirty="0"/>
                        <a:t> </a:t>
                      </a:r>
                      <a:r>
                        <a:rPr lang="en-AU" sz="900" dirty="0" err="1"/>
                        <a:t>minuscola</a:t>
                      </a:r>
                      <a:r>
                        <a:rPr lang="en-AU" sz="900" dirty="0"/>
                        <a:t> / </a:t>
                      </a:r>
                      <a:r>
                        <a:rPr lang="en-AU" sz="900" dirty="0" err="1"/>
                        <a:t>maiuscola</a:t>
                      </a:r>
                      <a:r>
                        <a:rPr lang="en-AU" sz="900" dirty="0"/>
                        <a:t>.</a:t>
                      </a:r>
                    </a:p>
                  </a:txBody>
                  <a:tcPr marL="68580" marR="68580" marT="34290" marB="34290"/>
                </a:tc>
                <a:extLst>
                  <a:ext uri="{0D108BD9-81ED-4DB2-BD59-A6C34878D82A}">
                    <a16:rowId xmlns:a16="http://schemas.microsoft.com/office/drawing/2014/main" val="3628579339"/>
                  </a:ext>
                </a:extLst>
              </a:tr>
              <a:tr h="205740">
                <a:tc vMerge="1">
                  <a:txBody>
                    <a:bodyPr/>
                    <a:lstStyle/>
                    <a:p>
                      <a:endParaRPr lang="en-AU"/>
                    </a:p>
                  </a:txBody>
                  <a:tcP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.split(",")</a:t>
                      </a:r>
                    </a:p>
                  </a:txBody>
                  <a:tcPr marL="68580" marR="68580" marT="34290" marB="34290"/>
                </a:tc>
                <a:tc>
                  <a:txBody>
                    <a:bodyPr/>
                    <a:lstStyle/>
                    <a:p>
                      <a:r>
                        <a:rPr lang="en-AU" sz="900" dirty="0" err="1"/>
                        <a:t>Spezza</a:t>
                      </a:r>
                      <a:r>
                        <a:rPr lang="en-AU" sz="900" dirty="0"/>
                        <a:t> la </a:t>
                      </a:r>
                      <a:r>
                        <a:rPr lang="en-AU" sz="900" dirty="0" err="1"/>
                        <a:t>stringa</a:t>
                      </a:r>
                      <a:r>
                        <a:rPr lang="en-AU" sz="900" dirty="0"/>
                        <a:t> in base al pattern </a:t>
                      </a:r>
                      <a:r>
                        <a:rPr lang="en-AU" sz="900" dirty="0" err="1"/>
                        <a:t>specificato</a:t>
                      </a:r>
                      <a:r>
                        <a:rPr lang="en-AU" sz="900" dirty="0"/>
                        <a:t> e </a:t>
                      </a:r>
                      <a:r>
                        <a:rPr lang="en-AU" sz="900" dirty="0" err="1"/>
                        <a:t>crea</a:t>
                      </a:r>
                      <a:r>
                        <a:rPr lang="en-AU" sz="900" dirty="0"/>
                        <a:t> una </a:t>
                      </a:r>
                      <a:r>
                        <a:rPr lang="en-AU" sz="900" dirty="0" err="1"/>
                        <a:t>lista</a:t>
                      </a:r>
                      <a:r>
                        <a:rPr lang="en-AU" sz="900" dirty="0"/>
                        <a:t>.</a:t>
                      </a:r>
                    </a:p>
                  </a:txBody>
                  <a:tcPr marL="68580" marR="68580" marT="34290" marB="34290"/>
                </a:tc>
                <a:extLst>
                  <a:ext uri="{0D108BD9-81ED-4DB2-BD59-A6C34878D82A}">
                    <a16:rowId xmlns:a16="http://schemas.microsoft.com/office/drawing/2014/main" val="3513824694"/>
                  </a:ext>
                </a:extLst>
              </a:tr>
              <a:tr h="205740">
                <a:tc rowSpan="4">
                  <a:txBody>
                    <a:bodyPr/>
                    <a:lstStyle/>
                    <a:p>
                      <a:pPr algn="ctr"/>
                      <a:r>
                        <a:rPr lang="en-AU" sz="900" dirty="0"/>
                        <a:t>list</a:t>
                      </a:r>
                    </a:p>
                  </a:txBody>
                  <a:tcPr marL="68580" marR="68580" marT="34290" marB="34290"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.append("a”) / .remove("a")</a:t>
                      </a:r>
                    </a:p>
                  </a:txBody>
                  <a:tcPr marL="68580" marR="68580" marT="34290" marB="34290"/>
                </a:tc>
                <a:tc>
                  <a:txBody>
                    <a:bodyPr/>
                    <a:lstStyle/>
                    <a:p>
                      <a:r>
                        <a:rPr lang="en-AU" sz="900" dirty="0" err="1"/>
                        <a:t>Aggiunge</a:t>
                      </a:r>
                      <a:r>
                        <a:rPr lang="en-AU" sz="900" dirty="0"/>
                        <a:t> in coda un nuovo </a:t>
                      </a:r>
                      <a:r>
                        <a:rPr lang="en-AU" sz="900" dirty="0" err="1"/>
                        <a:t>elemento</a:t>
                      </a:r>
                      <a:r>
                        <a:rPr lang="en-AU" sz="900" dirty="0"/>
                        <a:t> / </a:t>
                      </a:r>
                      <a:r>
                        <a:rPr lang="en-AU" sz="900" dirty="0" err="1"/>
                        <a:t>rimuove</a:t>
                      </a:r>
                      <a:r>
                        <a:rPr lang="en-AU" sz="900" dirty="0"/>
                        <a:t> un </a:t>
                      </a:r>
                      <a:r>
                        <a:rPr lang="en-AU" sz="900" dirty="0" err="1"/>
                        <a:t>elemento</a:t>
                      </a:r>
                      <a:r>
                        <a:rPr lang="en-AU" sz="900" dirty="0"/>
                        <a:t>.</a:t>
                      </a:r>
                    </a:p>
                  </a:txBody>
                  <a:tcPr marL="68580" marR="68580" marT="34290" marB="34290"/>
                </a:tc>
                <a:extLst>
                  <a:ext uri="{0D108BD9-81ED-4DB2-BD59-A6C34878D82A}">
                    <a16:rowId xmlns:a16="http://schemas.microsoft.com/office/drawing/2014/main" val="3725138706"/>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.extend(["a", "b"])</a:t>
                      </a:r>
                    </a:p>
                  </a:txBody>
                  <a:tcPr marL="68580" marR="68580" marT="34290" marB="34290"/>
                </a:tc>
                <a:tc>
                  <a:txBody>
                    <a:bodyPr/>
                    <a:lstStyle/>
                    <a:p>
                      <a:r>
                        <a:rPr lang="en-AU" sz="900" dirty="0" err="1"/>
                        <a:t>Aggiunge</a:t>
                      </a:r>
                      <a:r>
                        <a:rPr lang="en-AU" sz="900" dirty="0"/>
                        <a:t> in coda due o </a:t>
                      </a:r>
                      <a:r>
                        <a:rPr lang="en-AU" sz="900" dirty="0" err="1"/>
                        <a:t>più</a:t>
                      </a:r>
                      <a:r>
                        <a:rPr lang="en-AU" sz="900" dirty="0"/>
                        <a:t> </a:t>
                      </a:r>
                      <a:r>
                        <a:rPr lang="en-AU" sz="900" dirty="0" err="1"/>
                        <a:t>elementi</a:t>
                      </a:r>
                      <a:r>
                        <a:rPr lang="en-AU" sz="900" dirty="0"/>
                        <a:t>.</a:t>
                      </a:r>
                    </a:p>
                  </a:txBody>
                  <a:tcPr marL="68580" marR="68580" marT="34290" marB="34290"/>
                </a:tc>
                <a:extLst>
                  <a:ext uri="{0D108BD9-81ED-4DB2-BD59-A6C34878D82A}">
                    <a16:rowId xmlns:a16="http://schemas.microsoft.com/office/drawing/2014/main" val="800328286"/>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.sort()</a:t>
                      </a:r>
                    </a:p>
                  </a:txBody>
                  <a:tcPr marL="68580" marR="68580" marT="34290" marB="34290"/>
                </a:tc>
                <a:tc>
                  <a:txBody>
                    <a:bodyPr/>
                    <a:lstStyle/>
                    <a:p>
                      <a:r>
                        <a:rPr lang="en-AU" sz="900" dirty="0"/>
                        <a:t>Se una </a:t>
                      </a:r>
                      <a:r>
                        <a:rPr lang="en-AU" sz="900" dirty="0" err="1"/>
                        <a:t>lista</a:t>
                      </a:r>
                      <a:r>
                        <a:rPr lang="en-AU" sz="900" dirty="0"/>
                        <a:t> </a:t>
                      </a:r>
                      <a:r>
                        <a:rPr lang="en-AU" sz="900" dirty="0" err="1"/>
                        <a:t>numerica</a:t>
                      </a:r>
                      <a:r>
                        <a:rPr lang="en-AU" sz="900" dirty="0"/>
                        <a:t>, la </a:t>
                      </a:r>
                      <a:r>
                        <a:rPr lang="en-AU" sz="900" dirty="0" err="1"/>
                        <a:t>ordina</a:t>
                      </a:r>
                      <a:r>
                        <a:rPr lang="en-AU" sz="900" dirty="0"/>
                        <a:t>.</a:t>
                      </a:r>
                    </a:p>
                  </a:txBody>
                  <a:tcPr marL="68580" marR="68580" marT="34290" marB="34290"/>
                </a:tc>
                <a:extLst>
                  <a:ext uri="{0D108BD9-81ED-4DB2-BD59-A6C34878D82A}">
                    <a16:rowId xmlns:a16="http://schemas.microsoft.com/office/drawing/2014/main" val="531629723"/>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.count("a“)</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err="1"/>
                        <a:t>Restituisce</a:t>
                      </a:r>
                      <a:r>
                        <a:rPr lang="en-AU" sz="900" dirty="0"/>
                        <a:t> il </a:t>
                      </a:r>
                      <a:r>
                        <a:rPr lang="en-AU" sz="900" dirty="0" err="1"/>
                        <a:t>numero</a:t>
                      </a:r>
                      <a:r>
                        <a:rPr lang="en-AU" sz="900" dirty="0"/>
                        <a:t> di </a:t>
                      </a:r>
                      <a:r>
                        <a:rPr lang="en-AU" sz="900" dirty="0" err="1"/>
                        <a:t>occorrenze</a:t>
                      </a:r>
                      <a:r>
                        <a:rPr lang="en-AU" sz="900" dirty="0"/>
                        <a:t> di un </a:t>
                      </a:r>
                      <a:r>
                        <a:rPr lang="en-AU" sz="900" dirty="0" err="1"/>
                        <a:t>elemento</a:t>
                      </a:r>
                      <a:r>
                        <a:rPr lang="en-AU" sz="900" dirty="0"/>
                        <a:t>.</a:t>
                      </a:r>
                    </a:p>
                  </a:txBody>
                  <a:tcPr marL="68580" marR="68580" marT="34290" marB="34290"/>
                </a:tc>
                <a:extLst>
                  <a:ext uri="{0D108BD9-81ED-4DB2-BD59-A6C34878D82A}">
                    <a16:rowId xmlns:a16="http://schemas.microsoft.com/office/drawing/2014/main" val="3259794414"/>
                  </a:ext>
                </a:extLst>
              </a:tr>
              <a:tr h="205740">
                <a:tc>
                  <a:txBody>
                    <a:bodyPr/>
                    <a:lstStyle/>
                    <a:p>
                      <a:pPr marL="0" algn="ctr" defTabSz="609570" rtl="0" eaLnBrk="1" latinLnBrk="0" hangingPunct="1"/>
                      <a:r>
                        <a:rPr lang="en-AU" sz="900" kern="1200" dirty="0">
                          <a:solidFill>
                            <a:schemeClr val="dk1"/>
                          </a:solidFill>
                          <a:latin typeface="+mn-lt"/>
                          <a:ea typeface="+mn-ea"/>
                          <a:cs typeface="+mn-cs"/>
                        </a:rPr>
                        <a:t>tuple</a:t>
                      </a:r>
                    </a:p>
                  </a:txBody>
                  <a:tcPr marL="68580" marR="68580" marT="34290" marB="34290"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.count("a")</a:t>
                      </a:r>
                    </a:p>
                  </a:txBody>
                  <a:tcPr marL="68580" marR="68580" marT="34290" marB="34290"/>
                </a:tc>
                <a:tc>
                  <a:txBody>
                    <a:bodyPr/>
                    <a:lstStyle/>
                    <a:p>
                      <a:r>
                        <a:rPr lang="en-AU" sz="900" dirty="0" err="1"/>
                        <a:t>Restituisce</a:t>
                      </a:r>
                      <a:r>
                        <a:rPr lang="en-AU" sz="900" dirty="0"/>
                        <a:t> il </a:t>
                      </a:r>
                      <a:r>
                        <a:rPr lang="en-AU" sz="900" dirty="0" err="1"/>
                        <a:t>numero</a:t>
                      </a:r>
                      <a:r>
                        <a:rPr lang="en-AU" sz="900" dirty="0"/>
                        <a:t> di </a:t>
                      </a:r>
                      <a:r>
                        <a:rPr lang="en-AU" sz="900" dirty="0" err="1"/>
                        <a:t>occorrenze</a:t>
                      </a:r>
                      <a:r>
                        <a:rPr lang="en-AU" sz="900" dirty="0"/>
                        <a:t> di un </a:t>
                      </a:r>
                      <a:r>
                        <a:rPr lang="en-AU" sz="900" dirty="0" err="1"/>
                        <a:t>elemento</a:t>
                      </a:r>
                      <a:r>
                        <a:rPr lang="en-AU" sz="900" dirty="0"/>
                        <a:t>.</a:t>
                      </a:r>
                    </a:p>
                  </a:txBody>
                  <a:tcPr marL="68580" marR="68580" marT="34290" marB="34290"/>
                </a:tc>
                <a:extLst>
                  <a:ext uri="{0D108BD9-81ED-4DB2-BD59-A6C34878D82A}">
                    <a16:rowId xmlns:a16="http://schemas.microsoft.com/office/drawing/2014/main" val="3729756029"/>
                  </a:ext>
                </a:extLst>
              </a:tr>
              <a:tr h="205740">
                <a:tc rowSpan="4">
                  <a:txBody>
                    <a:bodyPr/>
                    <a:lstStyle/>
                    <a:p>
                      <a:pPr algn="ctr"/>
                      <a:r>
                        <a:rPr lang="en-AU" sz="900" dirty="0" err="1"/>
                        <a:t>dict</a:t>
                      </a:r>
                      <a:endParaRPr lang="en-AU" sz="900" dirty="0"/>
                    </a:p>
                  </a:txBody>
                  <a:tcPr marL="68580" marR="68580" marT="34290" marB="34290"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.keys()</a:t>
                      </a:r>
                    </a:p>
                  </a:txBody>
                  <a:tcPr marL="68580" marR="68580" marT="34290" marB="34290"/>
                </a:tc>
                <a:tc>
                  <a:txBody>
                    <a:bodyPr/>
                    <a:lstStyle/>
                    <a:p>
                      <a:r>
                        <a:rPr lang="en-AU" sz="900" dirty="0" err="1"/>
                        <a:t>Elenco</a:t>
                      </a:r>
                      <a:r>
                        <a:rPr lang="en-AU" sz="900" dirty="0"/>
                        <a:t> di </a:t>
                      </a:r>
                      <a:r>
                        <a:rPr lang="en-AU" sz="900" dirty="0" err="1"/>
                        <a:t>tutte</a:t>
                      </a:r>
                      <a:r>
                        <a:rPr lang="en-AU" sz="900" dirty="0"/>
                        <a:t> le </a:t>
                      </a:r>
                      <a:r>
                        <a:rPr lang="en-AU" sz="900" dirty="0" err="1"/>
                        <a:t>chiavi</a:t>
                      </a:r>
                      <a:r>
                        <a:rPr lang="en-AU" sz="900" dirty="0"/>
                        <a:t>.</a:t>
                      </a:r>
                    </a:p>
                  </a:txBody>
                  <a:tcPr marL="68580" marR="68580" marT="34290" marB="34290"/>
                </a:tc>
                <a:extLst>
                  <a:ext uri="{0D108BD9-81ED-4DB2-BD59-A6C34878D82A}">
                    <a16:rowId xmlns:a16="http://schemas.microsoft.com/office/drawing/2014/main" val="152963733"/>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.values()</a:t>
                      </a:r>
                    </a:p>
                  </a:txBody>
                  <a:tcPr marL="68580" marR="68580" marT="34290" marB="34290"/>
                </a:tc>
                <a:tc>
                  <a:txBody>
                    <a:bodyPr/>
                    <a:lstStyle/>
                    <a:p>
                      <a:r>
                        <a:rPr lang="en-AU" sz="900" dirty="0" err="1"/>
                        <a:t>Elenco</a:t>
                      </a:r>
                      <a:r>
                        <a:rPr lang="en-AU" sz="900" dirty="0"/>
                        <a:t> di tutti </a:t>
                      </a:r>
                      <a:r>
                        <a:rPr lang="en-AU" sz="900" dirty="0" err="1"/>
                        <a:t>i</a:t>
                      </a:r>
                      <a:r>
                        <a:rPr lang="en-AU" sz="900" dirty="0"/>
                        <a:t> </a:t>
                      </a:r>
                      <a:r>
                        <a:rPr lang="en-AU" sz="900" dirty="0" err="1"/>
                        <a:t>valori</a:t>
                      </a:r>
                      <a:r>
                        <a:rPr lang="en-AU" sz="900" dirty="0"/>
                        <a:t>.</a:t>
                      </a:r>
                    </a:p>
                  </a:txBody>
                  <a:tcPr marL="68580" marR="68580" marT="34290" marB="34290"/>
                </a:tc>
                <a:extLst>
                  <a:ext uri="{0D108BD9-81ED-4DB2-BD59-A6C34878D82A}">
                    <a16:rowId xmlns:a16="http://schemas.microsoft.com/office/drawing/2014/main" val="1643339714"/>
                  </a:ext>
                </a:extLst>
              </a:tr>
              <a:tr h="205740">
                <a:tc vMerge="1">
                  <a:txBody>
                    <a:bodyPr/>
                    <a:lstStyle/>
                    <a:p>
                      <a:endParaRPr lang="en-AU"/>
                    </a:p>
                  </a:txBody>
                  <a:tcP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err="1"/>
                        <a:t>dict</a:t>
                      </a:r>
                      <a:r>
                        <a:rPr lang="en-AU" sz="900" dirty="0"/>
                        <a:t>["key"] = "new"</a:t>
                      </a:r>
                    </a:p>
                  </a:txBody>
                  <a:tcPr marL="68580" marR="68580" marT="34290" marB="34290"/>
                </a:tc>
                <a:tc>
                  <a:txBody>
                    <a:bodyPr/>
                    <a:lstStyle/>
                    <a:p>
                      <a:r>
                        <a:rPr lang="en-AU" sz="900" dirty="0" err="1"/>
                        <a:t>Aggiunge</a:t>
                      </a:r>
                      <a:r>
                        <a:rPr lang="en-AU" sz="900" dirty="0"/>
                        <a:t> una </a:t>
                      </a:r>
                      <a:r>
                        <a:rPr lang="en-AU" sz="900" dirty="0" err="1"/>
                        <a:t>chiave</a:t>
                      </a:r>
                      <a:r>
                        <a:rPr lang="en-AU" sz="900" dirty="0"/>
                        <a:t> o cambia il </a:t>
                      </a:r>
                      <a:r>
                        <a:rPr lang="en-AU" sz="900" dirty="0" err="1"/>
                        <a:t>valore</a:t>
                      </a:r>
                      <a:r>
                        <a:rPr lang="en-AU" sz="900" dirty="0"/>
                        <a:t> se </a:t>
                      </a:r>
                      <a:r>
                        <a:rPr lang="en-AU" sz="900" dirty="0" err="1"/>
                        <a:t>già</a:t>
                      </a:r>
                      <a:r>
                        <a:rPr lang="en-AU" sz="900" dirty="0"/>
                        <a:t> </a:t>
                      </a:r>
                      <a:r>
                        <a:rPr lang="en-AU" sz="900" dirty="0" err="1"/>
                        <a:t>esistente</a:t>
                      </a:r>
                      <a:r>
                        <a:rPr lang="en-AU" sz="900" dirty="0"/>
                        <a:t>.</a:t>
                      </a:r>
                    </a:p>
                  </a:txBody>
                  <a:tcPr marL="68580" marR="68580" marT="34290" marB="34290"/>
                </a:tc>
                <a:extLst>
                  <a:ext uri="{0D108BD9-81ED-4DB2-BD59-A6C34878D82A}">
                    <a16:rowId xmlns:a16="http://schemas.microsoft.com/office/drawing/2014/main" val="1097399241"/>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.pop("key", None)</a:t>
                      </a:r>
                    </a:p>
                  </a:txBody>
                  <a:tcPr marL="68580" marR="68580" marT="34290" marB="34290"/>
                </a:tc>
                <a:tc>
                  <a:txBody>
                    <a:bodyPr/>
                    <a:lstStyle/>
                    <a:p>
                      <a:r>
                        <a:rPr lang="en-AU" sz="900" dirty="0" err="1"/>
                        <a:t>Rimuove</a:t>
                      </a:r>
                      <a:r>
                        <a:rPr lang="en-AU" sz="900" dirty="0"/>
                        <a:t> una </a:t>
                      </a:r>
                      <a:r>
                        <a:rPr lang="en-AU" sz="900" dirty="0" err="1"/>
                        <a:t>chiave</a:t>
                      </a:r>
                      <a:r>
                        <a:rPr lang="en-AU" sz="900" dirty="0"/>
                        <a:t>.</a:t>
                      </a:r>
                    </a:p>
                  </a:txBody>
                  <a:tcPr marL="68580" marR="68580" marT="34290" marB="34290"/>
                </a:tc>
                <a:extLst>
                  <a:ext uri="{0D108BD9-81ED-4DB2-BD59-A6C34878D82A}">
                    <a16:rowId xmlns:a16="http://schemas.microsoft.com/office/drawing/2014/main" val="1893615751"/>
                  </a:ext>
                </a:extLst>
              </a:tr>
              <a:tr h="205740">
                <a:tc rowSpan="6">
                  <a:txBody>
                    <a:bodyPr/>
                    <a:lstStyle/>
                    <a:p>
                      <a:pPr algn="ctr"/>
                      <a:r>
                        <a:rPr lang="en-AU" sz="900" dirty="0"/>
                        <a:t>set</a:t>
                      </a:r>
                    </a:p>
                  </a:txBody>
                  <a:tcPr marL="68580" marR="68580" marT="34290" marB="34290"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.add("a") / .discard("a")</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err="1"/>
                        <a:t>Aggiunge</a:t>
                      </a:r>
                      <a:r>
                        <a:rPr lang="en-AU" sz="900" dirty="0"/>
                        <a:t> un </a:t>
                      </a:r>
                      <a:r>
                        <a:rPr lang="en-AU" sz="900" dirty="0" err="1"/>
                        <a:t>elemento</a:t>
                      </a:r>
                      <a:r>
                        <a:rPr lang="en-AU" sz="900" dirty="0"/>
                        <a:t> (non in coda) / </a:t>
                      </a:r>
                      <a:r>
                        <a:rPr lang="en-AU" sz="900" dirty="0" err="1"/>
                        <a:t>rimuove</a:t>
                      </a:r>
                      <a:r>
                        <a:rPr lang="en-AU" sz="900" dirty="0"/>
                        <a:t> un </a:t>
                      </a:r>
                      <a:r>
                        <a:rPr lang="en-AU" sz="900" dirty="0" err="1"/>
                        <a:t>elemento</a:t>
                      </a:r>
                      <a:r>
                        <a:rPr lang="en-AU" sz="900" dirty="0"/>
                        <a:t>.</a:t>
                      </a:r>
                    </a:p>
                  </a:txBody>
                  <a:tcPr marL="68580" marR="68580" marT="34290" marB="34290"/>
                </a:tc>
                <a:extLst>
                  <a:ext uri="{0D108BD9-81ED-4DB2-BD59-A6C34878D82A}">
                    <a16:rowId xmlns:a16="http://schemas.microsoft.com/office/drawing/2014/main" val="1343160975"/>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.update(["a", "b"])</a:t>
                      </a:r>
                    </a:p>
                  </a:txBody>
                  <a:tcPr marL="68580" marR="68580" marT="34290" marB="34290"/>
                </a:tc>
                <a:tc>
                  <a:txBody>
                    <a:bodyPr/>
                    <a:lstStyle/>
                    <a:p>
                      <a:r>
                        <a:rPr lang="en-AU" sz="900" dirty="0" err="1"/>
                        <a:t>Aggiunge</a:t>
                      </a:r>
                      <a:r>
                        <a:rPr lang="en-AU" sz="900" dirty="0"/>
                        <a:t> due o </a:t>
                      </a:r>
                      <a:r>
                        <a:rPr lang="en-AU" sz="900" dirty="0" err="1"/>
                        <a:t>più</a:t>
                      </a:r>
                      <a:r>
                        <a:rPr lang="en-AU" sz="900" dirty="0"/>
                        <a:t> </a:t>
                      </a:r>
                      <a:r>
                        <a:rPr lang="en-AU" sz="900" dirty="0" err="1"/>
                        <a:t>elementi</a:t>
                      </a:r>
                      <a:r>
                        <a:rPr lang="en-AU" sz="900" dirty="0"/>
                        <a:t> (non in coda).</a:t>
                      </a:r>
                    </a:p>
                  </a:txBody>
                  <a:tcPr marL="68580" marR="68580" marT="34290" marB="34290"/>
                </a:tc>
                <a:extLst>
                  <a:ext uri="{0D108BD9-81ED-4DB2-BD59-A6C34878D82A}">
                    <a16:rowId xmlns:a16="http://schemas.microsoft.com/office/drawing/2014/main" val="3313154664"/>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.union(set)</a:t>
                      </a:r>
                    </a:p>
                  </a:txBody>
                  <a:tcPr marL="68580" marR="68580" marT="34290" marB="34290"/>
                </a:tc>
                <a:tc>
                  <a:txBody>
                    <a:bodyPr/>
                    <a:lstStyle/>
                    <a:p>
                      <a:r>
                        <a:rPr lang="en-AU" sz="900" dirty="0" err="1"/>
                        <a:t>Unione</a:t>
                      </a:r>
                      <a:r>
                        <a:rPr lang="en-AU" sz="900" dirty="0"/>
                        <a:t> </a:t>
                      </a:r>
                      <a:r>
                        <a:rPr lang="en-AU" sz="900" dirty="0" err="1"/>
                        <a:t>tra</a:t>
                      </a:r>
                      <a:r>
                        <a:rPr lang="en-AU" sz="900" dirty="0"/>
                        <a:t> due set.</a:t>
                      </a:r>
                    </a:p>
                  </a:txBody>
                  <a:tcPr marL="68580" marR="68580" marT="34290" marB="34290"/>
                </a:tc>
                <a:extLst>
                  <a:ext uri="{0D108BD9-81ED-4DB2-BD59-A6C34878D82A}">
                    <a16:rowId xmlns:a16="http://schemas.microsoft.com/office/drawing/2014/main" val="3671876102"/>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a:t>
                      </a:r>
                      <a:r>
                        <a:rPr lang="en-AU" sz="900" dirty="0" err="1"/>
                        <a:t>instersection</a:t>
                      </a:r>
                      <a:r>
                        <a:rPr lang="en-AU" sz="900" dirty="0"/>
                        <a:t>(set)</a:t>
                      </a:r>
                    </a:p>
                  </a:txBody>
                  <a:tcPr marL="68580" marR="68580" marT="34290" marB="34290"/>
                </a:tc>
                <a:tc>
                  <a:txBody>
                    <a:bodyPr/>
                    <a:lstStyle/>
                    <a:p>
                      <a:r>
                        <a:rPr lang="en-AU" sz="900" dirty="0" err="1"/>
                        <a:t>Intersezione</a:t>
                      </a:r>
                      <a:r>
                        <a:rPr lang="en-AU" sz="900" dirty="0"/>
                        <a:t> </a:t>
                      </a:r>
                      <a:r>
                        <a:rPr lang="en-AU" sz="900" dirty="0" err="1"/>
                        <a:t>tra</a:t>
                      </a:r>
                      <a:r>
                        <a:rPr lang="en-AU" sz="900" dirty="0"/>
                        <a:t> due set.</a:t>
                      </a:r>
                    </a:p>
                  </a:txBody>
                  <a:tcPr marL="68580" marR="68580" marT="34290" marB="34290"/>
                </a:tc>
                <a:extLst>
                  <a:ext uri="{0D108BD9-81ED-4DB2-BD59-A6C34878D82A}">
                    <a16:rowId xmlns:a16="http://schemas.microsoft.com/office/drawing/2014/main" val="4282182160"/>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a:t>
                      </a:r>
                      <a:r>
                        <a:rPr lang="en-AU" sz="900" dirty="0" err="1"/>
                        <a:t>symmetric_difference</a:t>
                      </a:r>
                      <a:r>
                        <a:rPr lang="en-AU" sz="900" dirty="0"/>
                        <a:t>(set)</a:t>
                      </a:r>
                    </a:p>
                  </a:txBody>
                  <a:tcPr marL="68580" marR="68580" marT="34290" marB="34290"/>
                </a:tc>
                <a:tc>
                  <a:txBody>
                    <a:bodyPr/>
                    <a:lstStyle/>
                    <a:p>
                      <a:r>
                        <a:rPr lang="en-AU" sz="900" dirty="0" err="1"/>
                        <a:t>Differenza</a:t>
                      </a:r>
                      <a:r>
                        <a:rPr lang="en-AU" sz="900" dirty="0"/>
                        <a:t> </a:t>
                      </a:r>
                      <a:r>
                        <a:rPr lang="en-AU" sz="900" dirty="0" err="1"/>
                        <a:t>simmetrica</a:t>
                      </a:r>
                      <a:r>
                        <a:rPr lang="en-AU" sz="900" dirty="0"/>
                        <a:t> di due set.</a:t>
                      </a:r>
                    </a:p>
                  </a:txBody>
                  <a:tcPr marL="68580" marR="68580" marT="34290" marB="34290"/>
                </a:tc>
                <a:extLst>
                  <a:ext uri="{0D108BD9-81ED-4DB2-BD59-A6C34878D82A}">
                    <a16:rowId xmlns:a16="http://schemas.microsoft.com/office/drawing/2014/main" val="3678880254"/>
                  </a:ext>
                </a:extLst>
              </a:tr>
              <a:tr h="205740">
                <a:tc vMerge="1">
                  <a:txBody>
                    <a:bodyPr/>
                    <a:lstStyle/>
                    <a:p>
                      <a:pPr algn="ctr"/>
                      <a:endParaRPr lang="en-AU" sz="1200" dirty="0"/>
                    </a:p>
                  </a:txBody>
                  <a:tcPr anchor="ctr"/>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AU" sz="900" dirty="0"/>
                        <a:t>.difference(set)</a:t>
                      </a:r>
                    </a:p>
                  </a:txBody>
                  <a:tcPr marL="68580" marR="68580" marT="34290" marB="34290"/>
                </a:tc>
                <a:tc>
                  <a:txBody>
                    <a:bodyPr/>
                    <a:lstStyle/>
                    <a:p>
                      <a:r>
                        <a:rPr lang="en-AU" sz="900" dirty="0" err="1"/>
                        <a:t>Differenza</a:t>
                      </a:r>
                      <a:r>
                        <a:rPr lang="en-AU" sz="900" dirty="0"/>
                        <a:t> </a:t>
                      </a:r>
                      <a:r>
                        <a:rPr lang="en-AU" sz="900" dirty="0" err="1"/>
                        <a:t>tra</a:t>
                      </a:r>
                      <a:r>
                        <a:rPr lang="en-AU" sz="900" dirty="0"/>
                        <a:t> due set.</a:t>
                      </a:r>
                    </a:p>
                  </a:txBody>
                  <a:tcPr marL="68580" marR="68580" marT="34290" marB="34290"/>
                </a:tc>
                <a:extLst>
                  <a:ext uri="{0D108BD9-81ED-4DB2-BD59-A6C34878D82A}">
                    <a16:rowId xmlns:a16="http://schemas.microsoft.com/office/drawing/2014/main" val="4044886708"/>
                  </a:ext>
                </a:extLst>
              </a:tr>
            </a:tbl>
          </a:graphicData>
        </a:graphic>
      </p:graphicFrame>
      <p:sp>
        <p:nvSpPr>
          <p:cNvPr id="3" name="Title 2">
            <a:extLst>
              <a:ext uri="{FF2B5EF4-FFF2-40B4-BE49-F238E27FC236}">
                <a16:creationId xmlns:a16="http://schemas.microsoft.com/office/drawing/2014/main" id="{C86E2B60-1EFA-BB40-4433-75C24195D4E2}"/>
              </a:ext>
            </a:extLst>
          </p:cNvPr>
          <p:cNvSpPr>
            <a:spLocks noGrp="1"/>
          </p:cNvSpPr>
          <p:nvPr>
            <p:ph type="title"/>
          </p:nvPr>
        </p:nvSpPr>
        <p:spPr/>
        <p:txBody>
          <a:bodyPr/>
          <a:lstStyle/>
          <a:p>
            <a:r>
              <a:rPr lang="it-IT" sz="1600" dirty="0">
                <a:solidFill>
                  <a:schemeClr val="bg1"/>
                </a:solidFill>
              </a:rPr>
              <a:t>Strutture Dati Standard – sintesi operatori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869907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4062793" y="1962356"/>
            <a:ext cx="1737932" cy="369332"/>
          </a:xfrm>
          <a:prstGeom prst="rect">
            <a:avLst/>
          </a:prstGeom>
        </p:spPr>
        <p:txBody>
          <a:bodyPr wrap="square">
            <a:spAutoFit/>
          </a:bodyPr>
          <a:lstStyle/>
          <a:p>
            <a:pPr algn="ctr"/>
            <a:r>
              <a:rPr lang="it-IT" b="1" dirty="0"/>
              <a:t>ESERCIZI PY1</a:t>
            </a:r>
          </a:p>
        </p:txBody>
      </p:sp>
      <p:sp>
        <p:nvSpPr>
          <p:cNvPr id="2" name="Arrow: Right 1">
            <a:extLst>
              <a:ext uri="{FF2B5EF4-FFF2-40B4-BE49-F238E27FC236}">
                <a16:creationId xmlns:a16="http://schemas.microsoft.com/office/drawing/2014/main" id="{DAD17929-48B5-4147-8B73-1FDFEFB86905}"/>
              </a:ext>
            </a:extLst>
          </p:cNvPr>
          <p:cNvSpPr/>
          <p:nvPr/>
        </p:nvSpPr>
        <p:spPr>
          <a:xfrm>
            <a:off x="3257550" y="1908408"/>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3" name="Title 2">
            <a:extLst>
              <a:ext uri="{FF2B5EF4-FFF2-40B4-BE49-F238E27FC236}">
                <a16:creationId xmlns:a16="http://schemas.microsoft.com/office/drawing/2014/main" id="{FAD23547-887B-4341-78DF-07FB201D4088}"/>
              </a:ext>
            </a:extLst>
          </p:cNvPr>
          <p:cNvSpPr>
            <a:spLocks noGrp="1"/>
          </p:cNvSpPr>
          <p:nvPr>
            <p:ph type="title"/>
          </p:nvPr>
        </p:nvSpPr>
        <p:spPr/>
        <p:txBody>
          <a:bodyPr/>
          <a:lstStyle/>
          <a:p>
            <a:r>
              <a:rPr lang="en-AU" dirty="0" err="1">
                <a:solidFill>
                  <a:schemeClr val="bg1"/>
                </a:solidFill>
              </a:rPr>
              <a:t>Esercizi</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9182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b="1" dirty="0" err="1">
                <a:solidFill>
                  <a:schemeClr val="tx1"/>
                </a:solidFill>
              </a:rPr>
              <a:t>Operatori</a:t>
            </a:r>
            <a:r>
              <a:rPr lang="en-AU" b="1" dirty="0">
                <a:solidFill>
                  <a:schemeClr val="tx1"/>
                </a:solidFill>
              </a:rPr>
              <a:t> </a:t>
            </a:r>
            <a:r>
              <a:rPr lang="en-AU" b="1" dirty="0" err="1">
                <a:solidFill>
                  <a:schemeClr val="tx1"/>
                </a:solidFill>
              </a:rPr>
              <a:t>generici</a:t>
            </a:r>
            <a:endParaRPr lang="en-AU" b="1"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156717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92788E-E481-4BD2-B22B-CF436C169DB7}"/>
              </a:ext>
            </a:extLst>
          </p:cNvPr>
          <p:cNvSpPr/>
          <p:nvPr/>
        </p:nvSpPr>
        <p:spPr>
          <a:xfrm>
            <a:off x="1044512" y="766960"/>
            <a:ext cx="7037451" cy="577081"/>
          </a:xfrm>
          <a:prstGeom prst="rect">
            <a:avLst/>
          </a:prstGeom>
        </p:spPr>
        <p:txBody>
          <a:bodyPr wrap="square">
            <a:spAutoFit/>
          </a:bodyPr>
          <a:lstStyle/>
          <a:p>
            <a:pPr algn="just"/>
            <a:r>
              <a:rPr lang="en-GB" sz="1050" dirty="0"/>
              <a:t>In Python </a:t>
            </a:r>
            <a:r>
              <a:rPr lang="en-GB" sz="1050" dirty="0" err="1"/>
              <a:t>esistono</a:t>
            </a:r>
            <a:r>
              <a:rPr lang="en-GB" sz="1050" dirty="0"/>
              <a:t> </a:t>
            </a:r>
            <a:r>
              <a:rPr lang="en-GB" sz="1050" dirty="0" err="1"/>
              <a:t>delle</a:t>
            </a:r>
            <a:r>
              <a:rPr lang="en-GB" sz="1050" dirty="0"/>
              <a:t> built-in functions </a:t>
            </a:r>
            <a:r>
              <a:rPr lang="en-GB" sz="1050" dirty="0" err="1"/>
              <a:t>che</a:t>
            </a:r>
            <a:r>
              <a:rPr lang="en-GB" sz="1050" dirty="0"/>
              <a:t> </a:t>
            </a:r>
            <a:r>
              <a:rPr lang="en-GB" sz="1050" dirty="0" err="1"/>
              <a:t>permettono</a:t>
            </a:r>
            <a:r>
              <a:rPr lang="en-GB" sz="1050" dirty="0"/>
              <a:t> di fare </a:t>
            </a:r>
            <a:r>
              <a:rPr lang="en-GB" sz="1050" dirty="0" err="1"/>
              <a:t>specifiche</a:t>
            </a:r>
            <a:r>
              <a:rPr lang="en-GB" sz="1050" dirty="0"/>
              <a:t> </a:t>
            </a:r>
            <a:r>
              <a:rPr lang="en-GB" sz="1050" dirty="0" err="1"/>
              <a:t>operazioni</a:t>
            </a:r>
            <a:r>
              <a:rPr lang="en-GB" sz="1050" dirty="0"/>
              <a:t>. </a:t>
            </a:r>
            <a:r>
              <a:rPr lang="en-GB" sz="1050" dirty="0" err="1"/>
              <a:t>Alcune</a:t>
            </a:r>
            <a:r>
              <a:rPr lang="en-GB" sz="1050" dirty="0"/>
              <a:t> le </a:t>
            </a:r>
            <a:r>
              <a:rPr lang="en-GB" sz="1050" dirty="0" err="1"/>
              <a:t>abbiamo</a:t>
            </a:r>
            <a:r>
              <a:rPr lang="en-GB" sz="1050" dirty="0"/>
              <a:t> </a:t>
            </a:r>
            <a:r>
              <a:rPr lang="en-GB" sz="1050" dirty="0" err="1"/>
              <a:t>già</a:t>
            </a:r>
            <a:r>
              <a:rPr lang="en-GB" sz="1050" dirty="0"/>
              <a:t> </a:t>
            </a:r>
            <a:r>
              <a:rPr lang="en-GB" sz="1050" dirty="0" err="1"/>
              <a:t>incontrate</a:t>
            </a:r>
            <a:r>
              <a:rPr lang="en-GB" sz="1050" dirty="0"/>
              <a:t> come ad </a:t>
            </a:r>
            <a:r>
              <a:rPr lang="en-GB" sz="1050" dirty="0" err="1"/>
              <a:t>esempio</a:t>
            </a:r>
            <a:r>
              <a:rPr lang="en-GB" sz="1050" dirty="0"/>
              <a:t> le </a:t>
            </a:r>
            <a:r>
              <a:rPr lang="en-GB" sz="1050" dirty="0" err="1"/>
              <a:t>funzioni</a:t>
            </a:r>
            <a:r>
              <a:rPr lang="en-GB" sz="1050" dirty="0"/>
              <a:t> print() e type(). </a:t>
            </a:r>
            <a:r>
              <a:rPr lang="en-GB" sz="1050" dirty="0" err="1"/>
              <a:t>Essendo</a:t>
            </a:r>
            <a:r>
              <a:rPr lang="en-GB" sz="1050" dirty="0"/>
              <a:t> </a:t>
            </a:r>
            <a:r>
              <a:rPr lang="en-GB" sz="1050" dirty="0" err="1"/>
              <a:t>funzioni</a:t>
            </a:r>
            <a:r>
              <a:rPr lang="en-GB" sz="1050" dirty="0"/>
              <a:t> </a:t>
            </a:r>
            <a:r>
              <a:rPr lang="en-GB" sz="1050" dirty="0" err="1"/>
              <a:t>riservate</a:t>
            </a:r>
            <a:r>
              <a:rPr lang="en-GB" sz="1050" dirty="0"/>
              <a:t> non </a:t>
            </a:r>
            <a:r>
              <a:rPr lang="en-GB" sz="1050" dirty="0" err="1"/>
              <a:t>posso</a:t>
            </a:r>
            <a:r>
              <a:rPr lang="en-GB" sz="1050" dirty="0"/>
              <a:t> </a:t>
            </a:r>
            <a:r>
              <a:rPr lang="en-GB" sz="1050" dirty="0" err="1"/>
              <a:t>creare</a:t>
            </a:r>
            <a:r>
              <a:rPr lang="en-GB" sz="1050" dirty="0"/>
              <a:t> </a:t>
            </a:r>
            <a:r>
              <a:rPr lang="en-GB" sz="1050" dirty="0" err="1"/>
              <a:t>variabili</a:t>
            </a:r>
            <a:r>
              <a:rPr lang="en-GB" sz="1050" dirty="0"/>
              <a:t> </a:t>
            </a:r>
            <a:r>
              <a:rPr lang="en-GB" sz="1050" dirty="0" err="1"/>
              <a:t>che</a:t>
            </a:r>
            <a:r>
              <a:rPr lang="en-GB" sz="1050" dirty="0"/>
              <a:t> </a:t>
            </a:r>
            <a:r>
              <a:rPr lang="en-GB" sz="1050" dirty="0" err="1"/>
              <a:t>abbiano</a:t>
            </a:r>
            <a:r>
              <a:rPr lang="en-GB" sz="1050" dirty="0"/>
              <a:t> come </a:t>
            </a:r>
            <a:r>
              <a:rPr lang="en-GB" sz="1050" dirty="0" err="1"/>
              <a:t>nome</a:t>
            </a:r>
            <a:r>
              <a:rPr lang="en-GB" sz="1050" dirty="0"/>
              <a:t> </a:t>
            </a:r>
            <a:r>
              <a:rPr lang="en-GB" sz="1050" dirty="0" err="1"/>
              <a:t>queste</a:t>
            </a:r>
            <a:r>
              <a:rPr lang="en-GB" sz="1050" dirty="0"/>
              <a:t> </a:t>
            </a:r>
            <a:r>
              <a:rPr lang="en-GB" sz="1050" dirty="0" err="1"/>
              <a:t>stesse</a:t>
            </a:r>
            <a:r>
              <a:rPr lang="en-GB" sz="1050" dirty="0"/>
              <a:t> </a:t>
            </a:r>
            <a:r>
              <a:rPr lang="en-GB" sz="1050" dirty="0" err="1"/>
              <a:t>funzioni</a:t>
            </a:r>
            <a:r>
              <a:rPr lang="en-GB" sz="1050" dirty="0"/>
              <a:t>. Di </a:t>
            </a:r>
            <a:r>
              <a:rPr lang="en-GB" sz="1050" dirty="0" err="1"/>
              <a:t>seguito</a:t>
            </a:r>
            <a:r>
              <a:rPr lang="en-GB" sz="1050" dirty="0"/>
              <a:t> </a:t>
            </a:r>
            <a:r>
              <a:rPr lang="en-GB" sz="1050" dirty="0" err="1"/>
              <a:t>sono</a:t>
            </a:r>
            <a:r>
              <a:rPr lang="en-GB" sz="1050" dirty="0"/>
              <a:t> </a:t>
            </a:r>
            <a:r>
              <a:rPr lang="en-GB" sz="1050" dirty="0" err="1"/>
              <a:t>riportate</a:t>
            </a:r>
            <a:r>
              <a:rPr lang="en-GB" sz="1050" dirty="0"/>
              <a:t> le </a:t>
            </a:r>
            <a:r>
              <a:rPr lang="en-GB" sz="1050" dirty="0" err="1"/>
              <a:t>più</a:t>
            </a:r>
            <a:r>
              <a:rPr lang="en-GB" sz="1050" dirty="0"/>
              <a:t> </a:t>
            </a:r>
            <a:r>
              <a:rPr lang="en-GB" sz="1050" dirty="0" err="1"/>
              <a:t>comuni</a:t>
            </a:r>
            <a:r>
              <a:rPr lang="en-GB" sz="1050" dirty="0"/>
              <a:t>:</a:t>
            </a:r>
          </a:p>
        </p:txBody>
      </p:sp>
      <p:sp>
        <p:nvSpPr>
          <p:cNvPr id="4" name="Rectangle 3">
            <a:extLst>
              <a:ext uri="{FF2B5EF4-FFF2-40B4-BE49-F238E27FC236}">
                <a16:creationId xmlns:a16="http://schemas.microsoft.com/office/drawing/2014/main" id="{05240C34-8ABC-4F63-84E7-8FCB9F408099}"/>
              </a:ext>
            </a:extLst>
          </p:cNvPr>
          <p:cNvSpPr/>
          <p:nvPr/>
        </p:nvSpPr>
        <p:spPr>
          <a:xfrm>
            <a:off x="1057775" y="1780475"/>
            <a:ext cx="5747601"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a =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esempio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stringa</a:t>
            </a:r>
            <a:r>
              <a:rPr lang="en-GB" sz="1200" dirty="0">
                <a:solidFill>
                  <a:srgbClr val="92D050"/>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my_dict</a:t>
            </a:r>
            <a:r>
              <a:rPr lang="en-GB" sz="1200" dirty="0">
                <a:solidFill>
                  <a:schemeClr val="tx1">
                    <a:lumMod val="10000"/>
                    <a:lumOff val="90000"/>
                  </a:schemeClr>
                </a:solidFill>
                <a:latin typeface="Consolas" panose="020B0609020204030204" pitchFamily="49" charset="0"/>
                <a:cs typeface="Calibri" panose="020F0502020204030204" pitchFamily="34" charset="0"/>
              </a:rPr>
              <a:t> =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cane"</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"dog</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(a)</a:t>
            </a: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my_dict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6" name="Picture 5">
            <a:extLst>
              <a:ext uri="{FF2B5EF4-FFF2-40B4-BE49-F238E27FC236}">
                <a16:creationId xmlns:a16="http://schemas.microsoft.com/office/drawing/2014/main" id="{D8E070C6-836A-453F-9FC7-E78CB0E9BF5E}"/>
              </a:ext>
            </a:extLst>
          </p:cNvPr>
          <p:cNvPicPr>
            <a:picLocks noChangeAspect="1"/>
          </p:cNvPicPr>
          <p:nvPr/>
        </p:nvPicPr>
        <p:blipFill>
          <a:blip r:embed="rId2"/>
          <a:stretch>
            <a:fillRect/>
          </a:stretch>
        </p:blipFill>
        <p:spPr>
          <a:xfrm>
            <a:off x="2206961" y="2356514"/>
            <a:ext cx="200025" cy="364331"/>
          </a:xfrm>
          <a:prstGeom prst="rect">
            <a:avLst/>
          </a:prstGeom>
        </p:spPr>
      </p:pic>
      <p:pic>
        <p:nvPicPr>
          <p:cNvPr id="8" name="Picture 7">
            <a:extLst>
              <a:ext uri="{FF2B5EF4-FFF2-40B4-BE49-F238E27FC236}">
                <a16:creationId xmlns:a16="http://schemas.microsoft.com/office/drawing/2014/main" id="{39DB5FCF-1319-46C1-A9C0-4BD05C74313F}"/>
              </a:ext>
            </a:extLst>
          </p:cNvPr>
          <p:cNvPicPr>
            <a:picLocks noChangeAspect="1"/>
          </p:cNvPicPr>
          <p:nvPr/>
        </p:nvPicPr>
        <p:blipFill>
          <a:blip r:embed="rId3"/>
          <a:stretch>
            <a:fillRect/>
          </a:stretch>
        </p:blipFill>
        <p:spPr>
          <a:xfrm>
            <a:off x="2206961" y="2720845"/>
            <a:ext cx="2778919" cy="164306"/>
          </a:xfrm>
          <a:prstGeom prst="rect">
            <a:avLst/>
          </a:prstGeom>
        </p:spPr>
      </p:pic>
      <p:sp>
        <p:nvSpPr>
          <p:cNvPr id="11" name="Rectangle 10">
            <a:extLst>
              <a:ext uri="{FF2B5EF4-FFF2-40B4-BE49-F238E27FC236}">
                <a16:creationId xmlns:a16="http://schemas.microsoft.com/office/drawing/2014/main" id="{1198F429-29D1-43A0-8D4E-A895D3A38D75}"/>
              </a:ext>
            </a:extLst>
          </p:cNvPr>
          <p:cNvSpPr/>
          <p:nvPr/>
        </p:nvSpPr>
        <p:spPr>
          <a:xfrm>
            <a:off x="1044512" y="1529536"/>
            <a:ext cx="7037451" cy="253916"/>
          </a:xfrm>
          <a:prstGeom prst="rect">
            <a:avLst/>
          </a:prstGeom>
        </p:spPr>
        <p:txBody>
          <a:bodyPr wrap="square">
            <a:spAutoFit/>
          </a:bodyPr>
          <a:lstStyle/>
          <a:p>
            <a:pPr marL="214313" indent="-214313">
              <a:buFont typeface="Arial" panose="020B0604020202020204" pitchFamily="34" charset="0"/>
              <a:buChar char="•"/>
            </a:pPr>
            <a:r>
              <a:rPr lang="en-GB" sz="1050" b="1" dirty="0" err="1"/>
              <a:t>len</a:t>
            </a:r>
            <a:r>
              <a:rPr lang="en-GB" sz="1050" b="1" dirty="0"/>
              <a:t>()</a:t>
            </a:r>
            <a:r>
              <a:rPr lang="en-GB" sz="1050" dirty="0"/>
              <a:t>: </a:t>
            </a:r>
            <a:r>
              <a:rPr lang="en-GB" sz="1050" dirty="0" err="1"/>
              <a:t>restituisce</a:t>
            </a:r>
            <a:r>
              <a:rPr lang="en-GB" sz="1050" dirty="0"/>
              <a:t> la </a:t>
            </a:r>
            <a:r>
              <a:rPr lang="en-GB" sz="1050" dirty="0" err="1"/>
              <a:t>lunghezza</a:t>
            </a:r>
            <a:r>
              <a:rPr lang="en-GB" sz="1050" dirty="0"/>
              <a:t> </a:t>
            </a:r>
            <a:r>
              <a:rPr lang="en-GB" sz="1050" dirty="0" err="1"/>
              <a:t>della</a:t>
            </a:r>
            <a:r>
              <a:rPr lang="en-GB" sz="1050" dirty="0"/>
              <a:t> </a:t>
            </a:r>
            <a:r>
              <a:rPr lang="en-GB" sz="1050" dirty="0" err="1"/>
              <a:t>variabile</a:t>
            </a:r>
            <a:r>
              <a:rPr lang="en-GB" sz="1050" dirty="0"/>
              <a:t> passata come </a:t>
            </a:r>
            <a:r>
              <a:rPr lang="en-GB" sz="1050" dirty="0" err="1"/>
              <a:t>argomento</a:t>
            </a:r>
            <a:r>
              <a:rPr lang="en-GB" sz="1050" dirty="0"/>
              <a:t>:</a:t>
            </a:r>
          </a:p>
        </p:txBody>
      </p:sp>
      <p:sp>
        <p:nvSpPr>
          <p:cNvPr id="12" name="Rectangle 11">
            <a:extLst>
              <a:ext uri="{FF2B5EF4-FFF2-40B4-BE49-F238E27FC236}">
                <a16:creationId xmlns:a16="http://schemas.microsoft.com/office/drawing/2014/main" id="{7B0BF2DD-183B-46FB-AB06-C494E43B36FD}"/>
              </a:ext>
            </a:extLst>
          </p:cNvPr>
          <p:cNvSpPr/>
          <p:nvPr/>
        </p:nvSpPr>
        <p:spPr>
          <a:xfrm>
            <a:off x="1057775" y="3306693"/>
            <a:ext cx="7037451" cy="1384995"/>
          </a:xfrm>
          <a:prstGeom prst="rect">
            <a:avLst/>
          </a:prstGeom>
        </p:spPr>
        <p:txBody>
          <a:bodyPr wrap="square">
            <a:spAutoFit/>
          </a:bodyPr>
          <a:lstStyle/>
          <a:p>
            <a:pPr algn="just"/>
            <a:r>
              <a:rPr lang="en-GB" sz="1050" dirty="0"/>
              <a:t>Il </a:t>
            </a:r>
            <a:r>
              <a:rPr lang="en-GB" sz="1050" dirty="0" err="1"/>
              <a:t>risultato</a:t>
            </a:r>
            <a:r>
              <a:rPr lang="en-GB" sz="1050" dirty="0"/>
              <a:t> per la </a:t>
            </a:r>
            <a:r>
              <a:rPr lang="en-GB" sz="1050" dirty="0" err="1"/>
              <a:t>lista</a:t>
            </a:r>
            <a:r>
              <a:rPr lang="en-GB" sz="1050" dirty="0"/>
              <a:t> è </a:t>
            </a:r>
            <a:r>
              <a:rPr lang="en-GB" sz="1050" dirty="0" err="1"/>
              <a:t>intiuitivo</a:t>
            </a:r>
            <a:r>
              <a:rPr lang="en-GB" sz="1050" dirty="0"/>
              <a:t>, </a:t>
            </a:r>
            <a:r>
              <a:rPr lang="en-GB" sz="1050" dirty="0" err="1"/>
              <a:t>restituisce</a:t>
            </a:r>
            <a:r>
              <a:rPr lang="en-GB" sz="1050" dirty="0"/>
              <a:t> il </a:t>
            </a:r>
            <a:r>
              <a:rPr lang="en-GB" sz="1050" dirty="0" err="1"/>
              <a:t>numero</a:t>
            </a:r>
            <a:r>
              <a:rPr lang="en-GB" sz="1050" dirty="0"/>
              <a:t> di </a:t>
            </a:r>
            <a:r>
              <a:rPr lang="en-GB" sz="1050" dirty="0" err="1"/>
              <a:t>elementi</a:t>
            </a:r>
            <a:r>
              <a:rPr lang="en-GB" sz="1050" dirty="0"/>
              <a:t> al </a:t>
            </a:r>
            <a:r>
              <a:rPr lang="en-GB" sz="1050" dirty="0" err="1"/>
              <a:t>suo</a:t>
            </a:r>
            <a:r>
              <a:rPr lang="en-GB" sz="1050" dirty="0"/>
              <a:t> </a:t>
            </a:r>
            <a:r>
              <a:rPr lang="en-GB" sz="1050" dirty="0" err="1"/>
              <a:t>interno</a:t>
            </a:r>
            <a:r>
              <a:rPr lang="en-GB" sz="1050" dirty="0"/>
              <a:t> (</a:t>
            </a:r>
            <a:r>
              <a:rPr lang="en-GB" sz="1050" dirty="0" err="1"/>
              <a:t>uguale</a:t>
            </a:r>
            <a:r>
              <a:rPr lang="en-GB" sz="1050" dirty="0"/>
              <a:t> per tuple e set), </a:t>
            </a:r>
            <a:r>
              <a:rPr lang="en-GB" sz="1050" dirty="0" err="1"/>
              <a:t>quello</a:t>
            </a:r>
            <a:r>
              <a:rPr lang="en-GB" sz="1050" dirty="0"/>
              <a:t> per </a:t>
            </a:r>
            <a:r>
              <a:rPr lang="en-GB" sz="1050" dirty="0" err="1"/>
              <a:t>gli</a:t>
            </a:r>
            <a:r>
              <a:rPr lang="en-GB" sz="1050" dirty="0"/>
              <a:t> </a:t>
            </a:r>
            <a:r>
              <a:rPr lang="en-GB" sz="1050" dirty="0" err="1"/>
              <a:t>altri</a:t>
            </a:r>
            <a:r>
              <a:rPr lang="en-GB" sz="1050" dirty="0"/>
              <a:t> tipi di </a:t>
            </a:r>
            <a:r>
              <a:rPr lang="en-GB" sz="1050" dirty="0" err="1"/>
              <a:t>variabili</a:t>
            </a:r>
            <a:r>
              <a:rPr lang="en-GB" sz="1050" dirty="0"/>
              <a:t> </a:t>
            </a:r>
            <a:r>
              <a:rPr lang="en-GB" sz="1050" dirty="0" err="1"/>
              <a:t>può</a:t>
            </a:r>
            <a:r>
              <a:rPr lang="en-GB" sz="1050" dirty="0"/>
              <a:t> </a:t>
            </a:r>
            <a:r>
              <a:rPr lang="en-GB" sz="1050" dirty="0" err="1"/>
              <a:t>esserlo</a:t>
            </a:r>
            <a:r>
              <a:rPr lang="en-GB" sz="1050" dirty="0"/>
              <a:t> un po’ di </a:t>
            </a:r>
            <a:r>
              <a:rPr lang="en-GB" sz="1050" dirty="0" err="1"/>
              <a:t>meno</a:t>
            </a:r>
            <a:r>
              <a:rPr lang="en-GB" sz="1050" dirty="0"/>
              <a:t>.</a:t>
            </a:r>
          </a:p>
          <a:p>
            <a:pPr algn="just"/>
            <a:r>
              <a:rPr lang="en-GB" sz="1050" dirty="0"/>
              <a:t>Per </a:t>
            </a:r>
            <a:r>
              <a:rPr lang="en-GB" sz="1050" dirty="0" err="1"/>
              <a:t>capire</a:t>
            </a:r>
            <a:r>
              <a:rPr lang="en-GB" sz="1050" dirty="0"/>
              <a:t> il </a:t>
            </a:r>
            <a:r>
              <a:rPr lang="en-GB" sz="1050" dirty="0" err="1"/>
              <a:t>risultato</a:t>
            </a:r>
            <a:r>
              <a:rPr lang="en-GB" sz="1050" dirty="0"/>
              <a:t> </a:t>
            </a:r>
            <a:r>
              <a:rPr lang="en-GB" sz="1050" dirty="0" err="1"/>
              <a:t>della</a:t>
            </a:r>
            <a:r>
              <a:rPr lang="en-GB" sz="1050" dirty="0"/>
              <a:t> </a:t>
            </a:r>
            <a:r>
              <a:rPr lang="en-GB" sz="1050" dirty="0" err="1"/>
              <a:t>lunghezza</a:t>
            </a:r>
            <a:r>
              <a:rPr lang="en-GB" sz="1050" dirty="0"/>
              <a:t> di una </a:t>
            </a:r>
            <a:r>
              <a:rPr lang="en-GB" sz="1050" dirty="0" err="1"/>
              <a:t>stringa</a:t>
            </a:r>
            <a:r>
              <a:rPr lang="en-GB" sz="1050" dirty="0"/>
              <a:t> </a:t>
            </a:r>
            <a:r>
              <a:rPr lang="en-GB" sz="1050" dirty="0" err="1"/>
              <a:t>bisogna</a:t>
            </a:r>
            <a:r>
              <a:rPr lang="en-GB" sz="1050" dirty="0"/>
              <a:t> </a:t>
            </a:r>
            <a:r>
              <a:rPr lang="en-GB" sz="1050" dirty="0" err="1"/>
              <a:t>ricordarsi</a:t>
            </a:r>
            <a:r>
              <a:rPr lang="en-GB" sz="1050" dirty="0"/>
              <a:t> </a:t>
            </a:r>
            <a:r>
              <a:rPr lang="en-GB" sz="1050" dirty="0" err="1"/>
              <a:t>che</a:t>
            </a:r>
            <a:r>
              <a:rPr lang="en-GB" sz="1050" dirty="0"/>
              <a:t> </a:t>
            </a:r>
            <a:r>
              <a:rPr lang="en-GB" sz="1050" dirty="0" err="1"/>
              <a:t>questo</a:t>
            </a:r>
            <a:r>
              <a:rPr lang="en-GB" sz="1050" dirty="0"/>
              <a:t> </a:t>
            </a:r>
            <a:r>
              <a:rPr lang="en-GB" sz="1050" dirty="0" err="1"/>
              <a:t>tipo</a:t>
            </a:r>
            <a:r>
              <a:rPr lang="en-GB" sz="1050" dirty="0"/>
              <a:t> di </a:t>
            </a:r>
            <a:r>
              <a:rPr lang="en-GB" sz="1050" dirty="0" err="1"/>
              <a:t>variabile</a:t>
            </a:r>
            <a:r>
              <a:rPr lang="en-GB" sz="1050" dirty="0"/>
              <a:t> </a:t>
            </a:r>
            <a:r>
              <a:rPr lang="en-GB" sz="1050" dirty="0" err="1"/>
              <a:t>supporta</a:t>
            </a:r>
            <a:r>
              <a:rPr lang="en-GB" sz="1050" dirty="0"/>
              <a:t> lo slicing; di </a:t>
            </a:r>
            <a:r>
              <a:rPr lang="en-GB" sz="1050" dirty="0" err="1"/>
              <a:t>conseguenza</a:t>
            </a:r>
            <a:r>
              <a:rPr lang="en-GB" sz="1050" dirty="0"/>
              <a:t> </a:t>
            </a:r>
            <a:r>
              <a:rPr lang="en-GB" sz="1050" dirty="0" err="1"/>
              <a:t>ogni</a:t>
            </a:r>
            <a:r>
              <a:rPr lang="en-GB" sz="1050" dirty="0"/>
              <a:t> carattere al </a:t>
            </a:r>
            <a:r>
              <a:rPr lang="en-GB" sz="1050" dirty="0" err="1"/>
              <a:t>suo</a:t>
            </a:r>
            <a:r>
              <a:rPr lang="en-GB" sz="1050" dirty="0"/>
              <a:t> </a:t>
            </a:r>
            <a:r>
              <a:rPr lang="en-GB" sz="1050" dirty="0" err="1"/>
              <a:t>interno</a:t>
            </a:r>
            <a:r>
              <a:rPr lang="en-GB" sz="1050" dirty="0"/>
              <a:t>, </a:t>
            </a:r>
            <a:r>
              <a:rPr lang="en-GB" sz="1050" dirty="0" err="1"/>
              <a:t>compreso</a:t>
            </a:r>
            <a:r>
              <a:rPr lang="en-GB" sz="1050" dirty="0"/>
              <a:t> lo </a:t>
            </a:r>
            <a:r>
              <a:rPr lang="en-GB" sz="1050" dirty="0" err="1"/>
              <a:t>spazio</a:t>
            </a:r>
            <a:r>
              <a:rPr lang="en-GB" sz="1050" dirty="0"/>
              <a:t> </a:t>
            </a:r>
            <a:r>
              <a:rPr lang="en-GB" sz="1050" dirty="0" err="1"/>
              <a:t>tra</a:t>
            </a:r>
            <a:r>
              <a:rPr lang="en-GB" sz="1050" dirty="0"/>
              <a:t> le due parole, </a:t>
            </a:r>
            <a:r>
              <a:rPr lang="en-GB" sz="1050" dirty="0" err="1"/>
              <a:t>conta</a:t>
            </a:r>
            <a:r>
              <a:rPr lang="en-GB" sz="1050" dirty="0"/>
              <a:t> come un </a:t>
            </a:r>
            <a:r>
              <a:rPr lang="en-GB" sz="1050" dirty="0" err="1"/>
              <a:t>elemento</a:t>
            </a:r>
            <a:r>
              <a:rPr lang="en-GB" sz="1050" dirty="0"/>
              <a:t>.</a:t>
            </a:r>
          </a:p>
          <a:p>
            <a:pPr algn="just"/>
            <a:r>
              <a:rPr lang="en-GB" sz="1050" dirty="0"/>
              <a:t>Per </a:t>
            </a:r>
            <a:r>
              <a:rPr lang="en-GB" sz="1050" dirty="0" err="1"/>
              <a:t>i</a:t>
            </a:r>
            <a:r>
              <a:rPr lang="en-GB" sz="1050" dirty="0"/>
              <a:t> </a:t>
            </a:r>
            <a:r>
              <a:rPr lang="en-GB" sz="1050" dirty="0" err="1"/>
              <a:t>dizionari</a:t>
            </a:r>
            <a:r>
              <a:rPr lang="en-GB" sz="1050" dirty="0"/>
              <a:t> il </a:t>
            </a:r>
            <a:r>
              <a:rPr lang="en-GB" sz="1050" dirty="0" err="1"/>
              <a:t>risultato</a:t>
            </a:r>
            <a:r>
              <a:rPr lang="en-GB" sz="1050" dirty="0"/>
              <a:t> è il </a:t>
            </a:r>
            <a:r>
              <a:rPr lang="en-GB" sz="1050" dirty="0" err="1"/>
              <a:t>numero</a:t>
            </a:r>
            <a:r>
              <a:rPr lang="en-GB" sz="1050" dirty="0"/>
              <a:t> di </a:t>
            </a:r>
            <a:r>
              <a:rPr lang="en-GB" sz="1050" dirty="0" err="1"/>
              <a:t>chiavi</a:t>
            </a:r>
            <a:r>
              <a:rPr lang="en-GB" sz="1050" dirty="0"/>
              <a:t> al </a:t>
            </a:r>
            <a:r>
              <a:rPr lang="en-GB" sz="1050" dirty="0" err="1"/>
              <a:t>suo</a:t>
            </a:r>
            <a:r>
              <a:rPr lang="en-GB" sz="1050" dirty="0"/>
              <a:t> </a:t>
            </a:r>
            <a:r>
              <a:rPr lang="en-GB" sz="1050" dirty="0" err="1"/>
              <a:t>interno</a:t>
            </a:r>
            <a:r>
              <a:rPr lang="en-GB" sz="1050" dirty="0"/>
              <a:t>.</a:t>
            </a:r>
          </a:p>
          <a:p>
            <a:pPr algn="just"/>
            <a:endParaRPr lang="en-GB" sz="1050" dirty="0"/>
          </a:p>
          <a:p>
            <a:pPr algn="just"/>
            <a:r>
              <a:rPr lang="en-GB" sz="1050" dirty="0"/>
              <a:t>I numeri </a:t>
            </a:r>
            <a:r>
              <a:rPr lang="en-GB" sz="1050" dirty="0" err="1"/>
              <a:t>invece</a:t>
            </a:r>
            <a:r>
              <a:rPr lang="en-GB" sz="1050" dirty="0"/>
              <a:t> non </a:t>
            </a:r>
            <a:r>
              <a:rPr lang="en-GB" sz="1050" dirty="0" err="1"/>
              <a:t>supportano</a:t>
            </a:r>
            <a:r>
              <a:rPr lang="en-GB" sz="1050" dirty="0"/>
              <a:t> lo slicing, non </a:t>
            </a:r>
            <a:r>
              <a:rPr lang="en-GB" sz="1050" dirty="0" err="1"/>
              <a:t>contengono</a:t>
            </a:r>
            <a:r>
              <a:rPr lang="en-GB" sz="1050" dirty="0"/>
              <a:t> una </a:t>
            </a:r>
            <a:r>
              <a:rPr lang="en-GB" sz="1050" dirty="0" err="1"/>
              <a:t>lista</a:t>
            </a:r>
            <a:r>
              <a:rPr lang="en-GB" sz="1050" dirty="0"/>
              <a:t> di </a:t>
            </a:r>
            <a:r>
              <a:rPr lang="en-GB" sz="1050" dirty="0" err="1"/>
              <a:t>elementi</a:t>
            </a:r>
            <a:r>
              <a:rPr lang="en-GB" sz="1050" dirty="0"/>
              <a:t> al </a:t>
            </a:r>
            <a:r>
              <a:rPr lang="en-GB" sz="1050" dirty="0" err="1"/>
              <a:t>loro</a:t>
            </a:r>
            <a:r>
              <a:rPr lang="en-GB" sz="1050" dirty="0"/>
              <a:t> </a:t>
            </a:r>
            <a:r>
              <a:rPr lang="en-GB" sz="1050" dirty="0" err="1"/>
              <a:t>interno</a:t>
            </a:r>
            <a:r>
              <a:rPr lang="en-GB" sz="1050" dirty="0"/>
              <a:t>, e di </a:t>
            </a:r>
            <a:r>
              <a:rPr lang="en-GB" sz="1050" dirty="0" err="1"/>
              <a:t>conseguenza</a:t>
            </a:r>
            <a:r>
              <a:rPr lang="en-GB" sz="1050" dirty="0"/>
              <a:t> la </a:t>
            </a:r>
            <a:r>
              <a:rPr lang="en-GB" sz="1050" dirty="0" err="1"/>
              <a:t>funzione</a:t>
            </a:r>
            <a:r>
              <a:rPr lang="en-GB" sz="1050" dirty="0"/>
              <a:t> </a:t>
            </a:r>
            <a:r>
              <a:rPr lang="en-GB" sz="1050" dirty="0" err="1"/>
              <a:t>len</a:t>
            </a:r>
            <a:r>
              <a:rPr lang="en-GB" sz="1050" dirty="0"/>
              <a:t>() </a:t>
            </a:r>
            <a:r>
              <a:rPr lang="en-GB" sz="1050" dirty="0" err="1"/>
              <a:t>restituisce</a:t>
            </a:r>
            <a:r>
              <a:rPr lang="en-GB" sz="1050" dirty="0"/>
              <a:t> un </a:t>
            </a:r>
            <a:r>
              <a:rPr lang="en-GB" sz="1050" dirty="0" err="1"/>
              <a:t>errore</a:t>
            </a:r>
            <a:r>
              <a:rPr lang="en-GB" sz="1050" dirty="0"/>
              <a:t> in </a:t>
            </a:r>
            <a:r>
              <a:rPr lang="en-GB" sz="1050" dirty="0" err="1"/>
              <a:t>questi</a:t>
            </a:r>
            <a:r>
              <a:rPr lang="en-GB" sz="1050" dirty="0"/>
              <a:t> </a:t>
            </a:r>
            <a:r>
              <a:rPr lang="en-GB" sz="1050" dirty="0" err="1"/>
              <a:t>casi</a:t>
            </a:r>
            <a:r>
              <a:rPr lang="en-GB" sz="1050" dirty="0"/>
              <a:t>.</a:t>
            </a:r>
          </a:p>
        </p:txBody>
      </p:sp>
      <p:pic>
        <p:nvPicPr>
          <p:cNvPr id="16" name="Picture 15">
            <a:extLst>
              <a:ext uri="{FF2B5EF4-FFF2-40B4-BE49-F238E27FC236}">
                <a16:creationId xmlns:a16="http://schemas.microsoft.com/office/drawing/2014/main" id="{643CD05E-E43F-4E00-AD57-1BF9415B52B1}"/>
              </a:ext>
            </a:extLst>
          </p:cNvPr>
          <p:cNvPicPr>
            <a:picLocks noChangeAspect="1"/>
          </p:cNvPicPr>
          <p:nvPr/>
        </p:nvPicPr>
        <p:blipFill>
          <a:blip r:embed="rId4"/>
          <a:stretch>
            <a:fillRect/>
          </a:stretch>
        </p:blipFill>
        <p:spPr>
          <a:xfrm>
            <a:off x="2206961" y="2885152"/>
            <a:ext cx="92869" cy="221456"/>
          </a:xfrm>
          <a:prstGeom prst="rect">
            <a:avLst/>
          </a:prstGeom>
        </p:spPr>
      </p:pic>
      <p:sp>
        <p:nvSpPr>
          <p:cNvPr id="5" name="Title 4">
            <a:extLst>
              <a:ext uri="{FF2B5EF4-FFF2-40B4-BE49-F238E27FC236}">
                <a16:creationId xmlns:a16="http://schemas.microsoft.com/office/drawing/2014/main" id="{641DA8D8-E59B-C3C9-A000-1AD7445C4697}"/>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en-AU" sz="1600" dirty="0">
                <a:solidFill>
                  <a:schemeClr val="bg1"/>
                </a:solidFill>
              </a:rPr>
              <a:t> – </a:t>
            </a:r>
            <a:r>
              <a:rPr lang="en-AU" sz="1600" dirty="0" err="1">
                <a:solidFill>
                  <a:schemeClr val="bg1"/>
                </a:solidFill>
              </a:rPr>
              <a:t>len</a:t>
            </a:r>
            <a:r>
              <a:rPr lang="en-AU" sz="1600" dirty="0">
                <a:solidFill>
                  <a:schemeClr val="bg1"/>
                </a:solidFill>
              </a:rPr>
              <a: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406254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240C34-8ABC-4F63-84E7-8FCB9F408099}"/>
              </a:ext>
            </a:extLst>
          </p:cNvPr>
          <p:cNvSpPr/>
          <p:nvPr/>
        </p:nvSpPr>
        <p:spPr>
          <a:xfrm>
            <a:off x="1057775" y="1078350"/>
            <a:ext cx="5747601"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l =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sum</a:t>
            </a:r>
            <a:r>
              <a:rPr lang="en-GB" sz="1200" dirty="0">
                <a:solidFill>
                  <a:schemeClr val="tx1">
                    <a:lumMod val="10000"/>
                    <a:lumOff val="90000"/>
                  </a:schemeClr>
                </a:solidFill>
                <a:latin typeface="Consolas" panose="020B0609020204030204" pitchFamily="49" charset="0"/>
                <a:cs typeface="Calibri" panose="020F0502020204030204" pitchFamily="34" charset="0"/>
              </a:rPr>
              <a:t>(l)       </a:t>
            </a:r>
            <a:r>
              <a:rPr lang="pt-BR" sz="1200" i="1" dirty="0">
                <a:solidFill>
                  <a:schemeClr val="tx1">
                    <a:lumMod val="25000"/>
                    <a:lumOff val="75000"/>
                  </a:schemeClr>
                </a:solidFill>
                <a:latin typeface="Consolas" panose="020B0609020204030204" pitchFamily="49" charset="0"/>
                <a:cs typeface="Calibri" panose="020F0502020204030204" pitchFamily="34" charset="0"/>
              </a:rPr>
              <a:t># somma gli elementi</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min</a:t>
            </a:r>
            <a:r>
              <a:rPr lang="en-GB" sz="1200" dirty="0">
                <a:solidFill>
                  <a:schemeClr val="tx1">
                    <a:lumMod val="10000"/>
                    <a:lumOff val="90000"/>
                  </a:schemeClr>
                </a:solidFill>
                <a:latin typeface="Consolas" panose="020B0609020204030204" pitchFamily="49" charset="0"/>
                <a:cs typeface="Calibri" panose="020F0502020204030204" pitchFamily="34" charset="0"/>
              </a:rPr>
              <a:t>(l)       </a:t>
            </a:r>
            <a:r>
              <a:rPr lang="pt-BR" sz="1200" i="1" dirty="0">
                <a:solidFill>
                  <a:schemeClr val="tx1">
                    <a:lumMod val="25000"/>
                    <a:lumOff val="75000"/>
                  </a:schemeClr>
                </a:solidFill>
                <a:latin typeface="Consolas" panose="020B0609020204030204" pitchFamily="49" charset="0"/>
                <a:cs typeface="Calibri" panose="020F0502020204030204" pitchFamily="34" charset="0"/>
              </a:rPr>
              <a:t># il valore minimo</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max</a:t>
            </a:r>
            <a:r>
              <a:rPr lang="en-GB" sz="1200" dirty="0">
                <a:solidFill>
                  <a:schemeClr val="tx1">
                    <a:lumMod val="10000"/>
                    <a:lumOff val="90000"/>
                  </a:schemeClr>
                </a:solidFill>
                <a:latin typeface="Consolas" panose="020B0609020204030204" pitchFamily="49" charset="0"/>
                <a:cs typeface="Calibri" panose="020F0502020204030204" pitchFamily="34" charset="0"/>
              </a:rPr>
              <a:t>(l)</a:t>
            </a:r>
            <a:r>
              <a:rPr lang="pt-BR" sz="1200" i="1" dirty="0">
                <a:solidFill>
                  <a:schemeClr val="tx1">
                    <a:lumMod val="25000"/>
                    <a:lumOff val="75000"/>
                  </a:schemeClr>
                </a:solidFill>
                <a:latin typeface="Consolas" panose="020B0609020204030204" pitchFamily="49" charset="0"/>
                <a:cs typeface="Calibri" panose="020F0502020204030204" pitchFamily="34" charset="0"/>
              </a:rPr>
              <a:t>       # il valore massimo</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min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pt-BR" sz="1200" i="1" dirty="0">
                <a:solidFill>
                  <a:schemeClr val="tx1">
                    <a:lumMod val="25000"/>
                    <a:lumOff val="75000"/>
                  </a:schemeClr>
                </a:solidFill>
                <a:latin typeface="Consolas" panose="020B0609020204030204" pitchFamily="49" charset="0"/>
                <a:cs typeface="Calibri" panose="020F0502020204030204" pitchFamily="34" charset="0"/>
              </a:rPr>
              <a:t>    # il minimo tra due o più valori</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sum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pt-BR" sz="1200" i="1" dirty="0">
                <a:solidFill>
                  <a:schemeClr val="tx1">
                    <a:lumMod val="25000"/>
                    <a:lumOff val="75000"/>
                  </a:schemeClr>
                </a:solidFill>
                <a:latin typeface="Consolas" panose="020B0609020204030204" pitchFamily="49" charset="0"/>
                <a:cs typeface="Calibri" panose="020F0502020204030204" pitchFamily="34" charset="0"/>
              </a:rPr>
              <a:t>                                # errore</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1" name="Rectangle 10">
            <a:extLst>
              <a:ext uri="{FF2B5EF4-FFF2-40B4-BE49-F238E27FC236}">
                <a16:creationId xmlns:a16="http://schemas.microsoft.com/office/drawing/2014/main" id="{1198F429-29D1-43A0-8D4E-A895D3A38D75}"/>
              </a:ext>
            </a:extLst>
          </p:cNvPr>
          <p:cNvSpPr/>
          <p:nvPr/>
        </p:nvSpPr>
        <p:spPr>
          <a:xfrm>
            <a:off x="1044512" y="762272"/>
            <a:ext cx="7037451" cy="253916"/>
          </a:xfrm>
          <a:prstGeom prst="rect">
            <a:avLst/>
          </a:prstGeom>
        </p:spPr>
        <p:txBody>
          <a:bodyPr wrap="square">
            <a:spAutoFit/>
          </a:bodyPr>
          <a:lstStyle/>
          <a:p>
            <a:pPr marL="214313" indent="-214313">
              <a:buFont typeface="Arial" panose="020B0604020202020204" pitchFamily="34" charset="0"/>
              <a:buChar char="•"/>
            </a:pPr>
            <a:r>
              <a:rPr lang="en-GB" sz="1050" b="1" dirty="0"/>
              <a:t>sum(), min(), max()</a:t>
            </a:r>
            <a:r>
              <a:rPr lang="en-GB" sz="1050" dirty="0"/>
              <a:t>: </a:t>
            </a:r>
            <a:r>
              <a:rPr lang="en-GB" sz="1050" dirty="0" err="1"/>
              <a:t>restituiscono</a:t>
            </a:r>
            <a:r>
              <a:rPr lang="en-GB" sz="1050" dirty="0"/>
              <a:t> </a:t>
            </a:r>
            <a:r>
              <a:rPr lang="en-GB" sz="1050" dirty="0" err="1"/>
              <a:t>rispettivamente</a:t>
            </a:r>
            <a:r>
              <a:rPr lang="en-GB" sz="1050" dirty="0"/>
              <a:t> la somma, il </a:t>
            </a:r>
            <a:r>
              <a:rPr lang="en-GB" sz="1050" dirty="0" err="1"/>
              <a:t>minimo</a:t>
            </a:r>
            <a:r>
              <a:rPr lang="en-GB" sz="1050" dirty="0"/>
              <a:t> e il </a:t>
            </a:r>
            <a:r>
              <a:rPr lang="en-GB" sz="1050" dirty="0" err="1"/>
              <a:t>massimo</a:t>
            </a:r>
            <a:r>
              <a:rPr lang="en-GB" sz="1050" dirty="0"/>
              <a:t>:</a:t>
            </a:r>
          </a:p>
        </p:txBody>
      </p:sp>
      <p:sp>
        <p:nvSpPr>
          <p:cNvPr id="12" name="Rectangle 11">
            <a:extLst>
              <a:ext uri="{FF2B5EF4-FFF2-40B4-BE49-F238E27FC236}">
                <a16:creationId xmlns:a16="http://schemas.microsoft.com/office/drawing/2014/main" id="{7B0BF2DD-183B-46FB-AB06-C494E43B36FD}"/>
              </a:ext>
            </a:extLst>
          </p:cNvPr>
          <p:cNvSpPr/>
          <p:nvPr/>
        </p:nvSpPr>
        <p:spPr>
          <a:xfrm>
            <a:off x="1044512" y="2340840"/>
            <a:ext cx="7037451" cy="738664"/>
          </a:xfrm>
          <a:prstGeom prst="rect">
            <a:avLst/>
          </a:prstGeom>
        </p:spPr>
        <p:txBody>
          <a:bodyPr wrap="square">
            <a:spAutoFit/>
          </a:bodyPr>
          <a:lstStyle/>
          <a:p>
            <a:pPr algn="just"/>
            <a:r>
              <a:rPr lang="en-GB" sz="1050" dirty="0" err="1"/>
              <a:t>Minimo</a:t>
            </a:r>
            <a:r>
              <a:rPr lang="en-GB" sz="1050" dirty="0"/>
              <a:t> e </a:t>
            </a:r>
            <a:r>
              <a:rPr lang="en-GB" sz="1050" dirty="0" err="1"/>
              <a:t>massimo</a:t>
            </a:r>
            <a:r>
              <a:rPr lang="en-GB" sz="1050" dirty="0"/>
              <a:t> </a:t>
            </a:r>
            <a:r>
              <a:rPr lang="en-GB" sz="1050" dirty="0" err="1"/>
              <a:t>funzionano</a:t>
            </a:r>
            <a:r>
              <a:rPr lang="en-GB" sz="1050" dirty="0"/>
              <a:t> come ci </a:t>
            </a:r>
            <a:r>
              <a:rPr lang="en-GB" sz="1050" dirty="0" err="1"/>
              <a:t>si</a:t>
            </a:r>
            <a:r>
              <a:rPr lang="en-GB" sz="1050" dirty="0"/>
              <a:t> </a:t>
            </a:r>
            <a:r>
              <a:rPr lang="en-GB" sz="1050" dirty="0" err="1"/>
              <a:t>aspetta</a:t>
            </a:r>
            <a:r>
              <a:rPr lang="en-GB" sz="1050" dirty="0"/>
              <a:t>, </a:t>
            </a:r>
            <a:r>
              <a:rPr lang="en-GB" sz="1050" dirty="0" err="1"/>
              <a:t>anche</a:t>
            </a:r>
            <a:r>
              <a:rPr lang="en-GB" sz="1050" dirty="0"/>
              <a:t> la somma ma ha la </a:t>
            </a:r>
            <a:r>
              <a:rPr lang="en-GB" sz="1050" dirty="0" err="1"/>
              <a:t>particolarità</a:t>
            </a:r>
            <a:r>
              <a:rPr lang="en-GB" sz="1050" dirty="0"/>
              <a:t> di </a:t>
            </a:r>
            <a:r>
              <a:rPr lang="en-GB" sz="1050" dirty="0" err="1"/>
              <a:t>volere</a:t>
            </a:r>
            <a:r>
              <a:rPr lang="en-GB" sz="1050" dirty="0"/>
              <a:t> come </a:t>
            </a:r>
            <a:r>
              <a:rPr lang="en-GB" sz="1050" dirty="0" err="1"/>
              <a:t>argomento</a:t>
            </a:r>
            <a:r>
              <a:rPr lang="en-GB" sz="1050" dirty="0"/>
              <a:t> una </a:t>
            </a:r>
            <a:r>
              <a:rPr lang="en-GB" sz="1050" dirty="0" err="1"/>
              <a:t>lista</a:t>
            </a:r>
            <a:r>
              <a:rPr lang="en-GB" sz="1050" dirty="0"/>
              <a:t> di </a:t>
            </a:r>
            <a:r>
              <a:rPr lang="en-GB" sz="1050" dirty="0" err="1"/>
              <a:t>valori</a:t>
            </a:r>
            <a:r>
              <a:rPr lang="en-GB" sz="1050" dirty="0"/>
              <a:t>. La </a:t>
            </a:r>
            <a:r>
              <a:rPr lang="en-GB" sz="1050" dirty="0" err="1"/>
              <a:t>stessa</a:t>
            </a:r>
            <a:r>
              <a:rPr lang="en-GB" sz="1050" dirty="0"/>
              <a:t> </a:t>
            </a:r>
            <a:r>
              <a:rPr lang="en-GB" sz="1050" dirty="0" err="1"/>
              <a:t>sintassi</a:t>
            </a:r>
            <a:r>
              <a:rPr lang="en-GB" sz="1050" dirty="0"/>
              <a:t> </a:t>
            </a:r>
            <a:r>
              <a:rPr lang="en-GB" sz="1050" dirty="0" err="1"/>
              <a:t>che</a:t>
            </a:r>
            <a:r>
              <a:rPr lang="en-GB" sz="1050" dirty="0"/>
              <a:t> </a:t>
            </a:r>
            <a:r>
              <a:rPr lang="en-GB" sz="1050" dirty="0" err="1"/>
              <a:t>funziona</a:t>
            </a:r>
            <a:r>
              <a:rPr lang="en-GB" sz="1050" dirty="0"/>
              <a:t> per </a:t>
            </a:r>
            <a:r>
              <a:rPr lang="en-GB" sz="1050" dirty="0" err="1"/>
              <a:t>minimo</a:t>
            </a:r>
            <a:r>
              <a:rPr lang="en-GB" sz="1050" dirty="0"/>
              <a:t>/</a:t>
            </a:r>
            <a:r>
              <a:rPr lang="en-GB" sz="1050" dirty="0" err="1"/>
              <a:t>massimo</a:t>
            </a:r>
            <a:r>
              <a:rPr lang="en-GB" sz="1050" dirty="0"/>
              <a:t> </a:t>
            </a:r>
            <a:r>
              <a:rPr lang="en-GB" sz="1050" dirty="0" err="1"/>
              <a:t>nelle</a:t>
            </a:r>
            <a:r>
              <a:rPr lang="en-GB" sz="1050" dirty="0"/>
              <a:t> </a:t>
            </a:r>
            <a:r>
              <a:rPr lang="en-GB" sz="1050" dirty="0" err="1"/>
              <a:t>ultime</a:t>
            </a:r>
            <a:r>
              <a:rPr lang="en-GB" sz="1050" dirty="0"/>
              <a:t> </a:t>
            </a:r>
            <a:r>
              <a:rPr lang="en-GB" sz="1050" dirty="0" err="1"/>
              <a:t>righe</a:t>
            </a:r>
            <a:r>
              <a:rPr lang="en-GB" sz="1050" dirty="0"/>
              <a:t> </a:t>
            </a:r>
            <a:r>
              <a:rPr lang="en-GB" sz="1050" dirty="0" err="1"/>
              <a:t>dà</a:t>
            </a:r>
            <a:r>
              <a:rPr lang="en-GB" sz="1050" dirty="0"/>
              <a:t> </a:t>
            </a:r>
            <a:r>
              <a:rPr lang="en-GB" sz="1050" dirty="0" err="1"/>
              <a:t>errore</a:t>
            </a:r>
            <a:r>
              <a:rPr lang="en-GB" sz="1050" dirty="0"/>
              <a:t> per la somma: </a:t>
            </a:r>
            <a:r>
              <a:rPr lang="en-GB" sz="1050" dirty="0" err="1"/>
              <a:t>si</a:t>
            </a:r>
            <a:r>
              <a:rPr lang="en-GB" sz="1050" dirty="0"/>
              <a:t> </a:t>
            </a:r>
            <a:r>
              <a:rPr lang="en-GB" sz="1050" dirty="0" err="1"/>
              <a:t>deve</a:t>
            </a:r>
            <a:r>
              <a:rPr lang="en-GB" sz="1050" dirty="0"/>
              <a:t> </a:t>
            </a:r>
            <a:r>
              <a:rPr lang="en-GB" sz="1050" dirty="0" err="1"/>
              <a:t>passare</a:t>
            </a:r>
            <a:r>
              <a:rPr lang="en-GB" sz="1050" dirty="0"/>
              <a:t> </a:t>
            </a:r>
            <a:r>
              <a:rPr lang="en-GB" sz="1050" dirty="0" err="1"/>
              <a:t>gli</a:t>
            </a:r>
            <a:r>
              <a:rPr lang="en-GB" sz="1050" dirty="0"/>
              <a:t> </a:t>
            </a:r>
            <a:r>
              <a:rPr lang="en-GB" sz="1050" dirty="0" err="1"/>
              <a:t>elementi</a:t>
            </a:r>
            <a:r>
              <a:rPr lang="en-GB" sz="1050" dirty="0"/>
              <a:t> come </a:t>
            </a:r>
            <a:r>
              <a:rPr lang="en-GB" sz="1050" dirty="0" err="1"/>
              <a:t>lista</a:t>
            </a:r>
            <a:r>
              <a:rPr lang="en-GB" sz="1050" dirty="0"/>
              <a:t>, </a:t>
            </a:r>
            <a:r>
              <a:rPr lang="en-GB" sz="1050" dirty="0" err="1"/>
              <a:t>tupla</a:t>
            </a:r>
            <a:r>
              <a:rPr lang="en-GB" sz="1050" dirty="0"/>
              <a:t> o set.</a:t>
            </a:r>
          </a:p>
          <a:p>
            <a:pPr algn="just"/>
            <a:r>
              <a:rPr lang="en-GB" sz="1050" dirty="0"/>
              <a:t>Per </a:t>
            </a:r>
            <a:r>
              <a:rPr lang="en-GB" sz="1050" dirty="0" err="1"/>
              <a:t>i</a:t>
            </a:r>
            <a:r>
              <a:rPr lang="en-GB" sz="1050" dirty="0"/>
              <a:t> </a:t>
            </a:r>
            <a:r>
              <a:rPr lang="en-GB" sz="1050" dirty="0" err="1"/>
              <a:t>dizionari</a:t>
            </a:r>
            <a:r>
              <a:rPr lang="en-GB" sz="1050" dirty="0"/>
              <a:t>, se </a:t>
            </a:r>
            <a:r>
              <a:rPr lang="en-GB" sz="1050" dirty="0" err="1"/>
              <a:t>tutte</a:t>
            </a:r>
            <a:r>
              <a:rPr lang="en-GB" sz="1050" dirty="0"/>
              <a:t> le </a:t>
            </a:r>
            <a:r>
              <a:rPr lang="en-GB" sz="1050" dirty="0" err="1"/>
              <a:t>chiavi</a:t>
            </a:r>
            <a:r>
              <a:rPr lang="en-GB" sz="1050" dirty="0"/>
              <a:t> </a:t>
            </a:r>
            <a:r>
              <a:rPr lang="en-GB" sz="1050" dirty="0" err="1"/>
              <a:t>sono</a:t>
            </a:r>
            <a:r>
              <a:rPr lang="en-GB" sz="1050" dirty="0"/>
              <a:t> </a:t>
            </a:r>
            <a:r>
              <a:rPr lang="en-GB" sz="1050" dirty="0" err="1"/>
              <a:t>numeriche</a:t>
            </a:r>
            <a:r>
              <a:rPr lang="en-GB" sz="1050" dirty="0"/>
              <a:t> fa la somma/</a:t>
            </a:r>
            <a:r>
              <a:rPr lang="en-GB" sz="1050" dirty="0" err="1"/>
              <a:t>minimo</a:t>
            </a:r>
            <a:r>
              <a:rPr lang="en-GB" sz="1050" dirty="0"/>
              <a:t>/</a:t>
            </a:r>
            <a:r>
              <a:rPr lang="en-GB" sz="1050" dirty="0" err="1"/>
              <a:t>massimo</a:t>
            </a:r>
            <a:r>
              <a:rPr lang="en-GB" sz="1050" dirty="0"/>
              <a:t> di </a:t>
            </a:r>
            <a:r>
              <a:rPr lang="en-GB" sz="1050" dirty="0" err="1"/>
              <a:t>esse</a:t>
            </a:r>
            <a:r>
              <a:rPr lang="en-GB" sz="1050" dirty="0"/>
              <a:t>.</a:t>
            </a:r>
          </a:p>
        </p:txBody>
      </p:sp>
      <p:pic>
        <p:nvPicPr>
          <p:cNvPr id="7" name="Picture 6">
            <a:extLst>
              <a:ext uri="{FF2B5EF4-FFF2-40B4-BE49-F238E27FC236}">
                <a16:creationId xmlns:a16="http://schemas.microsoft.com/office/drawing/2014/main" id="{4ABBCD91-14F1-489F-90ED-B49F6083A36B}"/>
              </a:ext>
            </a:extLst>
          </p:cNvPr>
          <p:cNvPicPr>
            <a:picLocks noChangeAspect="1"/>
          </p:cNvPicPr>
          <p:nvPr/>
        </p:nvPicPr>
        <p:blipFill>
          <a:blip r:embed="rId2"/>
          <a:stretch>
            <a:fillRect/>
          </a:stretch>
        </p:blipFill>
        <p:spPr>
          <a:xfrm>
            <a:off x="1925700" y="1294109"/>
            <a:ext cx="221456" cy="750094"/>
          </a:xfrm>
          <a:prstGeom prst="rect">
            <a:avLst/>
          </a:prstGeom>
        </p:spPr>
      </p:pic>
      <p:pic>
        <p:nvPicPr>
          <p:cNvPr id="10" name="Picture 9">
            <a:extLst>
              <a:ext uri="{FF2B5EF4-FFF2-40B4-BE49-F238E27FC236}">
                <a16:creationId xmlns:a16="http://schemas.microsoft.com/office/drawing/2014/main" id="{0B5D190C-10C9-4E03-A06C-C3A6A511B094}"/>
              </a:ext>
            </a:extLst>
          </p:cNvPr>
          <p:cNvPicPr>
            <a:picLocks noChangeAspect="1"/>
          </p:cNvPicPr>
          <p:nvPr/>
        </p:nvPicPr>
        <p:blipFill>
          <a:blip r:embed="rId3"/>
          <a:stretch>
            <a:fillRect/>
          </a:stretch>
        </p:blipFill>
        <p:spPr>
          <a:xfrm>
            <a:off x="1925700" y="2044202"/>
            <a:ext cx="2507456" cy="171450"/>
          </a:xfrm>
          <a:prstGeom prst="rect">
            <a:avLst/>
          </a:prstGeom>
        </p:spPr>
      </p:pic>
      <p:sp>
        <p:nvSpPr>
          <p:cNvPr id="14" name="Rectangle 13">
            <a:extLst>
              <a:ext uri="{FF2B5EF4-FFF2-40B4-BE49-F238E27FC236}">
                <a16:creationId xmlns:a16="http://schemas.microsoft.com/office/drawing/2014/main" id="{E978FC1E-7D47-406E-9346-4802F0417B11}"/>
              </a:ext>
            </a:extLst>
          </p:cNvPr>
          <p:cNvSpPr/>
          <p:nvPr/>
        </p:nvSpPr>
        <p:spPr>
          <a:xfrm>
            <a:off x="1044512" y="3303557"/>
            <a:ext cx="7037451" cy="253916"/>
          </a:xfrm>
          <a:prstGeom prst="rect">
            <a:avLst/>
          </a:prstGeom>
        </p:spPr>
        <p:txBody>
          <a:bodyPr wrap="square">
            <a:spAutoFit/>
          </a:bodyPr>
          <a:lstStyle/>
          <a:p>
            <a:pPr marL="214313" indent="-214313">
              <a:buFont typeface="Arial" panose="020B0604020202020204" pitchFamily="34" charset="0"/>
              <a:buChar char="•"/>
            </a:pPr>
            <a:r>
              <a:rPr lang="en-GB" sz="1050" b="1" dirty="0"/>
              <a:t>abs(), round()</a:t>
            </a:r>
            <a:r>
              <a:rPr lang="en-GB" sz="1050" dirty="0"/>
              <a:t>: </a:t>
            </a:r>
            <a:r>
              <a:rPr lang="en-GB" sz="1050" dirty="0" err="1"/>
              <a:t>restituiscono</a:t>
            </a:r>
            <a:r>
              <a:rPr lang="en-GB" sz="1050" dirty="0"/>
              <a:t> </a:t>
            </a:r>
            <a:r>
              <a:rPr lang="en-GB" sz="1050" dirty="0" err="1"/>
              <a:t>rispettivamente</a:t>
            </a:r>
            <a:r>
              <a:rPr lang="en-GB" sz="1050" dirty="0"/>
              <a:t> il </a:t>
            </a:r>
            <a:r>
              <a:rPr lang="en-GB" sz="1050" dirty="0" err="1"/>
              <a:t>valore</a:t>
            </a:r>
            <a:r>
              <a:rPr lang="en-GB" sz="1050" dirty="0"/>
              <a:t> </a:t>
            </a:r>
            <a:r>
              <a:rPr lang="en-GB" sz="1050" dirty="0" err="1"/>
              <a:t>assoluto</a:t>
            </a:r>
            <a:r>
              <a:rPr lang="en-GB" sz="1050" dirty="0"/>
              <a:t> e un </a:t>
            </a:r>
            <a:r>
              <a:rPr lang="en-GB" sz="1050" dirty="0" err="1"/>
              <a:t>numero</a:t>
            </a:r>
            <a:r>
              <a:rPr lang="en-GB" sz="1050" dirty="0"/>
              <a:t> con </a:t>
            </a:r>
            <a:r>
              <a:rPr lang="en-GB" sz="1050" dirty="0" err="1"/>
              <a:t>arrotondamento</a:t>
            </a:r>
            <a:r>
              <a:rPr lang="en-GB" sz="1050" dirty="0"/>
              <a:t>.</a:t>
            </a:r>
          </a:p>
        </p:txBody>
      </p:sp>
      <p:sp>
        <p:nvSpPr>
          <p:cNvPr id="15" name="Rectangle 14">
            <a:extLst>
              <a:ext uri="{FF2B5EF4-FFF2-40B4-BE49-F238E27FC236}">
                <a16:creationId xmlns:a16="http://schemas.microsoft.com/office/drawing/2014/main" id="{F578A6A2-F60B-4A75-B3E0-EA18335AAD64}"/>
              </a:ext>
            </a:extLst>
          </p:cNvPr>
          <p:cNvSpPr/>
          <p:nvPr/>
        </p:nvSpPr>
        <p:spPr>
          <a:xfrm>
            <a:off x="1057775" y="3563388"/>
            <a:ext cx="5747601"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pi = </a:t>
            </a:r>
            <a:r>
              <a:rPr lang="en-GB" sz="1200" dirty="0">
                <a:solidFill>
                  <a:srgbClr val="EDBA93"/>
                </a:solidFill>
                <a:latin typeface="Consolas" panose="020B0609020204030204" pitchFamily="49" charset="0"/>
                <a:cs typeface="Calibri" panose="020F0502020204030204" pitchFamily="34" charset="0"/>
              </a:rPr>
              <a:t>-3.14159</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abs</a:t>
            </a:r>
            <a:r>
              <a:rPr lang="en-GB" sz="1200" dirty="0">
                <a:solidFill>
                  <a:schemeClr val="tx1">
                    <a:lumMod val="10000"/>
                    <a:lumOff val="90000"/>
                  </a:schemeClr>
                </a:solidFill>
                <a:latin typeface="Consolas" panose="020B0609020204030204" pitchFamily="49" charset="0"/>
                <a:cs typeface="Calibri" panose="020F0502020204030204" pitchFamily="34" charset="0"/>
              </a:rPr>
              <a:t>(pi)</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round</a:t>
            </a:r>
            <a:r>
              <a:rPr lang="en-GB" sz="1200" dirty="0">
                <a:solidFill>
                  <a:schemeClr val="tx1">
                    <a:lumMod val="10000"/>
                    <a:lumOff val="90000"/>
                  </a:schemeClr>
                </a:solidFill>
                <a:latin typeface="Consolas" panose="020B0609020204030204" pitchFamily="49" charset="0"/>
                <a:cs typeface="Calibri" panose="020F0502020204030204" pitchFamily="34" charset="0"/>
              </a:rPr>
              <a:t>(pi)</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round</a:t>
            </a:r>
            <a:r>
              <a:rPr lang="en-GB" sz="1200" dirty="0">
                <a:solidFill>
                  <a:schemeClr val="tx1">
                    <a:lumMod val="10000"/>
                    <a:lumOff val="90000"/>
                  </a:schemeClr>
                </a:solidFill>
                <a:latin typeface="Consolas" panose="020B0609020204030204" pitchFamily="49" charset="0"/>
                <a:cs typeface="Calibri" panose="020F0502020204030204" pitchFamily="34" charset="0"/>
              </a:rPr>
              <a:t>(pi, </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17" name="Picture 16">
            <a:extLst>
              <a:ext uri="{FF2B5EF4-FFF2-40B4-BE49-F238E27FC236}">
                <a16:creationId xmlns:a16="http://schemas.microsoft.com/office/drawing/2014/main" id="{E7414265-A21F-4D38-A58B-3488229C78C7}"/>
              </a:ext>
            </a:extLst>
          </p:cNvPr>
          <p:cNvPicPr>
            <a:picLocks noChangeAspect="1"/>
          </p:cNvPicPr>
          <p:nvPr/>
        </p:nvPicPr>
        <p:blipFill>
          <a:blip r:embed="rId4"/>
          <a:stretch>
            <a:fillRect/>
          </a:stretch>
        </p:blipFill>
        <p:spPr>
          <a:xfrm>
            <a:off x="2174046" y="3784693"/>
            <a:ext cx="600075" cy="557213"/>
          </a:xfrm>
          <a:prstGeom prst="rect">
            <a:avLst/>
          </a:prstGeom>
        </p:spPr>
      </p:pic>
      <p:sp>
        <p:nvSpPr>
          <p:cNvPr id="18" name="Rectangle 17">
            <a:extLst>
              <a:ext uri="{FF2B5EF4-FFF2-40B4-BE49-F238E27FC236}">
                <a16:creationId xmlns:a16="http://schemas.microsoft.com/office/drawing/2014/main" id="{17F98FB0-7138-4688-B20E-F2FEA25148EA}"/>
              </a:ext>
            </a:extLst>
          </p:cNvPr>
          <p:cNvSpPr/>
          <p:nvPr/>
        </p:nvSpPr>
        <p:spPr>
          <a:xfrm>
            <a:off x="1044512" y="4381229"/>
            <a:ext cx="7037451" cy="253916"/>
          </a:xfrm>
          <a:prstGeom prst="rect">
            <a:avLst/>
          </a:prstGeom>
        </p:spPr>
        <p:txBody>
          <a:bodyPr wrap="square">
            <a:spAutoFit/>
          </a:bodyPr>
          <a:lstStyle/>
          <a:p>
            <a:pPr algn="just"/>
            <a:r>
              <a:rPr lang="en-GB" sz="1050" dirty="0"/>
              <a:t>Il round() senza </a:t>
            </a:r>
            <a:r>
              <a:rPr lang="en-GB" sz="1050" dirty="0" err="1"/>
              <a:t>ulteriori</a:t>
            </a:r>
            <a:r>
              <a:rPr lang="en-GB" sz="1050" dirty="0"/>
              <a:t> </a:t>
            </a:r>
            <a:r>
              <a:rPr lang="en-GB" sz="1050" dirty="0" err="1"/>
              <a:t>argomenti</a:t>
            </a:r>
            <a:r>
              <a:rPr lang="en-GB" sz="1050" dirty="0"/>
              <a:t> </a:t>
            </a:r>
            <a:r>
              <a:rPr lang="en-GB" sz="1050" dirty="0" err="1"/>
              <a:t>tronca</a:t>
            </a:r>
            <a:r>
              <a:rPr lang="en-GB" sz="1050" dirty="0"/>
              <a:t> tutti </a:t>
            </a:r>
            <a:r>
              <a:rPr lang="en-GB" sz="1050" dirty="0" err="1"/>
              <a:t>i</a:t>
            </a:r>
            <a:r>
              <a:rPr lang="en-GB" sz="1050" dirty="0"/>
              <a:t> </a:t>
            </a:r>
            <a:r>
              <a:rPr lang="en-GB" sz="1050" dirty="0" err="1"/>
              <a:t>decimali</a:t>
            </a:r>
            <a:r>
              <a:rPr lang="en-GB" sz="1050" dirty="0"/>
              <a:t>, </a:t>
            </a:r>
            <a:r>
              <a:rPr lang="en-GB" sz="1050" dirty="0" err="1"/>
              <a:t>altrimenti</a:t>
            </a:r>
            <a:r>
              <a:rPr lang="en-GB" sz="1050" dirty="0"/>
              <a:t> </a:t>
            </a:r>
            <a:r>
              <a:rPr lang="en-GB" sz="1050" dirty="0" err="1"/>
              <a:t>fino</a:t>
            </a:r>
            <a:r>
              <a:rPr lang="en-GB" sz="1050" dirty="0"/>
              <a:t> </a:t>
            </a:r>
            <a:r>
              <a:rPr lang="en-GB" sz="1050" dirty="0" err="1"/>
              <a:t>alla</a:t>
            </a:r>
            <a:r>
              <a:rPr lang="en-GB" sz="1050" dirty="0"/>
              <a:t> </a:t>
            </a:r>
            <a:r>
              <a:rPr lang="en-GB" sz="1050" dirty="0" err="1"/>
              <a:t>cifra</a:t>
            </a:r>
            <a:r>
              <a:rPr lang="en-GB" sz="1050" dirty="0"/>
              <a:t> </a:t>
            </a:r>
            <a:r>
              <a:rPr lang="en-GB" sz="1050" dirty="0" err="1"/>
              <a:t>specificata</a:t>
            </a:r>
            <a:r>
              <a:rPr lang="en-GB" sz="1050" dirty="0"/>
              <a:t>.</a:t>
            </a:r>
          </a:p>
        </p:txBody>
      </p:sp>
      <p:sp>
        <p:nvSpPr>
          <p:cNvPr id="3" name="Title 2">
            <a:extLst>
              <a:ext uri="{FF2B5EF4-FFF2-40B4-BE49-F238E27FC236}">
                <a16:creationId xmlns:a16="http://schemas.microsoft.com/office/drawing/2014/main" id="{5A841C5B-4168-9C8A-FF36-85B91C19FB57}"/>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en-AU" sz="1600" dirty="0">
                <a:solidFill>
                  <a:schemeClr val="bg1"/>
                </a:solidFill>
              </a:rPr>
              <a:t> – sum(), min(), max()…</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384552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735AE1-7F85-4384-A185-FEC30A038978}"/>
              </a:ext>
            </a:extLst>
          </p:cNvPr>
          <p:cNvSpPr/>
          <p:nvPr/>
        </p:nvSpPr>
        <p:spPr>
          <a:xfrm>
            <a:off x="1044512" y="766960"/>
            <a:ext cx="7037451" cy="577081"/>
          </a:xfrm>
          <a:prstGeom prst="rect">
            <a:avLst/>
          </a:prstGeom>
        </p:spPr>
        <p:txBody>
          <a:bodyPr wrap="square">
            <a:spAutoFit/>
          </a:bodyPr>
          <a:lstStyle/>
          <a:p>
            <a:pPr algn="just"/>
            <a:r>
              <a:rPr lang="en-AU" sz="1050" dirty="0"/>
              <a:t>Le </a:t>
            </a:r>
            <a:r>
              <a:rPr lang="en-AU" sz="1050" dirty="0" err="1"/>
              <a:t>operazioni</a:t>
            </a:r>
            <a:r>
              <a:rPr lang="en-AU" sz="1050" dirty="0"/>
              <a:t> di </a:t>
            </a:r>
            <a:r>
              <a:rPr lang="en-AU" sz="1050" dirty="0" err="1"/>
              <a:t>comparazione</a:t>
            </a:r>
            <a:r>
              <a:rPr lang="en-AU" sz="1050" dirty="0"/>
              <a:t> </a:t>
            </a:r>
            <a:r>
              <a:rPr lang="en-AU" sz="1050" dirty="0" err="1"/>
              <a:t>sono</a:t>
            </a:r>
            <a:r>
              <a:rPr lang="en-AU" sz="1050" dirty="0"/>
              <a:t> </a:t>
            </a:r>
            <a:r>
              <a:rPr lang="en-AU" sz="1050" dirty="0" err="1"/>
              <a:t>simili</a:t>
            </a:r>
            <a:r>
              <a:rPr lang="en-AU" sz="1050" dirty="0"/>
              <a:t> a quelle </a:t>
            </a:r>
            <a:r>
              <a:rPr lang="en-AU" sz="1050" dirty="0" err="1"/>
              <a:t>presenti</a:t>
            </a:r>
            <a:r>
              <a:rPr lang="en-AU" sz="1050" dirty="0"/>
              <a:t> in SAS, </a:t>
            </a:r>
            <a:r>
              <a:rPr lang="en-AU" sz="1050" dirty="0" err="1"/>
              <a:t>l’uguaglianza</a:t>
            </a:r>
            <a:r>
              <a:rPr lang="en-AU" sz="1050" dirty="0"/>
              <a:t> è con il doppio </a:t>
            </a:r>
            <a:r>
              <a:rPr lang="en-AU" sz="1050" dirty="0" err="1"/>
              <a:t>uguale</a:t>
            </a:r>
            <a:r>
              <a:rPr lang="en-AU" sz="1050" dirty="0"/>
              <a:t> (==) </a:t>
            </a:r>
            <a:r>
              <a:rPr lang="en-AU" sz="1050" dirty="0" err="1"/>
              <a:t>dato</a:t>
            </a:r>
            <a:r>
              <a:rPr lang="en-AU" sz="1050" dirty="0"/>
              <a:t> </a:t>
            </a:r>
            <a:r>
              <a:rPr lang="en-AU" sz="1050" dirty="0" err="1"/>
              <a:t>che</a:t>
            </a:r>
            <a:r>
              <a:rPr lang="en-AU" sz="1050" dirty="0"/>
              <a:t> il </a:t>
            </a:r>
            <a:r>
              <a:rPr lang="en-AU" sz="1050" dirty="0" err="1"/>
              <a:t>singolo</a:t>
            </a:r>
            <a:r>
              <a:rPr lang="en-AU" sz="1050" dirty="0"/>
              <a:t> è </a:t>
            </a:r>
            <a:r>
              <a:rPr lang="en-AU" sz="1050" dirty="0" err="1"/>
              <a:t>l’assegnazione</a:t>
            </a:r>
            <a:r>
              <a:rPr lang="en-AU" sz="1050" dirty="0"/>
              <a:t>. Per </a:t>
            </a:r>
            <a:r>
              <a:rPr lang="en-AU" sz="1050" dirty="0" err="1"/>
              <a:t>ogni</a:t>
            </a:r>
            <a:r>
              <a:rPr lang="en-AU" sz="1050" dirty="0"/>
              <a:t> </a:t>
            </a:r>
            <a:r>
              <a:rPr lang="en-AU" sz="1050" dirty="0" err="1"/>
              <a:t>comparazione</a:t>
            </a:r>
            <a:r>
              <a:rPr lang="en-AU" sz="1050" dirty="0"/>
              <a:t> Python produce un </a:t>
            </a:r>
            <a:r>
              <a:rPr lang="en-AU" sz="1050" dirty="0" err="1"/>
              <a:t>risultato</a:t>
            </a:r>
            <a:r>
              <a:rPr lang="en-AU" sz="1050" dirty="0"/>
              <a:t> </a:t>
            </a:r>
            <a:r>
              <a:rPr lang="en-AU" sz="1050" dirty="0" err="1"/>
              <a:t>booleano</a:t>
            </a:r>
            <a:r>
              <a:rPr lang="en-AU" sz="1050" dirty="0"/>
              <a:t> True/False; </a:t>
            </a:r>
            <a:r>
              <a:rPr lang="en-AU" sz="1050" dirty="0" err="1"/>
              <a:t>vedremo</a:t>
            </a:r>
            <a:r>
              <a:rPr lang="en-AU" sz="1050" dirty="0"/>
              <a:t> in </a:t>
            </a:r>
            <a:r>
              <a:rPr lang="en-AU" sz="1050" dirty="0" err="1"/>
              <a:t>seguito</a:t>
            </a:r>
            <a:r>
              <a:rPr lang="en-AU" sz="1050" dirty="0"/>
              <a:t> come </a:t>
            </a:r>
            <a:r>
              <a:rPr lang="en-AU" sz="1050" dirty="0" err="1"/>
              <a:t>queste</a:t>
            </a:r>
            <a:r>
              <a:rPr lang="en-AU" sz="1050" dirty="0"/>
              <a:t> </a:t>
            </a:r>
            <a:r>
              <a:rPr lang="en-AU" sz="1050" dirty="0" err="1"/>
              <a:t>condizioni</a:t>
            </a:r>
            <a:r>
              <a:rPr lang="en-AU" sz="1050" dirty="0"/>
              <a:t> </a:t>
            </a:r>
            <a:r>
              <a:rPr lang="en-AU" sz="1050" dirty="0" err="1"/>
              <a:t>saranno</a:t>
            </a:r>
            <a:r>
              <a:rPr lang="en-AU" sz="1050" dirty="0"/>
              <a:t> </a:t>
            </a:r>
            <a:r>
              <a:rPr lang="en-AU" sz="1050" dirty="0" err="1"/>
              <a:t>utili</a:t>
            </a:r>
            <a:r>
              <a:rPr lang="en-AU" sz="1050" dirty="0"/>
              <a:t> </a:t>
            </a:r>
            <a:r>
              <a:rPr lang="en-AU" sz="1050" dirty="0" err="1"/>
              <a:t>nei</a:t>
            </a:r>
            <a:r>
              <a:rPr lang="en-AU" sz="1050" dirty="0"/>
              <a:t> </a:t>
            </a:r>
            <a:r>
              <a:rPr lang="en-AU" sz="1050" dirty="0" err="1"/>
              <a:t>cicli</a:t>
            </a:r>
            <a:r>
              <a:rPr lang="en-AU" sz="1050" dirty="0"/>
              <a:t> if/else.</a:t>
            </a:r>
            <a:endParaRPr lang="en-GB" sz="1050" dirty="0"/>
          </a:p>
        </p:txBody>
      </p:sp>
      <p:sp>
        <p:nvSpPr>
          <p:cNvPr id="6" name="Rectangle 5">
            <a:extLst>
              <a:ext uri="{FF2B5EF4-FFF2-40B4-BE49-F238E27FC236}">
                <a16:creationId xmlns:a16="http://schemas.microsoft.com/office/drawing/2014/main" id="{6E540B85-BE2B-407B-864F-BCBA9BBFA27B}"/>
              </a:ext>
            </a:extLst>
          </p:cNvPr>
          <p:cNvSpPr/>
          <p:nvPr/>
        </p:nvSpPr>
        <p:spPr>
          <a:xfrm>
            <a:off x="1062038" y="1410967"/>
            <a:ext cx="7019925" cy="193899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my_list_2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100,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fagiano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my_list_2)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my_list_2)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&gt; </a:t>
            </a:r>
            <a:r>
              <a:rPr lang="en-GB" sz="1200" dirty="0">
                <a:solidFill>
                  <a:schemeClr val="tx1">
                    <a:lumMod val="10000"/>
                    <a:lumOff val="90000"/>
                  </a:schemeClr>
                </a:solidFill>
                <a:latin typeface="Consolas" panose="020B0609020204030204" pitchFamily="49" charset="0"/>
                <a:cs typeface="Calibri" panose="020F0502020204030204" pitchFamily="34" charset="0"/>
              </a:rPr>
              <a:t>my_list2[</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&gt;= </a:t>
            </a:r>
            <a:r>
              <a:rPr lang="en-GB" sz="1200" dirty="0">
                <a:solidFill>
                  <a:schemeClr val="tx1">
                    <a:lumMod val="10000"/>
                    <a:lumOff val="90000"/>
                  </a:schemeClr>
                </a:solidFill>
                <a:latin typeface="Consolas" panose="020B0609020204030204" pitchFamily="49" charset="0"/>
                <a:cs typeface="Calibri" panose="020F0502020204030204" pitchFamily="34" charset="0"/>
              </a:rPr>
              <a:t>my_list2[</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&lt;=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200" dirty="0">
                <a:solidFill>
                  <a:schemeClr val="tx1">
                    <a:lumMod val="10000"/>
                    <a:lumOff val="90000"/>
                  </a:schemeClr>
                </a:solidFill>
                <a:latin typeface="Consolas" panose="020B0609020204030204" pitchFamily="49" charset="0"/>
                <a:cs typeface="Calibri" panose="020F0502020204030204" pitchFamily="34" charset="0"/>
              </a:rPr>
              <a:t>(my_list2))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'cane'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my_list2)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not in</a:t>
            </a:r>
            <a:r>
              <a:rPr lang="en-GB" sz="1200" dirty="0">
                <a:solidFill>
                  <a:schemeClr val="tx1">
                    <a:lumMod val="10000"/>
                    <a:lumOff val="90000"/>
                  </a:schemeClr>
                </a:solidFill>
                <a:latin typeface="Consolas" panose="020B0609020204030204" pitchFamily="49" charset="0"/>
                <a:cs typeface="Calibri" panose="020F0502020204030204" pitchFamily="34" charset="0"/>
              </a:rPr>
              <a:t> my_list2)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'cane' </a:t>
            </a:r>
            <a:r>
              <a:rPr lang="en-GB" sz="1200" dirty="0">
                <a:solidFill>
                  <a:srgbClr val="C17CEC"/>
                </a:solidFill>
                <a:latin typeface="Consolas" panose="020B0609020204030204" pitchFamily="49" charset="0"/>
                <a:cs typeface="Calibri" panose="020F0502020204030204" pitchFamily="34" charset="0"/>
              </a:rPr>
              <a:t>&gt;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9" name="Rectangle 18">
            <a:extLst>
              <a:ext uri="{FF2B5EF4-FFF2-40B4-BE49-F238E27FC236}">
                <a16:creationId xmlns:a16="http://schemas.microsoft.com/office/drawing/2014/main" id="{8FB15F84-E97A-4F5C-A4B0-24ACAAECC2FC}"/>
              </a:ext>
            </a:extLst>
          </p:cNvPr>
          <p:cNvSpPr/>
          <p:nvPr/>
        </p:nvSpPr>
        <p:spPr>
          <a:xfrm>
            <a:off x="4714712" y="1751167"/>
            <a:ext cx="804056" cy="1569660"/>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bg1">
                    <a:lumMod val="95000"/>
                  </a:schemeClr>
                </a:solidFill>
                <a:latin typeface="Consolas" panose="020B0609020204030204" pitchFamily="49" charset="0"/>
                <a:cs typeface="Calibri" panose="020F0502020204030204" pitchFamily="34" charset="0"/>
              </a:rPr>
              <a:t>False</a:t>
            </a:r>
          </a:p>
          <a:p>
            <a:r>
              <a:rPr lang="en-GB" sz="1200" dirty="0">
                <a:solidFill>
                  <a:schemeClr val="bg1">
                    <a:lumMod val="95000"/>
                  </a:schemeClr>
                </a:solidFill>
                <a:latin typeface="Consolas" panose="020B0609020204030204" pitchFamily="49" charset="0"/>
                <a:cs typeface="Calibri" panose="020F0502020204030204" pitchFamily="34" charset="0"/>
              </a:rPr>
              <a:t>True</a:t>
            </a:r>
          </a:p>
          <a:p>
            <a:r>
              <a:rPr lang="en-GB" sz="1200" dirty="0">
                <a:solidFill>
                  <a:schemeClr val="bg1">
                    <a:lumMod val="95000"/>
                  </a:schemeClr>
                </a:solidFill>
                <a:latin typeface="Consolas" panose="020B0609020204030204" pitchFamily="49" charset="0"/>
                <a:cs typeface="Calibri" panose="020F0502020204030204" pitchFamily="34" charset="0"/>
              </a:rPr>
              <a:t>False</a:t>
            </a:r>
          </a:p>
          <a:p>
            <a:r>
              <a:rPr lang="en-GB" sz="1200" dirty="0">
                <a:solidFill>
                  <a:schemeClr val="bg1">
                    <a:lumMod val="95000"/>
                  </a:schemeClr>
                </a:solidFill>
                <a:latin typeface="Consolas" panose="020B0609020204030204" pitchFamily="49" charset="0"/>
                <a:cs typeface="Calibri" panose="020F0502020204030204" pitchFamily="34" charset="0"/>
              </a:rPr>
              <a:t>True</a:t>
            </a:r>
          </a:p>
          <a:p>
            <a:r>
              <a:rPr lang="en-GB" sz="1200" dirty="0">
                <a:solidFill>
                  <a:schemeClr val="bg1">
                    <a:lumMod val="95000"/>
                  </a:schemeClr>
                </a:solidFill>
                <a:latin typeface="Consolas" panose="020B0609020204030204" pitchFamily="49" charset="0"/>
                <a:cs typeface="Calibri" panose="020F0502020204030204" pitchFamily="34" charset="0"/>
              </a:rPr>
              <a:t>True</a:t>
            </a:r>
          </a:p>
          <a:p>
            <a:r>
              <a:rPr lang="en-GB" sz="1200" dirty="0">
                <a:solidFill>
                  <a:schemeClr val="bg1">
                    <a:lumMod val="95000"/>
                  </a:schemeClr>
                </a:solidFill>
                <a:latin typeface="Consolas" panose="020B0609020204030204" pitchFamily="49" charset="0"/>
                <a:cs typeface="Calibri" panose="020F0502020204030204" pitchFamily="34" charset="0"/>
              </a:rPr>
              <a:t>False</a:t>
            </a:r>
          </a:p>
          <a:p>
            <a:r>
              <a:rPr lang="en-GB" sz="1200" dirty="0">
                <a:solidFill>
                  <a:schemeClr val="bg1">
                    <a:lumMod val="95000"/>
                  </a:schemeClr>
                </a:solidFill>
                <a:latin typeface="Consolas" panose="020B0609020204030204" pitchFamily="49" charset="0"/>
                <a:cs typeface="Calibri" panose="020F0502020204030204" pitchFamily="34" charset="0"/>
              </a:rPr>
              <a:t>True</a:t>
            </a:r>
          </a:p>
          <a:p>
            <a:r>
              <a:rPr lang="en-GB" sz="1200" dirty="0">
                <a:solidFill>
                  <a:schemeClr val="bg1">
                    <a:lumMod val="95000"/>
                  </a:schemeClr>
                </a:solidFill>
                <a:latin typeface="Consolas" panose="020B0609020204030204" pitchFamily="49" charset="0"/>
                <a:cs typeface="Calibri" panose="020F0502020204030204" pitchFamily="34" charset="0"/>
              </a:rPr>
              <a:t>False</a:t>
            </a:r>
          </a:p>
        </p:txBody>
      </p:sp>
      <p:sp>
        <p:nvSpPr>
          <p:cNvPr id="21" name="Rectangle 20">
            <a:extLst>
              <a:ext uri="{FF2B5EF4-FFF2-40B4-BE49-F238E27FC236}">
                <a16:creationId xmlns:a16="http://schemas.microsoft.com/office/drawing/2014/main" id="{A257BBC3-99CD-4A67-8DC1-F5BEF1929E33}"/>
              </a:ext>
            </a:extLst>
          </p:cNvPr>
          <p:cNvSpPr/>
          <p:nvPr/>
        </p:nvSpPr>
        <p:spPr>
          <a:xfrm>
            <a:off x="1057775" y="3326876"/>
            <a:ext cx="7037451" cy="1384995"/>
          </a:xfrm>
          <a:prstGeom prst="rect">
            <a:avLst/>
          </a:prstGeom>
        </p:spPr>
        <p:txBody>
          <a:bodyPr wrap="square">
            <a:spAutoFit/>
          </a:bodyPr>
          <a:lstStyle/>
          <a:p>
            <a:pPr algn="just"/>
            <a:r>
              <a:rPr lang="en-AU" sz="1050" dirty="0"/>
              <a:t>I </a:t>
            </a:r>
            <a:r>
              <a:rPr lang="en-AU" sz="1050" dirty="0" err="1"/>
              <a:t>comandi</a:t>
            </a:r>
            <a:r>
              <a:rPr lang="en-AU" sz="1050" dirty="0"/>
              <a:t> sopra </a:t>
            </a:r>
            <a:r>
              <a:rPr lang="en-AU" sz="1050" dirty="0" err="1"/>
              <a:t>riportati</a:t>
            </a:r>
            <a:r>
              <a:rPr lang="en-AU" sz="1050" dirty="0"/>
              <a:t> </a:t>
            </a:r>
            <a:r>
              <a:rPr lang="en-AU" sz="1050" dirty="0" err="1"/>
              <a:t>sono</a:t>
            </a:r>
            <a:r>
              <a:rPr lang="en-AU" sz="1050" dirty="0"/>
              <a:t> </a:t>
            </a:r>
            <a:r>
              <a:rPr lang="en-AU" sz="1050" dirty="0" err="1"/>
              <a:t>gli</a:t>
            </a:r>
            <a:r>
              <a:rPr lang="en-AU" sz="1050" dirty="0"/>
              <a:t> </a:t>
            </a:r>
            <a:r>
              <a:rPr lang="en-AU" sz="1050" dirty="0" err="1"/>
              <a:t>unici</a:t>
            </a:r>
            <a:r>
              <a:rPr lang="en-AU" sz="1050" dirty="0"/>
              <a:t> per </a:t>
            </a:r>
            <a:r>
              <a:rPr lang="en-AU" sz="1050" dirty="0" err="1"/>
              <a:t>poter</a:t>
            </a:r>
            <a:r>
              <a:rPr lang="en-AU" sz="1050" dirty="0"/>
              <a:t> </a:t>
            </a:r>
            <a:r>
              <a:rPr lang="en-AU" sz="1050" dirty="0" err="1"/>
              <a:t>effettuare</a:t>
            </a:r>
            <a:r>
              <a:rPr lang="en-AU" sz="1050" dirty="0"/>
              <a:t> </a:t>
            </a:r>
            <a:r>
              <a:rPr lang="en-AU" sz="1050" dirty="0" err="1"/>
              <a:t>delle</a:t>
            </a:r>
            <a:r>
              <a:rPr lang="en-AU" sz="1050" dirty="0"/>
              <a:t> </a:t>
            </a:r>
            <a:r>
              <a:rPr lang="en-AU" sz="1050" dirty="0" err="1"/>
              <a:t>comparazioni</a:t>
            </a:r>
            <a:r>
              <a:rPr lang="en-AU" sz="1050" dirty="0"/>
              <a:t> (non </a:t>
            </a:r>
            <a:r>
              <a:rPr lang="en-AU" sz="1050" dirty="0" err="1"/>
              <a:t>esistono</a:t>
            </a:r>
            <a:r>
              <a:rPr lang="en-AU" sz="1050" dirty="0"/>
              <a:t> alternative come in SAS dove, per </a:t>
            </a:r>
            <a:r>
              <a:rPr lang="en-AU" sz="1050" dirty="0" err="1"/>
              <a:t>esempio</a:t>
            </a:r>
            <a:r>
              <a:rPr lang="en-AU" sz="1050" dirty="0"/>
              <a:t>, "ne" </a:t>
            </a:r>
            <a:r>
              <a:rPr lang="en-AU" sz="1050" dirty="0" err="1"/>
              <a:t>può</a:t>
            </a:r>
            <a:r>
              <a:rPr lang="en-AU" sz="1050" dirty="0"/>
              <a:t> </a:t>
            </a:r>
            <a:r>
              <a:rPr lang="en-AU" sz="1050" dirty="0" err="1"/>
              <a:t>sostituire</a:t>
            </a:r>
            <a:r>
              <a:rPr lang="en-AU" sz="1050" dirty="0"/>
              <a:t> "^="). </a:t>
            </a:r>
            <a:r>
              <a:rPr lang="en-AU" sz="1050" dirty="0" err="1"/>
              <a:t>Tra</a:t>
            </a:r>
            <a:r>
              <a:rPr lang="en-AU" sz="1050" dirty="0"/>
              <a:t> </a:t>
            </a:r>
            <a:r>
              <a:rPr lang="en-AU" sz="1050" dirty="0" err="1"/>
              <a:t>queste</a:t>
            </a:r>
            <a:r>
              <a:rPr lang="en-AU" sz="1050" dirty="0"/>
              <a:t> </a:t>
            </a:r>
            <a:r>
              <a:rPr lang="en-AU" sz="1050" dirty="0" err="1"/>
              <a:t>condizioni</a:t>
            </a:r>
            <a:r>
              <a:rPr lang="en-AU" sz="1050" dirty="0"/>
              <a:t> </a:t>
            </a:r>
            <a:r>
              <a:rPr lang="en-AU" sz="1050" dirty="0" err="1"/>
              <a:t>c’è</a:t>
            </a:r>
            <a:r>
              <a:rPr lang="en-AU" sz="1050" dirty="0"/>
              <a:t> </a:t>
            </a:r>
            <a:r>
              <a:rPr lang="en-AU" sz="1050" dirty="0" err="1"/>
              <a:t>anche</a:t>
            </a:r>
            <a:r>
              <a:rPr lang="en-AU" sz="1050" dirty="0"/>
              <a:t> "in" </a:t>
            </a:r>
            <a:r>
              <a:rPr lang="en-AU" sz="1050" dirty="0" err="1"/>
              <a:t>già</a:t>
            </a:r>
            <a:r>
              <a:rPr lang="en-AU" sz="1050" dirty="0"/>
              <a:t> </a:t>
            </a:r>
            <a:r>
              <a:rPr lang="en-AU" sz="1050" dirty="0" err="1"/>
              <a:t>introdotto</a:t>
            </a:r>
            <a:r>
              <a:rPr lang="en-AU" sz="1050" dirty="0"/>
              <a:t> </a:t>
            </a:r>
            <a:r>
              <a:rPr lang="en-AU" sz="1050" dirty="0" err="1"/>
              <a:t>nelle</a:t>
            </a:r>
            <a:r>
              <a:rPr lang="en-AU" sz="1050" dirty="0"/>
              <a:t> </a:t>
            </a:r>
            <a:r>
              <a:rPr lang="en-AU" sz="1050" dirty="0" err="1"/>
              <a:t>liste</a:t>
            </a:r>
            <a:r>
              <a:rPr lang="en-AU" sz="1050" dirty="0"/>
              <a:t> e </a:t>
            </a:r>
            <a:r>
              <a:rPr lang="en-AU" sz="1050" dirty="0" err="1"/>
              <a:t>si</a:t>
            </a:r>
            <a:r>
              <a:rPr lang="en-AU" sz="1050" dirty="0"/>
              <a:t> </a:t>
            </a:r>
            <a:r>
              <a:rPr lang="en-AU" sz="1050" dirty="0" err="1"/>
              <a:t>può</a:t>
            </a:r>
            <a:r>
              <a:rPr lang="en-AU" sz="1050" dirty="0"/>
              <a:t> fare </a:t>
            </a:r>
            <a:r>
              <a:rPr lang="en-AU" sz="1050" dirty="0" err="1"/>
              <a:t>anche</a:t>
            </a:r>
            <a:r>
              <a:rPr lang="en-AU" sz="1050" dirty="0"/>
              <a:t> la </a:t>
            </a:r>
            <a:r>
              <a:rPr lang="en-AU" sz="1050" dirty="0" err="1"/>
              <a:t>sua</a:t>
            </a:r>
            <a:r>
              <a:rPr lang="en-AU" sz="1050" dirty="0"/>
              <a:t> forma </a:t>
            </a:r>
            <a:r>
              <a:rPr lang="en-AU" sz="1050" dirty="0" err="1"/>
              <a:t>negativa</a:t>
            </a:r>
            <a:r>
              <a:rPr lang="en-AU" sz="1050" dirty="0"/>
              <a:t> con "not in".</a:t>
            </a:r>
          </a:p>
          <a:p>
            <a:pPr algn="just"/>
            <a:endParaRPr lang="en-AU" sz="1050" dirty="0"/>
          </a:p>
          <a:p>
            <a:pPr algn="just"/>
            <a:r>
              <a:rPr lang="en-AU" sz="1050" dirty="0" err="1"/>
              <a:t>Posso</a:t>
            </a:r>
            <a:r>
              <a:rPr lang="en-AU" sz="1050" dirty="0"/>
              <a:t> </a:t>
            </a:r>
            <a:r>
              <a:rPr lang="en-AU" sz="1050" dirty="0" err="1"/>
              <a:t>applicare</a:t>
            </a:r>
            <a:r>
              <a:rPr lang="en-AU" sz="1050" dirty="0"/>
              <a:t> le </a:t>
            </a:r>
            <a:r>
              <a:rPr lang="en-AU" sz="1050" dirty="0" err="1"/>
              <a:t>comparazioni</a:t>
            </a:r>
            <a:r>
              <a:rPr lang="en-AU" sz="1050" dirty="0"/>
              <a:t> a </a:t>
            </a:r>
            <a:r>
              <a:rPr lang="en-AU" sz="1050" dirty="0" err="1"/>
              <a:t>tutto</a:t>
            </a:r>
            <a:r>
              <a:rPr lang="en-AU" sz="1050" dirty="0"/>
              <a:t> </a:t>
            </a:r>
            <a:r>
              <a:rPr lang="en-AU" sz="1050" dirty="0" err="1"/>
              <a:t>ciò</a:t>
            </a:r>
            <a:r>
              <a:rPr lang="en-AU" sz="1050" dirty="0"/>
              <a:t> </a:t>
            </a:r>
            <a:r>
              <a:rPr lang="en-AU" sz="1050" dirty="0" err="1"/>
              <a:t>che</a:t>
            </a:r>
            <a:r>
              <a:rPr lang="en-AU" sz="1050" dirty="0"/>
              <a:t> </a:t>
            </a:r>
            <a:r>
              <a:rPr lang="en-AU" sz="1050" dirty="0" err="1"/>
              <a:t>posso</a:t>
            </a:r>
            <a:r>
              <a:rPr lang="en-AU" sz="1050" dirty="0"/>
              <a:t> </a:t>
            </a:r>
            <a:r>
              <a:rPr lang="en-AU" sz="1050" dirty="0" err="1"/>
              <a:t>confrontare</a:t>
            </a:r>
            <a:r>
              <a:rPr lang="en-AU" sz="1050" dirty="0"/>
              <a:t>, </a:t>
            </a:r>
            <a:r>
              <a:rPr lang="en-AU" sz="1050" dirty="0" err="1"/>
              <a:t>dunque</a:t>
            </a:r>
            <a:r>
              <a:rPr lang="en-AU" sz="1050" dirty="0"/>
              <a:t> non solo </a:t>
            </a:r>
            <a:r>
              <a:rPr lang="en-AU" sz="1050" dirty="0" err="1"/>
              <a:t>variabili</a:t>
            </a:r>
            <a:r>
              <a:rPr lang="en-AU" sz="1050" dirty="0"/>
              <a:t>, ma </a:t>
            </a:r>
            <a:r>
              <a:rPr lang="en-AU" sz="1050" dirty="0" err="1"/>
              <a:t>anche</a:t>
            </a:r>
            <a:r>
              <a:rPr lang="en-AU" sz="1050" dirty="0"/>
              <a:t> </a:t>
            </a:r>
            <a:r>
              <a:rPr lang="en-AU" sz="1050" dirty="0" err="1"/>
              <a:t>risultati</a:t>
            </a:r>
            <a:r>
              <a:rPr lang="en-AU" sz="1050" dirty="0"/>
              <a:t> di </a:t>
            </a:r>
            <a:r>
              <a:rPr lang="en-AU" sz="1050" dirty="0" err="1"/>
              <a:t>funzioni</a:t>
            </a:r>
            <a:r>
              <a:rPr lang="en-AU" sz="1050" dirty="0"/>
              <a:t>, come "</a:t>
            </a:r>
            <a:r>
              <a:rPr lang="en-AU" sz="1050" dirty="0" err="1"/>
              <a:t>len</a:t>
            </a:r>
            <a:r>
              <a:rPr lang="en-AU" sz="1050" dirty="0"/>
              <a:t>()" </a:t>
            </a:r>
            <a:r>
              <a:rPr lang="en-AU" sz="1050" dirty="0" err="1"/>
              <a:t>nell’esempio</a:t>
            </a:r>
            <a:r>
              <a:rPr lang="en-AU" sz="1050" dirty="0"/>
              <a:t> sopra.</a:t>
            </a:r>
          </a:p>
          <a:p>
            <a:pPr algn="just"/>
            <a:endParaRPr lang="en-AU" sz="1050" dirty="0"/>
          </a:p>
          <a:p>
            <a:pPr algn="just"/>
            <a:r>
              <a:rPr lang="en-AU" sz="1050" dirty="0" err="1"/>
              <a:t>Funziona</a:t>
            </a:r>
            <a:r>
              <a:rPr lang="en-AU" sz="1050" dirty="0"/>
              <a:t> </a:t>
            </a:r>
            <a:r>
              <a:rPr lang="en-AU" sz="1050" dirty="0" err="1"/>
              <a:t>anche</a:t>
            </a:r>
            <a:r>
              <a:rPr lang="en-AU" sz="1050" dirty="0"/>
              <a:t> con le </a:t>
            </a:r>
            <a:r>
              <a:rPr lang="en-AU" sz="1050" dirty="0" err="1"/>
              <a:t>stringhe</a:t>
            </a:r>
            <a:r>
              <a:rPr lang="en-AU" sz="1050" dirty="0"/>
              <a:t> dove il </a:t>
            </a:r>
            <a:r>
              <a:rPr lang="en-AU" sz="1050" dirty="0" err="1"/>
              <a:t>significato</a:t>
            </a:r>
            <a:r>
              <a:rPr lang="en-AU" sz="1050" dirty="0"/>
              <a:t> di </a:t>
            </a:r>
            <a:r>
              <a:rPr lang="en-AU" sz="1050" dirty="0" err="1"/>
              <a:t>maggiore</a:t>
            </a:r>
            <a:r>
              <a:rPr lang="en-AU" sz="1050" dirty="0"/>
              <a:t> è </a:t>
            </a:r>
            <a:r>
              <a:rPr lang="en-AU" sz="1050" dirty="0" err="1"/>
              <a:t>collegato</a:t>
            </a:r>
            <a:r>
              <a:rPr lang="en-AU" sz="1050" dirty="0"/>
              <a:t> </a:t>
            </a:r>
            <a:r>
              <a:rPr lang="en-AU" sz="1050" dirty="0" err="1"/>
              <a:t>all’alfabeto</a:t>
            </a:r>
            <a:r>
              <a:rPr lang="en-AU" sz="1050" dirty="0"/>
              <a:t>.</a:t>
            </a:r>
            <a:endParaRPr lang="en-GB" sz="1050" dirty="0"/>
          </a:p>
        </p:txBody>
      </p:sp>
      <p:sp>
        <p:nvSpPr>
          <p:cNvPr id="23" name="Rectangle 22">
            <a:extLst>
              <a:ext uri="{FF2B5EF4-FFF2-40B4-BE49-F238E27FC236}">
                <a16:creationId xmlns:a16="http://schemas.microsoft.com/office/drawing/2014/main" id="{AE060B47-D8B3-4EC4-8D61-E1CB89B5132A}"/>
              </a:ext>
            </a:extLst>
          </p:cNvPr>
          <p:cNvSpPr/>
          <p:nvPr/>
        </p:nvSpPr>
        <p:spPr>
          <a:xfrm>
            <a:off x="6115574" y="2151990"/>
            <a:ext cx="1966387" cy="881891"/>
          </a:xfrm>
          <a:prstGeom prst="rect">
            <a:avLst/>
          </a:prstGeom>
          <a:solidFill>
            <a:schemeClr val="accent2">
              <a:lumMod val="40000"/>
              <a:lumOff val="60000"/>
            </a:schemeClr>
          </a:solidFill>
          <a:ln w="6350" cap="flat">
            <a:solidFill>
              <a:schemeClr val="accent2">
                <a:lumMod val="20000"/>
                <a:lumOff val="8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685320"/>
            <a:r>
              <a:rPr lang="en-AU" sz="750" kern="0" dirty="0" err="1">
                <a:solidFill>
                  <a:srgbClr val="212121"/>
                </a:solidFill>
                <a:latin typeface="Century Gothic" panose="020B0502020202020204" pitchFamily="34" charset="0"/>
                <a:cs typeface="Courier New"/>
              </a:rPr>
              <a:t>Posso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dichiarare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più</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variabili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su</a:t>
            </a:r>
            <a:r>
              <a:rPr lang="en-AU" sz="750" kern="0" dirty="0">
                <a:solidFill>
                  <a:srgbClr val="212121"/>
                </a:solidFill>
                <a:latin typeface="Century Gothic" panose="020B0502020202020204" pitchFamily="34" charset="0"/>
                <a:cs typeface="Courier New"/>
              </a:rPr>
              <a:t> una </a:t>
            </a:r>
            <a:r>
              <a:rPr lang="en-AU" sz="750" kern="0" dirty="0" err="1">
                <a:solidFill>
                  <a:srgbClr val="212121"/>
                </a:solidFill>
                <a:latin typeface="Century Gothic" panose="020B0502020202020204" pitchFamily="34" charset="0"/>
                <a:cs typeface="Courier New"/>
              </a:rPr>
              <a:t>stessa</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riga</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separandole</a:t>
            </a:r>
            <a:r>
              <a:rPr lang="en-AU" sz="750" kern="0" dirty="0">
                <a:solidFill>
                  <a:srgbClr val="212121"/>
                </a:solidFill>
                <a:latin typeface="Century Gothic" panose="020B0502020202020204" pitchFamily="34" charset="0"/>
                <a:cs typeface="Courier New"/>
              </a:rPr>
              <a:t> con una </a:t>
            </a:r>
            <a:r>
              <a:rPr lang="en-AU" sz="750" kern="0" dirty="0" err="1">
                <a:solidFill>
                  <a:srgbClr val="212121"/>
                </a:solidFill>
                <a:latin typeface="Century Gothic" panose="020B0502020202020204" pitchFamily="34" charset="0"/>
                <a:cs typeface="Courier New"/>
              </a:rPr>
              <a:t>virgola</a:t>
            </a:r>
            <a:r>
              <a:rPr lang="en-AU" sz="750" kern="0" dirty="0">
                <a:solidFill>
                  <a:srgbClr val="212121"/>
                </a:solidFill>
                <a:latin typeface="Century Gothic" panose="020B0502020202020204" pitchFamily="34" charset="0"/>
                <a:cs typeface="Courier New"/>
              </a:rPr>
              <a:t>. A </a:t>
            </a:r>
            <a:r>
              <a:rPr lang="en-AU" sz="750" kern="0" dirty="0" err="1">
                <a:solidFill>
                  <a:srgbClr val="212121"/>
                </a:solidFill>
                <a:latin typeface="Century Gothic" panose="020B0502020202020204" pitchFamily="34" charset="0"/>
                <a:cs typeface="Courier New"/>
              </a:rPr>
              <a:t>destra</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dell’uguale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dovrò</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avere</a:t>
            </a:r>
            <a:r>
              <a:rPr lang="en-AU" sz="750" kern="0" dirty="0">
                <a:solidFill>
                  <a:srgbClr val="212121"/>
                </a:solidFill>
                <a:latin typeface="Century Gothic" panose="020B0502020202020204" pitchFamily="34" charset="0"/>
                <a:cs typeface="Courier New"/>
              </a:rPr>
              <a:t> tanti </a:t>
            </a:r>
            <a:r>
              <a:rPr lang="en-AU" sz="750" kern="0" dirty="0" err="1">
                <a:solidFill>
                  <a:srgbClr val="212121"/>
                </a:solidFill>
                <a:latin typeface="Century Gothic" panose="020B0502020202020204" pitchFamily="34" charset="0"/>
                <a:cs typeface="Courier New"/>
              </a:rPr>
              <a:t>elementi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quante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sono</a:t>
            </a:r>
            <a:r>
              <a:rPr lang="en-AU" sz="750" kern="0" dirty="0">
                <a:solidFill>
                  <a:srgbClr val="212121"/>
                </a:solidFill>
                <a:latin typeface="Century Gothic" panose="020B0502020202020204" pitchFamily="34" charset="0"/>
                <a:cs typeface="Courier New"/>
              </a:rPr>
              <a:t> le </a:t>
            </a:r>
            <a:r>
              <a:rPr lang="en-AU" sz="750" kern="0" dirty="0" err="1">
                <a:solidFill>
                  <a:srgbClr val="212121"/>
                </a:solidFill>
                <a:latin typeface="Century Gothic" panose="020B0502020202020204" pitchFamily="34" charset="0"/>
                <a:cs typeface="Courier New"/>
              </a:rPr>
              <a:t>variabili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che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si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vogliono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creare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anche</a:t>
            </a:r>
            <a:r>
              <a:rPr lang="en-AU" sz="750" kern="0" dirty="0">
                <a:solidFill>
                  <a:srgbClr val="212121"/>
                </a:solidFill>
                <a:latin typeface="Century Gothic" panose="020B0502020202020204" pitchFamily="34" charset="0"/>
                <a:cs typeface="Courier New"/>
              </a:rPr>
              <a:t> in </a:t>
            </a:r>
            <a:r>
              <a:rPr lang="en-AU" sz="750" kern="0" dirty="0" err="1">
                <a:solidFill>
                  <a:srgbClr val="212121"/>
                </a:solidFill>
                <a:latin typeface="Century Gothic" panose="020B0502020202020204" pitchFamily="34" charset="0"/>
                <a:cs typeface="Courier New"/>
              </a:rPr>
              <a:t>questo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caso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ogni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elemento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deve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essere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delimiato</a:t>
            </a:r>
            <a:r>
              <a:rPr lang="en-AU" sz="750" kern="0" dirty="0">
                <a:solidFill>
                  <a:srgbClr val="212121"/>
                </a:solidFill>
                <a:latin typeface="Century Gothic" panose="020B0502020202020204" pitchFamily="34" charset="0"/>
                <a:cs typeface="Courier New"/>
              </a:rPr>
              <a:t> da una </a:t>
            </a:r>
            <a:r>
              <a:rPr lang="en-AU" sz="750" kern="0" dirty="0" err="1">
                <a:solidFill>
                  <a:srgbClr val="212121"/>
                </a:solidFill>
                <a:latin typeface="Century Gothic" panose="020B0502020202020204" pitchFamily="34" charset="0"/>
                <a:cs typeface="Courier New"/>
              </a:rPr>
              <a:t>virgola</a:t>
            </a:r>
            <a:r>
              <a:rPr lang="en-AU" sz="750" kern="0" dirty="0">
                <a:solidFill>
                  <a:srgbClr val="212121"/>
                </a:solidFill>
                <a:latin typeface="Century Gothic" panose="020B0502020202020204" pitchFamily="34" charset="0"/>
                <a:cs typeface="Courier New"/>
              </a:rPr>
              <a:t>.</a:t>
            </a:r>
          </a:p>
        </p:txBody>
      </p:sp>
      <p:cxnSp>
        <p:nvCxnSpPr>
          <p:cNvPr id="25" name="Straight Arrow Connector 2">
            <a:extLst>
              <a:ext uri="{FF2B5EF4-FFF2-40B4-BE49-F238E27FC236}">
                <a16:creationId xmlns:a16="http://schemas.microsoft.com/office/drawing/2014/main" id="{606407F8-8127-43A3-A92C-0A63C46BCB1C}"/>
              </a:ext>
            </a:extLst>
          </p:cNvPr>
          <p:cNvCxnSpPr>
            <a:cxnSpLocks/>
          </p:cNvCxnSpPr>
          <p:nvPr/>
        </p:nvCxnSpPr>
        <p:spPr>
          <a:xfrm>
            <a:off x="5737465" y="1552825"/>
            <a:ext cx="1705667" cy="547316"/>
          </a:xfrm>
          <a:prstGeom prst="bentConnector3">
            <a:avLst>
              <a:gd name="adj1" fmla="val 99798"/>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4402D8E-8C19-90CE-6F47-210D503B86AF}"/>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en-AU" sz="1600" dirty="0">
                <a:solidFill>
                  <a:schemeClr val="bg1"/>
                </a:solidFill>
              </a:rPr>
              <a:t> – </a:t>
            </a:r>
            <a:r>
              <a:rPr lang="en-AU" sz="1600" dirty="0" err="1">
                <a:solidFill>
                  <a:schemeClr val="bg1"/>
                </a:solidFill>
              </a:rPr>
              <a:t>comparazioni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248744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CB1CCE-BD96-4928-B7F3-7A043784481C}"/>
              </a:ext>
            </a:extLst>
          </p:cNvPr>
          <p:cNvSpPr/>
          <p:nvPr/>
        </p:nvSpPr>
        <p:spPr>
          <a:xfrm>
            <a:off x="1044512" y="766960"/>
            <a:ext cx="7373841" cy="542456"/>
          </a:xfrm>
          <a:prstGeom prst="rect">
            <a:avLst/>
          </a:prstGeom>
        </p:spPr>
        <p:txBody>
          <a:bodyPr wrap="square">
            <a:spAutoFit/>
          </a:bodyPr>
          <a:lstStyle/>
          <a:p>
            <a:pPr algn="just"/>
            <a:r>
              <a:rPr lang="it-IT" sz="975" dirty="0"/>
              <a:t>È possibile utilizzare l'operatore di assegnazione </a:t>
            </a:r>
            <a:r>
              <a:rPr lang="it-IT" sz="975" b="1" dirty="0"/>
              <a:t>(=)</a:t>
            </a:r>
            <a:r>
              <a:rPr lang="it-IT" sz="975" dirty="0"/>
              <a:t> per assegnare il valore di un elemento ad  un'altra variabile. Questo tipo di assegnazione però non crea un nuovo elemento, ma crea un nuovo puntatore che si riferisce allo stesso spazio di memoria di quello originale.</a:t>
            </a:r>
          </a:p>
          <a:p>
            <a:pPr algn="just"/>
            <a:r>
              <a:rPr lang="it-IT" sz="975" dirty="0"/>
              <a:t>Per creare una copia dell’oggetto originale bisogna invece usare il metodo </a:t>
            </a:r>
            <a:r>
              <a:rPr lang="it-IT" sz="975" b="1" dirty="0"/>
              <a:t>.copy()</a:t>
            </a:r>
            <a:r>
              <a:rPr lang="it-IT" sz="975" dirty="0"/>
              <a:t>.</a:t>
            </a:r>
            <a:endParaRPr lang="en-GB" sz="975" dirty="0"/>
          </a:p>
        </p:txBody>
      </p:sp>
      <p:sp>
        <p:nvSpPr>
          <p:cNvPr id="15" name="Rectangle 5">
            <a:extLst>
              <a:ext uri="{FF2B5EF4-FFF2-40B4-BE49-F238E27FC236}">
                <a16:creationId xmlns:a16="http://schemas.microsoft.com/office/drawing/2014/main" id="{CB8F2241-326A-4B03-84C7-41458B371AE6}"/>
              </a:ext>
            </a:extLst>
          </p:cNvPr>
          <p:cNvSpPr/>
          <p:nvPr/>
        </p:nvSpPr>
        <p:spPr>
          <a:xfrm>
            <a:off x="1114400" y="1721579"/>
            <a:ext cx="3106517" cy="219290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'duck'</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bg2">
                    <a:lumMod val="75000"/>
                  </a:schemeClr>
                </a:solidFill>
                <a:latin typeface="Consolas" panose="020B0609020204030204" pitchFamily="49" charset="0"/>
                <a:cs typeface="Calibri" panose="020F0502020204030204" pitchFamily="34" charset="0"/>
              </a:rPr>
              <a:t># </a:t>
            </a:r>
            <a:r>
              <a:rPr lang="en-GB" sz="1050" dirty="0" err="1">
                <a:solidFill>
                  <a:schemeClr val="bg2">
                    <a:lumMod val="75000"/>
                  </a:schemeClr>
                </a:solidFill>
                <a:latin typeface="Consolas" panose="020B0609020204030204" pitchFamily="49" charset="0"/>
                <a:cs typeface="Calibri" panose="020F0502020204030204" pitchFamily="34" charset="0"/>
              </a:rPr>
              <a:t>Assegnazione</a:t>
            </a:r>
            <a:endParaRPr lang="en-GB" sz="1050" dirty="0">
              <a:solidFill>
                <a:schemeClr val="bg2">
                  <a:lumMod val="7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my_list_identity</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bg2">
                    <a:lumMod val="75000"/>
                  </a:schemeClr>
                </a:solidFill>
                <a:latin typeface="Consolas" panose="020B0609020204030204" pitchFamily="49" charset="0"/>
                <a:cs typeface="Calibri" panose="020F0502020204030204" pitchFamily="34" charset="0"/>
              </a:rPr>
              <a:t># </a:t>
            </a:r>
            <a:r>
              <a:rPr lang="en-GB" sz="1050" dirty="0" err="1">
                <a:solidFill>
                  <a:schemeClr val="bg2">
                    <a:lumMod val="75000"/>
                  </a:schemeClr>
                </a:solidFill>
                <a:latin typeface="Consolas" panose="020B0609020204030204" pitchFamily="49" charset="0"/>
                <a:cs typeface="Calibri" panose="020F0502020204030204" pitchFamily="34" charset="0"/>
              </a:rPr>
              <a:t>Aggiungo</a:t>
            </a:r>
            <a:r>
              <a:rPr lang="en-GB" sz="1050" dirty="0">
                <a:solidFill>
                  <a:schemeClr val="bg2">
                    <a:lumMod val="75000"/>
                  </a:schemeClr>
                </a:solidFill>
                <a:latin typeface="Consolas" panose="020B0609020204030204" pitchFamily="49" charset="0"/>
                <a:cs typeface="Calibri" panose="020F0502020204030204" pitchFamily="34" charset="0"/>
              </a:rPr>
              <a:t> un </a:t>
            </a:r>
            <a:r>
              <a:rPr lang="en-GB" sz="1050" dirty="0" err="1">
                <a:solidFill>
                  <a:schemeClr val="bg2">
                    <a:lumMod val="75000"/>
                  </a:schemeClr>
                </a:solidFill>
                <a:latin typeface="Consolas" panose="020B0609020204030204" pitchFamily="49" charset="0"/>
                <a:cs typeface="Calibri" panose="020F0502020204030204" pitchFamily="34" charset="0"/>
              </a:rPr>
              <a:t>elemento</a:t>
            </a:r>
            <a:endParaRPr lang="en-GB" sz="1050" dirty="0">
              <a:solidFill>
                <a:schemeClr val="bg2">
                  <a:lumMod val="7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my_list_identity.</a:t>
            </a:r>
            <a:r>
              <a:rPr lang="en-GB" sz="1050" dirty="0" err="1">
                <a:solidFill>
                  <a:srgbClr val="00B0F0"/>
                </a:solidFill>
                <a:latin typeface="Consolas" panose="020B0609020204030204" pitchFamily="49" charset="0"/>
                <a:cs typeface="Calibri" panose="020F0502020204030204" pitchFamily="34" charset="0"/>
              </a:rPr>
              <a:t>append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'dog'</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my_list_identity</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id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id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my_list_identity</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6" name="Rectangle 15">
            <a:extLst>
              <a:ext uri="{FF2B5EF4-FFF2-40B4-BE49-F238E27FC236}">
                <a16:creationId xmlns:a16="http://schemas.microsoft.com/office/drawing/2014/main" id="{FA0871BF-1F54-4D99-9171-BDCEDE337055}"/>
              </a:ext>
            </a:extLst>
          </p:cNvPr>
          <p:cNvSpPr/>
          <p:nvPr/>
        </p:nvSpPr>
        <p:spPr>
          <a:xfrm>
            <a:off x="2919502" y="2704283"/>
            <a:ext cx="1555168"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bg1">
                    <a:lumMod val="95000"/>
                  </a:schemeClr>
                </a:solidFill>
                <a:latin typeface="Consolas" panose="020B0609020204030204" pitchFamily="49" charset="0"/>
                <a:cs typeface="Calibri" panose="020F0502020204030204" pitchFamily="34" charset="0"/>
              </a:rPr>
              <a:t>[1, 2, 'duck', </a:t>
            </a:r>
            <a:r>
              <a:rPr lang="en-GB" sz="900" dirty="0">
                <a:solidFill>
                  <a:srgbClr val="FF0000"/>
                </a:solidFill>
                <a:latin typeface="Consolas" panose="020B0609020204030204" pitchFamily="49" charset="0"/>
                <a:cs typeface="Calibri" panose="020F0502020204030204" pitchFamily="34" charset="0"/>
              </a:rPr>
              <a:t>'dog'</a:t>
            </a:r>
            <a:r>
              <a:rPr lang="en-GB" sz="900" dirty="0">
                <a:solidFill>
                  <a:schemeClr val="bg1">
                    <a:lumMod val="95000"/>
                  </a:schemeClr>
                </a:solidFill>
                <a:latin typeface="Consolas" panose="020B0609020204030204" pitchFamily="49" charset="0"/>
                <a:cs typeface="Calibri" panose="020F0502020204030204" pitchFamily="34" charset="0"/>
              </a:rPr>
              <a:t>]</a:t>
            </a:r>
            <a:endParaRPr lang="en-GB" sz="900" dirty="0">
              <a:solidFill>
                <a:srgbClr val="EDBA93"/>
              </a:solidFill>
              <a:latin typeface="Consolas" panose="020B0609020204030204" pitchFamily="49" charset="0"/>
              <a:cs typeface="Calibri" panose="020F0502020204030204" pitchFamily="34" charset="0"/>
            </a:endParaRPr>
          </a:p>
        </p:txBody>
      </p:sp>
      <p:sp>
        <p:nvSpPr>
          <p:cNvPr id="17" name="Rectangle 15">
            <a:extLst>
              <a:ext uri="{FF2B5EF4-FFF2-40B4-BE49-F238E27FC236}">
                <a16:creationId xmlns:a16="http://schemas.microsoft.com/office/drawing/2014/main" id="{730C6607-6BB4-4E52-88E1-35CD0201AA49}"/>
              </a:ext>
            </a:extLst>
          </p:cNvPr>
          <p:cNvSpPr/>
          <p:nvPr/>
        </p:nvSpPr>
        <p:spPr>
          <a:xfrm>
            <a:off x="2234070" y="3170249"/>
            <a:ext cx="1591142"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bg1">
                    <a:lumMod val="95000"/>
                  </a:schemeClr>
                </a:solidFill>
                <a:latin typeface="Consolas" panose="020B0609020204030204" pitchFamily="49" charset="0"/>
                <a:cs typeface="Calibri" panose="020F0502020204030204" pitchFamily="34" charset="0"/>
              </a:rPr>
              <a:t>[1, 2, 'duck’, </a:t>
            </a:r>
            <a:r>
              <a:rPr lang="en-GB" sz="900" dirty="0">
                <a:solidFill>
                  <a:srgbClr val="FF0000"/>
                </a:solidFill>
                <a:latin typeface="Consolas" panose="020B0609020204030204" pitchFamily="49" charset="0"/>
                <a:cs typeface="Calibri" panose="020F0502020204030204" pitchFamily="34" charset="0"/>
              </a:rPr>
              <a:t>'dog'</a:t>
            </a:r>
            <a:r>
              <a:rPr lang="en-GB" sz="900" dirty="0">
                <a:solidFill>
                  <a:schemeClr val="bg1">
                    <a:lumMod val="95000"/>
                  </a:schemeClr>
                </a:solidFill>
                <a:latin typeface="Consolas" panose="020B0609020204030204" pitchFamily="49" charset="0"/>
                <a:cs typeface="Calibri" panose="020F0502020204030204" pitchFamily="34" charset="0"/>
              </a:rPr>
              <a:t>]</a:t>
            </a:r>
            <a:endParaRPr lang="en-GB" sz="900" dirty="0">
              <a:solidFill>
                <a:srgbClr val="EDBA93"/>
              </a:solidFill>
              <a:latin typeface="Consolas" panose="020B0609020204030204" pitchFamily="49" charset="0"/>
              <a:cs typeface="Calibri" panose="020F0502020204030204" pitchFamily="34" charset="0"/>
            </a:endParaRPr>
          </a:p>
        </p:txBody>
      </p:sp>
      <p:sp>
        <p:nvSpPr>
          <p:cNvPr id="18" name="Rectangle 5">
            <a:extLst>
              <a:ext uri="{FF2B5EF4-FFF2-40B4-BE49-F238E27FC236}">
                <a16:creationId xmlns:a16="http://schemas.microsoft.com/office/drawing/2014/main" id="{36FEC1D8-0F13-4E55-8763-2344D7120DC1}"/>
              </a:ext>
            </a:extLst>
          </p:cNvPr>
          <p:cNvSpPr/>
          <p:nvPr/>
        </p:nvSpPr>
        <p:spPr>
          <a:xfrm>
            <a:off x="4628626" y="1721579"/>
            <a:ext cx="3106517" cy="219290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'duck'</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bg2">
                    <a:lumMod val="75000"/>
                  </a:schemeClr>
                </a:solidFill>
                <a:latin typeface="Consolas" panose="020B0609020204030204" pitchFamily="49" charset="0"/>
                <a:cs typeface="Calibri" panose="020F0502020204030204" pitchFamily="34" charset="0"/>
              </a:rPr>
              <a:t># </a:t>
            </a:r>
            <a:r>
              <a:rPr lang="en-GB" sz="1050" dirty="0" err="1">
                <a:solidFill>
                  <a:schemeClr val="bg2">
                    <a:lumMod val="75000"/>
                  </a:schemeClr>
                </a:solidFill>
                <a:latin typeface="Consolas" panose="020B0609020204030204" pitchFamily="49" charset="0"/>
                <a:cs typeface="Calibri" panose="020F0502020204030204" pitchFamily="34" charset="0"/>
              </a:rPr>
              <a:t>Copia</a:t>
            </a:r>
            <a:endParaRPr lang="en-GB" sz="1050" dirty="0">
              <a:solidFill>
                <a:schemeClr val="bg2">
                  <a:lumMod val="7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my_list_copy</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err="1">
                <a:solidFill>
                  <a:srgbClr val="00B0F0"/>
                </a:solidFill>
                <a:latin typeface="Consolas" panose="020B0609020204030204" pitchFamily="49" charset="0"/>
                <a:cs typeface="Calibri" panose="020F0502020204030204" pitchFamily="34" charset="0"/>
              </a:rPr>
              <a:t>copy</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bg2">
                    <a:lumMod val="75000"/>
                  </a:schemeClr>
                </a:solidFill>
                <a:latin typeface="Consolas" panose="020B0609020204030204" pitchFamily="49" charset="0"/>
                <a:cs typeface="Calibri" panose="020F0502020204030204" pitchFamily="34" charset="0"/>
              </a:rPr>
              <a:t># </a:t>
            </a:r>
            <a:r>
              <a:rPr lang="en-GB" sz="1050" dirty="0" err="1">
                <a:solidFill>
                  <a:schemeClr val="bg2">
                    <a:lumMod val="75000"/>
                  </a:schemeClr>
                </a:solidFill>
                <a:latin typeface="Consolas" panose="020B0609020204030204" pitchFamily="49" charset="0"/>
                <a:cs typeface="Calibri" panose="020F0502020204030204" pitchFamily="34" charset="0"/>
              </a:rPr>
              <a:t>Aggiungo</a:t>
            </a:r>
            <a:r>
              <a:rPr lang="en-GB" sz="1050" dirty="0">
                <a:solidFill>
                  <a:schemeClr val="bg2">
                    <a:lumMod val="75000"/>
                  </a:schemeClr>
                </a:solidFill>
                <a:latin typeface="Consolas" panose="020B0609020204030204" pitchFamily="49" charset="0"/>
                <a:cs typeface="Calibri" panose="020F0502020204030204" pitchFamily="34" charset="0"/>
              </a:rPr>
              <a:t> un </a:t>
            </a:r>
            <a:r>
              <a:rPr lang="en-GB" sz="1050" dirty="0" err="1">
                <a:solidFill>
                  <a:schemeClr val="bg2">
                    <a:lumMod val="75000"/>
                  </a:schemeClr>
                </a:solidFill>
                <a:latin typeface="Consolas" panose="020B0609020204030204" pitchFamily="49" charset="0"/>
                <a:cs typeface="Calibri" panose="020F0502020204030204" pitchFamily="34" charset="0"/>
              </a:rPr>
              <a:t>elemento</a:t>
            </a:r>
            <a:endParaRPr lang="en-GB" sz="1050" dirty="0">
              <a:solidFill>
                <a:schemeClr val="bg2">
                  <a:lumMod val="75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my_list_copy.</a:t>
            </a:r>
            <a:r>
              <a:rPr lang="en-GB" sz="1050" dirty="0" err="1">
                <a:solidFill>
                  <a:srgbClr val="00B0F0"/>
                </a:solidFill>
                <a:latin typeface="Consolas" panose="020B0609020204030204" pitchFamily="49" charset="0"/>
                <a:cs typeface="Calibri" panose="020F0502020204030204" pitchFamily="34" charset="0"/>
              </a:rPr>
              <a:t>append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'dog'</a:t>
            </a:r>
            <a:r>
              <a:rPr lang="en-GB"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my_list_copy</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id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id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my_list_copy</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9" name="Rectangle 15">
            <a:extLst>
              <a:ext uri="{FF2B5EF4-FFF2-40B4-BE49-F238E27FC236}">
                <a16:creationId xmlns:a16="http://schemas.microsoft.com/office/drawing/2014/main" id="{D329FDF9-A591-404F-9E83-CD9128854647}"/>
              </a:ext>
            </a:extLst>
          </p:cNvPr>
          <p:cNvSpPr/>
          <p:nvPr/>
        </p:nvSpPr>
        <p:spPr>
          <a:xfrm>
            <a:off x="4728810" y="2885761"/>
            <a:ext cx="1550962"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bg1">
                    <a:lumMod val="95000"/>
                  </a:schemeClr>
                </a:solidFill>
                <a:latin typeface="Consolas" panose="020B0609020204030204" pitchFamily="49" charset="0"/>
                <a:cs typeface="Calibri" panose="020F0502020204030204" pitchFamily="34" charset="0"/>
              </a:rPr>
              <a:t>[1, 2, 'duck', </a:t>
            </a:r>
            <a:r>
              <a:rPr lang="en-GB" sz="900" dirty="0">
                <a:solidFill>
                  <a:srgbClr val="FF0000"/>
                </a:solidFill>
                <a:latin typeface="Consolas" panose="020B0609020204030204" pitchFamily="49" charset="0"/>
                <a:cs typeface="Calibri" panose="020F0502020204030204" pitchFamily="34" charset="0"/>
              </a:rPr>
              <a:t>'dog'</a:t>
            </a:r>
            <a:r>
              <a:rPr lang="en-GB" sz="900" dirty="0">
                <a:solidFill>
                  <a:schemeClr val="bg1">
                    <a:lumMod val="95000"/>
                  </a:schemeClr>
                </a:solidFill>
                <a:latin typeface="Consolas" panose="020B0609020204030204" pitchFamily="49" charset="0"/>
                <a:cs typeface="Calibri" panose="020F0502020204030204" pitchFamily="34" charset="0"/>
              </a:rPr>
              <a:t>]</a:t>
            </a:r>
            <a:endParaRPr lang="en-GB" sz="900" dirty="0">
              <a:solidFill>
                <a:srgbClr val="EDBA93"/>
              </a:solidFill>
              <a:latin typeface="Consolas" panose="020B0609020204030204" pitchFamily="49" charset="0"/>
              <a:cs typeface="Calibri" panose="020F0502020204030204" pitchFamily="34" charset="0"/>
            </a:endParaRPr>
          </a:p>
        </p:txBody>
      </p:sp>
      <p:sp>
        <p:nvSpPr>
          <p:cNvPr id="20" name="Rectangle 15">
            <a:extLst>
              <a:ext uri="{FF2B5EF4-FFF2-40B4-BE49-F238E27FC236}">
                <a16:creationId xmlns:a16="http://schemas.microsoft.com/office/drawing/2014/main" id="{9200FDFE-7342-4169-97B9-5DF16D56D51C}"/>
              </a:ext>
            </a:extLst>
          </p:cNvPr>
          <p:cNvSpPr/>
          <p:nvPr/>
        </p:nvSpPr>
        <p:spPr>
          <a:xfrm>
            <a:off x="4717664" y="3399519"/>
            <a:ext cx="109872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bg1">
                    <a:lumMod val="95000"/>
                  </a:schemeClr>
                </a:solidFill>
                <a:latin typeface="Consolas" panose="020B0609020204030204" pitchFamily="49" charset="0"/>
                <a:cs typeface="Calibri" panose="020F0502020204030204" pitchFamily="34" charset="0"/>
              </a:rPr>
              <a:t>[1, 2, 'duck']</a:t>
            </a:r>
            <a:endParaRPr lang="en-GB" sz="900" dirty="0">
              <a:solidFill>
                <a:srgbClr val="EDBA93"/>
              </a:solidFill>
              <a:latin typeface="Consolas" panose="020B0609020204030204" pitchFamily="49" charset="0"/>
              <a:cs typeface="Calibri" panose="020F0502020204030204" pitchFamily="34" charset="0"/>
            </a:endParaRPr>
          </a:p>
        </p:txBody>
      </p:sp>
      <p:sp>
        <p:nvSpPr>
          <p:cNvPr id="3" name="Rettangolo 2">
            <a:extLst>
              <a:ext uri="{FF2B5EF4-FFF2-40B4-BE49-F238E27FC236}">
                <a16:creationId xmlns:a16="http://schemas.microsoft.com/office/drawing/2014/main" id="{5B44C8D7-BD85-47D6-B554-EA1B0A65D967}"/>
              </a:ext>
            </a:extLst>
          </p:cNvPr>
          <p:cNvSpPr/>
          <p:nvPr/>
        </p:nvSpPr>
        <p:spPr>
          <a:xfrm>
            <a:off x="1057775" y="1467664"/>
            <a:ext cx="2450431" cy="276999"/>
          </a:xfrm>
          <a:prstGeom prst="rect">
            <a:avLst/>
          </a:prstGeom>
        </p:spPr>
        <p:txBody>
          <a:bodyPr wrap="square" rtlCol="0">
            <a:spAutoFit/>
          </a:bodyPr>
          <a:lstStyle/>
          <a:p>
            <a:r>
              <a:rPr lang="en-GB" sz="1200" dirty="0" err="1"/>
              <a:t>Assegnazione</a:t>
            </a:r>
            <a:endParaRPr lang="en-GB" sz="1200" dirty="0"/>
          </a:p>
        </p:txBody>
      </p:sp>
      <p:sp>
        <p:nvSpPr>
          <p:cNvPr id="21" name="Rettangolo 20">
            <a:extLst>
              <a:ext uri="{FF2B5EF4-FFF2-40B4-BE49-F238E27FC236}">
                <a16:creationId xmlns:a16="http://schemas.microsoft.com/office/drawing/2014/main" id="{9057DBCB-426C-434A-988F-36B23E711517}"/>
              </a:ext>
            </a:extLst>
          </p:cNvPr>
          <p:cNvSpPr/>
          <p:nvPr/>
        </p:nvSpPr>
        <p:spPr>
          <a:xfrm>
            <a:off x="4569868" y="1467664"/>
            <a:ext cx="841031" cy="276999"/>
          </a:xfrm>
          <a:prstGeom prst="rect">
            <a:avLst/>
          </a:prstGeom>
        </p:spPr>
        <p:txBody>
          <a:bodyPr wrap="square" rtlCol="0">
            <a:spAutoFit/>
          </a:bodyPr>
          <a:lstStyle/>
          <a:p>
            <a:r>
              <a:rPr lang="en-GB" sz="1200" dirty="0" err="1"/>
              <a:t>Copia</a:t>
            </a:r>
            <a:endParaRPr lang="en-GB" sz="1200" dirty="0"/>
          </a:p>
        </p:txBody>
      </p:sp>
      <p:cxnSp>
        <p:nvCxnSpPr>
          <p:cNvPr id="23" name="Straight Arrow Connector 2">
            <a:extLst>
              <a:ext uri="{FF2B5EF4-FFF2-40B4-BE49-F238E27FC236}">
                <a16:creationId xmlns:a16="http://schemas.microsoft.com/office/drawing/2014/main" id="{D5C87E96-24D1-4223-9280-54E2842FA756}"/>
              </a:ext>
            </a:extLst>
          </p:cNvPr>
          <p:cNvCxnSpPr>
            <a:cxnSpLocks/>
          </p:cNvCxnSpPr>
          <p:nvPr/>
        </p:nvCxnSpPr>
        <p:spPr>
          <a:xfrm flipH="1">
            <a:off x="1065153" y="2874535"/>
            <a:ext cx="693315" cy="164258"/>
          </a:xfrm>
          <a:prstGeom prst="straightConnector1">
            <a:avLst/>
          </a:prstGeom>
          <a:ln w="38100" cmpd="sng">
            <a:solidFill>
              <a:srgbClr val="00B05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
            <a:extLst>
              <a:ext uri="{FF2B5EF4-FFF2-40B4-BE49-F238E27FC236}">
                <a16:creationId xmlns:a16="http://schemas.microsoft.com/office/drawing/2014/main" id="{CC6C34E7-FF74-4877-8782-84A7987EA27E}"/>
              </a:ext>
            </a:extLst>
          </p:cNvPr>
          <p:cNvCxnSpPr>
            <a:cxnSpLocks/>
          </p:cNvCxnSpPr>
          <p:nvPr/>
        </p:nvCxnSpPr>
        <p:spPr>
          <a:xfrm>
            <a:off x="5975556" y="3259811"/>
            <a:ext cx="1950095" cy="0"/>
          </a:xfrm>
          <a:prstGeom prst="straightConnector1">
            <a:avLst/>
          </a:prstGeom>
          <a:ln w="38100" cmpd="sng">
            <a:solidFill>
              <a:srgbClr val="00B05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Rettangolo 26">
            <a:extLst>
              <a:ext uri="{FF2B5EF4-FFF2-40B4-BE49-F238E27FC236}">
                <a16:creationId xmlns:a16="http://schemas.microsoft.com/office/drawing/2014/main" id="{9B0795B0-FF7A-498A-86C9-77C9DEE456EC}"/>
              </a:ext>
            </a:extLst>
          </p:cNvPr>
          <p:cNvSpPr/>
          <p:nvPr/>
        </p:nvSpPr>
        <p:spPr>
          <a:xfrm>
            <a:off x="7989282" y="3038793"/>
            <a:ext cx="767261" cy="461665"/>
          </a:xfrm>
          <a:prstGeom prst="rect">
            <a:avLst/>
          </a:prstGeom>
        </p:spPr>
        <p:txBody>
          <a:bodyPr wrap="none">
            <a:spAutoFit/>
          </a:bodyPr>
          <a:lstStyle/>
          <a:p>
            <a:r>
              <a:rPr lang="en-GB" sz="1200" b="1" dirty="0">
                <a:solidFill>
                  <a:srgbClr val="00B050"/>
                </a:solidFill>
              </a:rPr>
              <a:t>Memory </a:t>
            </a:r>
          </a:p>
          <a:p>
            <a:r>
              <a:rPr lang="en-GB" sz="1200" b="1" dirty="0">
                <a:solidFill>
                  <a:srgbClr val="00B050"/>
                </a:solidFill>
              </a:rPr>
              <a:t>Space 1</a:t>
            </a:r>
            <a:endParaRPr lang="en-AU" sz="1200" b="1" dirty="0">
              <a:solidFill>
                <a:srgbClr val="00B050"/>
              </a:solidFill>
            </a:endParaRPr>
          </a:p>
        </p:txBody>
      </p:sp>
      <p:sp>
        <p:nvSpPr>
          <p:cNvPr id="28" name="Rettangolo 27">
            <a:extLst>
              <a:ext uri="{FF2B5EF4-FFF2-40B4-BE49-F238E27FC236}">
                <a16:creationId xmlns:a16="http://schemas.microsoft.com/office/drawing/2014/main" id="{F8A997BC-F0FE-4220-A5A4-C5F501086B52}"/>
              </a:ext>
            </a:extLst>
          </p:cNvPr>
          <p:cNvSpPr/>
          <p:nvPr/>
        </p:nvSpPr>
        <p:spPr>
          <a:xfrm>
            <a:off x="331258" y="2794336"/>
            <a:ext cx="767261" cy="461665"/>
          </a:xfrm>
          <a:prstGeom prst="rect">
            <a:avLst/>
          </a:prstGeom>
        </p:spPr>
        <p:txBody>
          <a:bodyPr wrap="none">
            <a:spAutoFit/>
          </a:bodyPr>
          <a:lstStyle/>
          <a:p>
            <a:r>
              <a:rPr lang="en-GB" sz="1200" b="1" dirty="0">
                <a:solidFill>
                  <a:srgbClr val="00B050"/>
                </a:solidFill>
              </a:rPr>
              <a:t>Memory </a:t>
            </a:r>
          </a:p>
          <a:p>
            <a:r>
              <a:rPr lang="en-GB" sz="1200" b="1" dirty="0">
                <a:solidFill>
                  <a:srgbClr val="00B050"/>
                </a:solidFill>
              </a:rPr>
              <a:t>Space 1</a:t>
            </a:r>
            <a:endParaRPr lang="en-AU" sz="1200" b="1" dirty="0">
              <a:solidFill>
                <a:srgbClr val="00B050"/>
              </a:solidFill>
            </a:endParaRPr>
          </a:p>
        </p:txBody>
      </p:sp>
      <p:sp>
        <p:nvSpPr>
          <p:cNvPr id="29" name="Rettangolo 28">
            <a:extLst>
              <a:ext uri="{FF2B5EF4-FFF2-40B4-BE49-F238E27FC236}">
                <a16:creationId xmlns:a16="http://schemas.microsoft.com/office/drawing/2014/main" id="{85CFFE58-E2DC-45A2-819C-4281E3058A82}"/>
              </a:ext>
            </a:extLst>
          </p:cNvPr>
          <p:cNvSpPr/>
          <p:nvPr/>
        </p:nvSpPr>
        <p:spPr>
          <a:xfrm>
            <a:off x="7989282" y="2600212"/>
            <a:ext cx="767261" cy="461665"/>
          </a:xfrm>
          <a:prstGeom prst="rect">
            <a:avLst/>
          </a:prstGeom>
        </p:spPr>
        <p:txBody>
          <a:bodyPr wrap="none">
            <a:spAutoFit/>
          </a:bodyPr>
          <a:lstStyle/>
          <a:p>
            <a:r>
              <a:rPr lang="en-GB" sz="1200" b="1" dirty="0">
                <a:solidFill>
                  <a:srgbClr val="0070C0"/>
                </a:solidFill>
              </a:rPr>
              <a:t>Memory </a:t>
            </a:r>
          </a:p>
          <a:p>
            <a:r>
              <a:rPr lang="en-GB" sz="1200" b="1" dirty="0">
                <a:solidFill>
                  <a:srgbClr val="0070C0"/>
                </a:solidFill>
              </a:rPr>
              <a:t>Space 2</a:t>
            </a:r>
            <a:endParaRPr lang="en-AU" sz="1200" b="1" dirty="0">
              <a:solidFill>
                <a:srgbClr val="0070C0"/>
              </a:solidFill>
            </a:endParaRPr>
          </a:p>
        </p:txBody>
      </p:sp>
      <p:cxnSp>
        <p:nvCxnSpPr>
          <p:cNvPr id="30" name="Straight Arrow Connector 2">
            <a:extLst>
              <a:ext uri="{FF2B5EF4-FFF2-40B4-BE49-F238E27FC236}">
                <a16:creationId xmlns:a16="http://schemas.microsoft.com/office/drawing/2014/main" id="{5B1B4E0B-45EF-41DB-B4D3-B12AE0B8F7E3}"/>
              </a:ext>
            </a:extLst>
          </p:cNvPr>
          <p:cNvCxnSpPr>
            <a:cxnSpLocks/>
          </p:cNvCxnSpPr>
          <p:nvPr/>
        </p:nvCxnSpPr>
        <p:spPr>
          <a:xfrm>
            <a:off x="6412725" y="2820055"/>
            <a:ext cx="1512926" cy="0"/>
          </a:xfrm>
          <a:prstGeom prst="straightConnector1">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2">
            <a:extLst>
              <a:ext uri="{FF2B5EF4-FFF2-40B4-BE49-F238E27FC236}">
                <a16:creationId xmlns:a16="http://schemas.microsoft.com/office/drawing/2014/main" id="{009FA425-E3D5-42BE-8A36-CC17AF179FB1}"/>
              </a:ext>
            </a:extLst>
          </p:cNvPr>
          <p:cNvCxnSpPr>
            <a:cxnSpLocks/>
          </p:cNvCxnSpPr>
          <p:nvPr/>
        </p:nvCxnSpPr>
        <p:spPr>
          <a:xfrm flipH="1" flipV="1">
            <a:off x="1065154" y="3113264"/>
            <a:ext cx="666110" cy="113970"/>
          </a:xfrm>
          <a:prstGeom prst="straightConnector1">
            <a:avLst/>
          </a:prstGeom>
          <a:ln w="38100" cmpd="sng">
            <a:solidFill>
              <a:srgbClr val="00B05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20EF327-6174-4EAD-A7AF-A00F4B0E53FB}"/>
              </a:ext>
            </a:extLst>
          </p:cNvPr>
          <p:cNvSpPr/>
          <p:nvPr/>
        </p:nvSpPr>
        <p:spPr>
          <a:xfrm>
            <a:off x="3825212" y="3618093"/>
            <a:ext cx="649457"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True</a:t>
            </a:r>
          </a:p>
        </p:txBody>
      </p:sp>
      <p:sp>
        <p:nvSpPr>
          <p:cNvPr id="26" name="Rectangle 25">
            <a:extLst>
              <a:ext uri="{FF2B5EF4-FFF2-40B4-BE49-F238E27FC236}">
                <a16:creationId xmlns:a16="http://schemas.microsoft.com/office/drawing/2014/main" id="{D345F736-5AA3-4FF1-9025-C3415927775D}"/>
              </a:ext>
            </a:extLst>
          </p:cNvPr>
          <p:cNvSpPr/>
          <p:nvPr/>
        </p:nvSpPr>
        <p:spPr>
          <a:xfrm>
            <a:off x="7060216" y="3607268"/>
            <a:ext cx="565376" cy="253916"/>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False</a:t>
            </a:r>
          </a:p>
        </p:txBody>
      </p:sp>
      <p:sp>
        <p:nvSpPr>
          <p:cNvPr id="31" name="Rectangle 30">
            <a:extLst>
              <a:ext uri="{FF2B5EF4-FFF2-40B4-BE49-F238E27FC236}">
                <a16:creationId xmlns:a16="http://schemas.microsoft.com/office/drawing/2014/main" id="{29A69FB9-7136-4BA2-95AE-97F0A73EBC26}"/>
              </a:ext>
            </a:extLst>
          </p:cNvPr>
          <p:cNvSpPr/>
          <p:nvPr/>
        </p:nvSpPr>
        <p:spPr>
          <a:xfrm>
            <a:off x="1044512" y="3891792"/>
            <a:ext cx="7373841" cy="842538"/>
          </a:xfrm>
          <a:prstGeom prst="rect">
            <a:avLst/>
          </a:prstGeom>
        </p:spPr>
        <p:txBody>
          <a:bodyPr wrap="square">
            <a:spAutoFit/>
          </a:bodyPr>
          <a:lstStyle/>
          <a:p>
            <a:pPr algn="just"/>
            <a:r>
              <a:rPr lang="en-GB" sz="975" dirty="0"/>
              <a:t>Con </a:t>
            </a:r>
            <a:r>
              <a:rPr lang="en-GB" sz="975" dirty="0" err="1"/>
              <a:t>l’assegnazione</a:t>
            </a:r>
            <a:r>
              <a:rPr lang="en-GB" sz="975" dirty="0"/>
              <a:t> </a:t>
            </a:r>
            <a:r>
              <a:rPr lang="en-GB" sz="975" dirty="0" err="1"/>
              <a:t>creo</a:t>
            </a:r>
            <a:r>
              <a:rPr lang="en-GB" sz="975" dirty="0"/>
              <a:t> una </a:t>
            </a:r>
            <a:r>
              <a:rPr lang="en-GB" sz="975" dirty="0" err="1"/>
              <a:t>copia</a:t>
            </a:r>
            <a:r>
              <a:rPr lang="en-GB" sz="975" dirty="0"/>
              <a:t> </a:t>
            </a:r>
            <a:r>
              <a:rPr lang="en-GB" sz="975" dirty="0" err="1"/>
              <a:t>che</a:t>
            </a:r>
            <a:r>
              <a:rPr lang="en-GB" sz="975" dirty="0"/>
              <a:t> continua a </a:t>
            </a:r>
            <a:r>
              <a:rPr lang="en-GB" sz="975" dirty="0" err="1"/>
              <a:t>riferirsi</a:t>
            </a:r>
            <a:r>
              <a:rPr lang="en-GB" sz="975" dirty="0"/>
              <a:t> </a:t>
            </a:r>
            <a:r>
              <a:rPr lang="en-GB" sz="975" dirty="0" err="1"/>
              <a:t>allo</a:t>
            </a:r>
            <a:r>
              <a:rPr lang="en-GB" sz="975" dirty="0"/>
              <a:t> </a:t>
            </a:r>
            <a:r>
              <a:rPr lang="en-GB" sz="975" dirty="0" err="1"/>
              <a:t>stesso</a:t>
            </a:r>
            <a:r>
              <a:rPr lang="en-GB" sz="975" dirty="0"/>
              <a:t> </a:t>
            </a:r>
            <a:r>
              <a:rPr lang="en-GB" sz="975" dirty="0" err="1"/>
              <a:t>spazio</a:t>
            </a:r>
            <a:r>
              <a:rPr lang="en-GB" sz="975" dirty="0"/>
              <a:t> di </a:t>
            </a:r>
            <a:r>
              <a:rPr lang="en-GB" sz="975" dirty="0" err="1"/>
              <a:t>memoria</a:t>
            </a:r>
            <a:r>
              <a:rPr lang="en-GB" sz="975" dirty="0"/>
              <a:t> </a:t>
            </a:r>
            <a:r>
              <a:rPr lang="en-GB" sz="975" dirty="0" err="1"/>
              <a:t>dell’originale</a:t>
            </a:r>
            <a:r>
              <a:rPr lang="en-GB" sz="975" dirty="0"/>
              <a:t> e </a:t>
            </a:r>
            <a:r>
              <a:rPr lang="en-GB" sz="975" dirty="0" err="1"/>
              <a:t>quindi</a:t>
            </a:r>
            <a:r>
              <a:rPr lang="en-GB" sz="975" dirty="0"/>
              <a:t> </a:t>
            </a:r>
            <a:r>
              <a:rPr lang="en-GB" sz="975" dirty="0" err="1"/>
              <a:t>quando</a:t>
            </a:r>
            <a:r>
              <a:rPr lang="en-GB" sz="975" dirty="0"/>
              <a:t> una </a:t>
            </a:r>
            <a:r>
              <a:rPr lang="en-GB" sz="975" dirty="0" err="1"/>
              <a:t>delle</a:t>
            </a:r>
            <a:r>
              <a:rPr lang="en-GB" sz="975" dirty="0"/>
              <a:t> due </a:t>
            </a:r>
            <a:r>
              <a:rPr lang="en-GB" sz="975" dirty="0" err="1"/>
              <a:t>subisce</a:t>
            </a:r>
            <a:r>
              <a:rPr lang="en-GB" sz="975" dirty="0"/>
              <a:t> </a:t>
            </a:r>
            <a:r>
              <a:rPr lang="en-GB" sz="975" dirty="0" err="1"/>
              <a:t>modifiche</a:t>
            </a:r>
            <a:r>
              <a:rPr lang="en-GB" sz="975" dirty="0"/>
              <a:t>, </a:t>
            </a:r>
            <a:r>
              <a:rPr lang="en-GB" sz="975" dirty="0" err="1"/>
              <a:t>anche</a:t>
            </a:r>
            <a:r>
              <a:rPr lang="en-GB" sz="975" dirty="0"/>
              <a:t> </a:t>
            </a:r>
            <a:r>
              <a:rPr lang="en-GB" sz="975" dirty="0" err="1"/>
              <a:t>l’altra</a:t>
            </a:r>
            <a:r>
              <a:rPr lang="en-GB" sz="975" dirty="0"/>
              <a:t> </a:t>
            </a:r>
            <a:r>
              <a:rPr lang="en-GB" sz="975" dirty="0" err="1"/>
              <a:t>si</a:t>
            </a:r>
            <a:r>
              <a:rPr lang="en-GB" sz="975" dirty="0"/>
              <a:t> </a:t>
            </a:r>
            <a:r>
              <a:rPr lang="en-GB" sz="975" dirty="0" err="1"/>
              <a:t>adatta</a:t>
            </a:r>
            <a:r>
              <a:rPr lang="en-GB" sz="975" dirty="0"/>
              <a:t> di </a:t>
            </a:r>
            <a:r>
              <a:rPr lang="en-GB" sz="975" dirty="0" err="1"/>
              <a:t>conseguenza</a:t>
            </a:r>
            <a:r>
              <a:rPr lang="en-GB" sz="975" dirty="0"/>
              <a:t>. Con .copy() </a:t>
            </a:r>
            <a:r>
              <a:rPr lang="en-GB" sz="975" dirty="0" err="1"/>
              <a:t>creo</a:t>
            </a:r>
            <a:r>
              <a:rPr lang="en-GB" sz="975" dirty="0"/>
              <a:t> una </a:t>
            </a:r>
            <a:r>
              <a:rPr lang="en-GB" sz="975" dirty="0" err="1"/>
              <a:t>copia</a:t>
            </a:r>
            <a:r>
              <a:rPr lang="en-GB" sz="975" dirty="0"/>
              <a:t> </a:t>
            </a:r>
            <a:r>
              <a:rPr lang="en-GB" sz="975" dirty="0" err="1"/>
              <a:t>scollegata</a:t>
            </a:r>
            <a:r>
              <a:rPr lang="en-GB" sz="975" dirty="0"/>
              <a:t> </a:t>
            </a:r>
            <a:r>
              <a:rPr lang="en-GB" sz="975" dirty="0" err="1"/>
              <a:t>dall’originale</a:t>
            </a:r>
            <a:r>
              <a:rPr lang="en-GB" sz="975" dirty="0"/>
              <a:t>.</a:t>
            </a:r>
          </a:p>
          <a:p>
            <a:pPr algn="just"/>
            <a:endParaRPr lang="en-GB" sz="975" dirty="0"/>
          </a:p>
          <a:p>
            <a:pPr algn="just"/>
            <a:r>
              <a:rPr lang="en-GB" sz="975" dirty="0"/>
              <a:t>In </a:t>
            </a:r>
            <a:r>
              <a:rPr lang="en-GB" sz="975" dirty="0" err="1"/>
              <a:t>ogni</a:t>
            </a:r>
            <a:r>
              <a:rPr lang="en-GB" sz="975" dirty="0"/>
              <a:t> </a:t>
            </a:r>
            <a:r>
              <a:rPr lang="en-GB" sz="975" dirty="0" err="1"/>
              <a:t>sessione</a:t>
            </a:r>
            <a:r>
              <a:rPr lang="en-GB" sz="975" dirty="0"/>
              <a:t> di Python, ad </a:t>
            </a:r>
            <a:r>
              <a:rPr lang="en-GB" sz="975" dirty="0" err="1"/>
              <a:t>ogni</a:t>
            </a:r>
            <a:r>
              <a:rPr lang="en-GB" sz="975" dirty="0"/>
              <a:t> </a:t>
            </a:r>
            <a:r>
              <a:rPr lang="en-GB" sz="975" dirty="0" err="1"/>
              <a:t>variabile</a:t>
            </a:r>
            <a:r>
              <a:rPr lang="en-GB" sz="975" dirty="0"/>
              <a:t> è </a:t>
            </a:r>
            <a:r>
              <a:rPr lang="en-GB" sz="975" dirty="0" err="1"/>
              <a:t>associato</a:t>
            </a:r>
            <a:r>
              <a:rPr lang="en-GB" sz="975" dirty="0"/>
              <a:t> un id: </a:t>
            </a:r>
            <a:r>
              <a:rPr lang="en-GB" sz="975" dirty="0" err="1"/>
              <a:t>nel</a:t>
            </a:r>
            <a:r>
              <a:rPr lang="en-GB" sz="975" dirty="0"/>
              <a:t> </a:t>
            </a:r>
            <a:r>
              <a:rPr lang="en-GB" sz="975" dirty="0" err="1"/>
              <a:t>caso</a:t>
            </a:r>
            <a:r>
              <a:rPr lang="en-GB" sz="975" dirty="0"/>
              <a:t> di </a:t>
            </a:r>
            <a:r>
              <a:rPr lang="en-GB" sz="975" dirty="0" err="1"/>
              <a:t>assegnazione</a:t>
            </a:r>
            <a:r>
              <a:rPr lang="en-GB" sz="975" dirty="0"/>
              <a:t> </a:t>
            </a:r>
            <a:r>
              <a:rPr lang="en-GB" sz="975" dirty="0" err="1"/>
              <a:t>questo</a:t>
            </a:r>
            <a:r>
              <a:rPr lang="en-GB" sz="975" dirty="0"/>
              <a:t> id (</a:t>
            </a:r>
            <a:r>
              <a:rPr lang="en-GB" sz="975" dirty="0" err="1"/>
              <a:t>ricavabile</a:t>
            </a:r>
            <a:r>
              <a:rPr lang="en-GB" sz="975" dirty="0"/>
              <a:t> con </a:t>
            </a:r>
            <a:r>
              <a:rPr lang="en-GB" sz="975" dirty="0" err="1"/>
              <a:t>l’omonima</a:t>
            </a:r>
            <a:r>
              <a:rPr lang="en-GB" sz="975" dirty="0"/>
              <a:t> </a:t>
            </a:r>
            <a:r>
              <a:rPr lang="en-GB" sz="975" dirty="0" err="1"/>
              <a:t>funzione</a:t>
            </a:r>
            <a:r>
              <a:rPr lang="en-GB" sz="975" dirty="0"/>
              <a:t>) </a:t>
            </a:r>
            <a:r>
              <a:rPr lang="en-GB" sz="975" dirty="0" err="1"/>
              <a:t>sarà</a:t>
            </a:r>
            <a:r>
              <a:rPr lang="en-GB" sz="975" dirty="0"/>
              <a:t> </a:t>
            </a:r>
            <a:r>
              <a:rPr lang="en-GB" sz="975" dirty="0" err="1"/>
              <a:t>uguale</a:t>
            </a:r>
            <a:r>
              <a:rPr lang="en-GB" sz="975" dirty="0"/>
              <a:t> </a:t>
            </a:r>
            <a:r>
              <a:rPr lang="en-GB" sz="975" dirty="0" err="1"/>
              <a:t>tra</a:t>
            </a:r>
            <a:r>
              <a:rPr lang="en-GB" sz="975" dirty="0"/>
              <a:t> le due </a:t>
            </a:r>
            <a:r>
              <a:rPr lang="en-GB" sz="975" dirty="0" err="1"/>
              <a:t>variabili</a:t>
            </a:r>
            <a:r>
              <a:rPr lang="en-GB" sz="975" dirty="0"/>
              <a:t>, </a:t>
            </a:r>
            <a:r>
              <a:rPr lang="en-GB" sz="975" dirty="0" err="1"/>
              <a:t>altra</a:t>
            </a:r>
            <a:r>
              <a:rPr lang="en-GB" sz="975" dirty="0"/>
              <a:t> </a:t>
            </a:r>
            <a:r>
              <a:rPr lang="en-GB" sz="975" dirty="0" err="1"/>
              <a:t>prova</a:t>
            </a:r>
            <a:r>
              <a:rPr lang="en-GB" sz="975" dirty="0"/>
              <a:t> </a:t>
            </a:r>
            <a:r>
              <a:rPr lang="en-GB" sz="975" dirty="0" err="1"/>
              <a:t>che</a:t>
            </a:r>
            <a:r>
              <a:rPr lang="en-GB" sz="975" dirty="0"/>
              <a:t> </a:t>
            </a:r>
            <a:r>
              <a:rPr lang="en-GB" sz="975" dirty="0" err="1"/>
              <a:t>sono</a:t>
            </a:r>
            <a:r>
              <a:rPr lang="en-GB" sz="975" dirty="0"/>
              <a:t> lo </a:t>
            </a:r>
            <a:r>
              <a:rPr lang="en-GB" sz="975" dirty="0" err="1"/>
              <a:t>stesso</a:t>
            </a:r>
            <a:r>
              <a:rPr lang="en-GB" sz="975" dirty="0"/>
              <a:t> </a:t>
            </a:r>
            <a:r>
              <a:rPr lang="en-GB" sz="975" dirty="0" err="1"/>
              <a:t>oggetto</a:t>
            </a:r>
            <a:r>
              <a:rPr lang="en-GB" sz="975" dirty="0"/>
              <a:t> ma con </a:t>
            </a:r>
            <a:r>
              <a:rPr lang="en-GB" sz="975" dirty="0" err="1"/>
              <a:t>nome</a:t>
            </a:r>
            <a:r>
              <a:rPr lang="en-GB" sz="975" dirty="0"/>
              <a:t> </a:t>
            </a:r>
            <a:r>
              <a:rPr lang="en-GB" sz="975" dirty="0" err="1"/>
              <a:t>diverso</a:t>
            </a:r>
            <a:r>
              <a:rPr lang="en-GB" sz="975" dirty="0"/>
              <a:t>.</a:t>
            </a:r>
          </a:p>
        </p:txBody>
      </p:sp>
      <p:sp>
        <p:nvSpPr>
          <p:cNvPr id="2" name="Title 1">
            <a:extLst>
              <a:ext uri="{FF2B5EF4-FFF2-40B4-BE49-F238E27FC236}">
                <a16:creationId xmlns:a16="http://schemas.microsoft.com/office/drawing/2014/main" id="{E81BECD5-62AF-DA7B-7708-D1608C945B7B}"/>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en-AU" sz="1600" dirty="0">
                <a:solidFill>
                  <a:schemeClr val="bg1"/>
                </a:solidFill>
              </a:rPr>
              <a:t> – </a:t>
            </a:r>
            <a:r>
              <a:rPr lang="en-AU" sz="1600" dirty="0" err="1">
                <a:solidFill>
                  <a:schemeClr val="bg1"/>
                </a:solidFill>
              </a:rPr>
              <a:t>assegnazione</a:t>
            </a:r>
            <a:r>
              <a:rPr lang="en-AU" sz="1600" dirty="0">
                <a:solidFill>
                  <a:schemeClr val="bg1"/>
                </a:solidFill>
              </a:rPr>
              <a:t> </a:t>
            </a:r>
            <a:r>
              <a:rPr lang="en-AU" dirty="0">
                <a:solidFill>
                  <a:schemeClr val="bg1"/>
                </a:solidFill>
              </a:rPr>
              <a:t>vs</a:t>
            </a:r>
            <a:r>
              <a:rPr lang="en-AU" sz="1600" dirty="0">
                <a:solidFill>
                  <a:schemeClr val="bg1"/>
                </a:solidFill>
              </a:rPr>
              <a:t> </a:t>
            </a:r>
            <a:r>
              <a:rPr lang="en-AU" sz="1600" dirty="0" err="1">
                <a:solidFill>
                  <a:schemeClr val="bg1"/>
                </a:solidFill>
              </a:rPr>
              <a:t>copia</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08121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BF55E6-0AE7-4C2E-BCD0-29C16F81AC11}"/>
              </a:ext>
            </a:extLst>
          </p:cNvPr>
          <p:cNvSpPr/>
          <p:nvPr/>
        </p:nvSpPr>
        <p:spPr>
          <a:xfrm>
            <a:off x="1062037" y="800383"/>
            <a:ext cx="4827034" cy="1938992"/>
          </a:xfrm>
          <a:prstGeom prst="rect">
            <a:avLst/>
          </a:prstGeom>
        </p:spPr>
        <p:txBody>
          <a:bodyPr wrap="square">
            <a:spAutoFit/>
          </a:bodyPr>
          <a:lstStyle/>
          <a:p>
            <a:pPr algn="just"/>
            <a:r>
              <a:rPr lang="it-IT" sz="1200" dirty="0">
                <a:hlinkClick r:id="rId2">
                  <a:extLst>
                    <a:ext uri="{A12FA001-AC4F-418D-AE19-62706E023703}">
                      <ahyp:hlinkClr xmlns:ahyp="http://schemas.microsoft.com/office/drawing/2018/hyperlinkcolor" val="tx"/>
                    </a:ext>
                  </a:extLst>
                </a:hlinkClick>
              </a:rPr>
              <a:t>Stackoverflow</a:t>
            </a:r>
            <a:r>
              <a:rPr lang="it-IT" sz="1200" dirty="0"/>
              <a:t> è una risorsa importantissima per chiunque programmi in Python (e in altri linguaggi). </a:t>
            </a:r>
          </a:p>
          <a:p>
            <a:pPr algn="just"/>
            <a:endParaRPr lang="it-IT" sz="1200" dirty="0"/>
          </a:p>
          <a:p>
            <a:pPr algn="just"/>
            <a:r>
              <a:rPr lang="it-IT" sz="1200" dirty="0"/>
              <a:t>Su questo sito si possono trovare soluzioni a problemi di diversa natura, partendo dalle domande più semplici per arrivare a quesiti molto complessi e specifici.</a:t>
            </a:r>
          </a:p>
          <a:p>
            <a:pPr algn="just"/>
            <a:endParaRPr lang="it-IT" sz="1200" dirty="0"/>
          </a:p>
          <a:p>
            <a:pPr algn="just"/>
            <a:r>
              <a:rPr lang="it-IT" sz="1200" dirty="0"/>
              <a:t>Se avete problemi con il codice o non sapete come programmare un certo task, quasi sicuramente un altro utente prima di voi si è ritrovato nella stessa situazione.</a:t>
            </a:r>
            <a:endParaRPr lang="en-AU" sz="1200" dirty="0"/>
          </a:p>
        </p:txBody>
      </p:sp>
      <p:pic>
        <p:nvPicPr>
          <p:cNvPr id="16" name="Picture 15">
            <a:extLst>
              <a:ext uri="{FF2B5EF4-FFF2-40B4-BE49-F238E27FC236}">
                <a16:creationId xmlns:a16="http://schemas.microsoft.com/office/drawing/2014/main" id="{F06E4F64-E700-4B55-B300-7D7B467EE694}"/>
              </a:ext>
            </a:extLst>
          </p:cNvPr>
          <p:cNvPicPr>
            <a:picLocks noChangeAspect="1"/>
          </p:cNvPicPr>
          <p:nvPr/>
        </p:nvPicPr>
        <p:blipFill>
          <a:blip r:embed="rId3"/>
          <a:stretch>
            <a:fillRect/>
          </a:stretch>
        </p:blipFill>
        <p:spPr>
          <a:xfrm>
            <a:off x="6019239" y="2211893"/>
            <a:ext cx="2122415" cy="1054802"/>
          </a:xfrm>
          <a:prstGeom prst="rect">
            <a:avLst/>
          </a:prstGeom>
          <a:ln>
            <a:solidFill>
              <a:schemeClr val="tx1"/>
            </a:solidFill>
          </a:ln>
          <a:effectLst>
            <a:softEdge rad="0"/>
          </a:effectLst>
        </p:spPr>
      </p:pic>
      <p:pic>
        <p:nvPicPr>
          <p:cNvPr id="18" name="Picture 17">
            <a:extLst>
              <a:ext uri="{FF2B5EF4-FFF2-40B4-BE49-F238E27FC236}">
                <a16:creationId xmlns:a16="http://schemas.microsoft.com/office/drawing/2014/main" id="{0A569548-99E3-44C1-8B75-498EF2350A5C}"/>
              </a:ext>
            </a:extLst>
          </p:cNvPr>
          <p:cNvPicPr>
            <a:picLocks noChangeAspect="1"/>
          </p:cNvPicPr>
          <p:nvPr/>
        </p:nvPicPr>
        <p:blipFill>
          <a:blip r:embed="rId4"/>
          <a:stretch>
            <a:fillRect/>
          </a:stretch>
        </p:blipFill>
        <p:spPr>
          <a:xfrm>
            <a:off x="6013127" y="3372351"/>
            <a:ext cx="2122415" cy="1278377"/>
          </a:xfrm>
          <a:prstGeom prst="rect">
            <a:avLst/>
          </a:prstGeom>
          <a:ln>
            <a:solidFill>
              <a:schemeClr val="tx1"/>
            </a:solidFill>
          </a:ln>
        </p:spPr>
      </p:pic>
      <p:pic>
        <p:nvPicPr>
          <p:cNvPr id="20" name="Picture 19">
            <a:extLst>
              <a:ext uri="{FF2B5EF4-FFF2-40B4-BE49-F238E27FC236}">
                <a16:creationId xmlns:a16="http://schemas.microsoft.com/office/drawing/2014/main" id="{3F24A534-A5A5-4E1B-BBB2-051900B7A273}"/>
              </a:ext>
            </a:extLst>
          </p:cNvPr>
          <p:cNvPicPr>
            <a:picLocks noChangeAspect="1"/>
          </p:cNvPicPr>
          <p:nvPr/>
        </p:nvPicPr>
        <p:blipFill>
          <a:blip r:embed="rId5"/>
          <a:stretch>
            <a:fillRect/>
          </a:stretch>
        </p:blipFill>
        <p:spPr>
          <a:xfrm>
            <a:off x="6013127" y="800383"/>
            <a:ext cx="2460698" cy="1297079"/>
          </a:xfrm>
          <a:prstGeom prst="rect">
            <a:avLst/>
          </a:prstGeom>
          <a:ln>
            <a:solidFill>
              <a:schemeClr val="tx1"/>
            </a:solidFill>
          </a:ln>
        </p:spPr>
      </p:pic>
      <p:sp>
        <p:nvSpPr>
          <p:cNvPr id="22" name="Rectangle 21">
            <a:extLst>
              <a:ext uri="{FF2B5EF4-FFF2-40B4-BE49-F238E27FC236}">
                <a16:creationId xmlns:a16="http://schemas.microsoft.com/office/drawing/2014/main" id="{9544937C-AD74-44DA-91FD-D9C44AC3767A}"/>
              </a:ext>
            </a:extLst>
          </p:cNvPr>
          <p:cNvSpPr/>
          <p:nvPr/>
        </p:nvSpPr>
        <p:spPr>
          <a:xfrm>
            <a:off x="1061403" y="3081125"/>
            <a:ext cx="4827034" cy="1384995"/>
          </a:xfrm>
          <a:prstGeom prst="rect">
            <a:avLst/>
          </a:prstGeom>
        </p:spPr>
        <p:txBody>
          <a:bodyPr wrap="square">
            <a:spAutoFit/>
          </a:bodyPr>
          <a:lstStyle/>
          <a:p>
            <a:pPr algn="just"/>
            <a:r>
              <a:rPr lang="it-IT" sz="1200" dirty="0"/>
              <a:t>Stackoverflow non è utilizzato esclusivamente per problemi legati alla programmazione, ma copre anche quesiti sull’architettura esterna dei tool che permettono di programmare.</a:t>
            </a:r>
          </a:p>
          <a:p>
            <a:pPr algn="just"/>
            <a:endParaRPr lang="it-IT" sz="1200" dirty="0"/>
          </a:p>
          <a:p>
            <a:pPr algn="just"/>
            <a:r>
              <a:rPr lang="it-IT" sz="1200" dirty="0"/>
              <a:t>Se ad esempio avete un problema generale con il vostro editor (</a:t>
            </a:r>
            <a:r>
              <a:rPr lang="it-IT" sz="1200" b="1" dirty="0"/>
              <a:t>Jupyter Notebook</a:t>
            </a:r>
            <a:r>
              <a:rPr lang="it-IT" sz="1200" dirty="0"/>
              <a:t> o simili), spesso si riesce a trovare la soluzione con una breve ricerca.</a:t>
            </a:r>
          </a:p>
        </p:txBody>
      </p:sp>
      <p:sp>
        <p:nvSpPr>
          <p:cNvPr id="4" name="Title 3">
            <a:extLst>
              <a:ext uri="{FF2B5EF4-FFF2-40B4-BE49-F238E27FC236}">
                <a16:creationId xmlns:a16="http://schemas.microsoft.com/office/drawing/2014/main" id="{C4B646FC-0A9B-C8A7-F902-A3450F31BC87}"/>
              </a:ext>
            </a:extLst>
          </p:cNvPr>
          <p:cNvSpPr>
            <a:spLocks noGrp="1"/>
          </p:cNvSpPr>
          <p:nvPr>
            <p:ph type="title"/>
          </p:nvPr>
        </p:nvSpPr>
        <p:spPr/>
        <p:txBody>
          <a:bodyPr/>
          <a:lstStyle/>
          <a:p>
            <a:r>
              <a:rPr lang="en-AU" sz="1600" dirty="0" err="1">
                <a:solidFill>
                  <a:schemeClr val="bg1"/>
                </a:solidFill>
              </a:rPr>
              <a:t>Cos’è</a:t>
            </a:r>
            <a:r>
              <a:rPr lang="en-AU" sz="1600" dirty="0">
                <a:solidFill>
                  <a:schemeClr val="bg1"/>
                </a:solidFill>
              </a:rPr>
              <a:t> Python - The community</a:t>
            </a:r>
            <a:br>
              <a:rPr lang="en-AU" sz="1600" dirty="0">
                <a:solidFill>
                  <a:schemeClr val="bg1"/>
                </a:solidFill>
              </a:rPr>
            </a:br>
            <a:endParaRPr lang="it-IT" dirty="0"/>
          </a:p>
        </p:txBody>
      </p:sp>
    </p:spTree>
    <p:extLst>
      <p:ext uri="{BB962C8B-B14F-4D97-AF65-F5344CB8AC3E}">
        <p14:creationId xmlns:p14="http://schemas.microsoft.com/office/powerpoint/2010/main" val="893687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1" y="766960"/>
            <a:ext cx="7133426" cy="1938992"/>
          </a:xfrm>
          <a:prstGeom prst="rect">
            <a:avLst/>
          </a:prstGeom>
        </p:spPr>
        <p:txBody>
          <a:bodyPr wrap="square">
            <a:spAutoFit/>
          </a:bodyPr>
          <a:lstStyle/>
          <a:p>
            <a:pPr algn="just"/>
            <a:r>
              <a:rPr lang="it-IT" sz="1200" dirty="0"/>
              <a:t>Una delle particolarità di Python è di lavorare sulla memoria RAM e non su un disco fisso. Quando si apre una sessione di SAS, si hanno le librerie a disposizione con le tabelle pronte per essere visualizzate ed elaborate. Quando si carica una nuova sessione di Python non si ha a disposizione nulla.</a:t>
            </a:r>
          </a:p>
          <a:p>
            <a:pPr algn="just"/>
            <a:endParaRPr lang="it-IT" sz="1200" dirty="0"/>
          </a:p>
          <a:p>
            <a:pPr algn="just"/>
            <a:r>
              <a:rPr lang="it-IT" sz="1200" dirty="0"/>
              <a:t>Le variabili e i vari oggetti devono essere ricreati ed eventuali file esterni caricati da un percorso su un disco fisso. Quando questi oggetti sono creati, le informazioni ad essi legate così come il loro contenuto è presente dentro la memoria RAM. </a:t>
            </a:r>
          </a:p>
          <a:p>
            <a:pPr algn="just"/>
            <a:endParaRPr lang="it-IT" sz="1200" dirty="0"/>
          </a:p>
          <a:p>
            <a:pPr algn="just"/>
            <a:r>
              <a:rPr lang="it-IT" sz="1200" dirty="0"/>
              <a:t>La memoria RAM è per definizione la memoria volatile e serve per contenere informazioni momentanee. Quando viene terminata la sessione di Python tutte le informazioni contenute nella RAM vengono eliminate.</a:t>
            </a:r>
          </a:p>
        </p:txBody>
      </p:sp>
      <p:sp>
        <p:nvSpPr>
          <p:cNvPr id="8" name="Rectangle 7">
            <a:extLst>
              <a:ext uri="{FF2B5EF4-FFF2-40B4-BE49-F238E27FC236}">
                <a16:creationId xmlns:a16="http://schemas.microsoft.com/office/drawing/2014/main" id="{32EBF68E-5582-44DE-80E3-A964D76682CD}"/>
              </a:ext>
            </a:extLst>
          </p:cNvPr>
          <p:cNvSpPr/>
          <p:nvPr/>
        </p:nvSpPr>
        <p:spPr>
          <a:xfrm>
            <a:off x="1044511" y="3136821"/>
            <a:ext cx="7133426" cy="1384995"/>
          </a:xfrm>
          <a:prstGeom prst="rect">
            <a:avLst/>
          </a:prstGeom>
        </p:spPr>
        <p:txBody>
          <a:bodyPr wrap="square">
            <a:spAutoFit/>
          </a:bodyPr>
          <a:lstStyle/>
          <a:p>
            <a:pPr algn="just"/>
            <a:r>
              <a:rPr lang="it-IT" sz="1200" dirty="0"/>
              <a:t>Negli esempi visti fino a questo momento si è lavorato con delle strutture dati di dimensione molto ridotte. Nella realtà è comune dover lavorare con oggetti molto grandi, dataset (che vedremo come gestire nel prossimo blocco di slide) con anche milioni di righe, liste o altri formati che contengono migliaia di elementi.</a:t>
            </a:r>
          </a:p>
          <a:p>
            <a:pPr algn="just"/>
            <a:endParaRPr lang="it-IT" sz="1200" dirty="0"/>
          </a:p>
          <a:p>
            <a:pPr algn="just"/>
            <a:r>
              <a:rPr lang="it-IT" sz="1200" dirty="0"/>
              <a:t>Lo spazio a disposizione sulla RAM non è elevato, solitamente si è intorno a 8-16 GB che può esaurirsi in fretta. In Python esiste una keyword che permette di salvare spazio in memoria continuando normalmente la sessione di lavoro.</a:t>
            </a:r>
          </a:p>
        </p:txBody>
      </p:sp>
      <p:sp>
        <p:nvSpPr>
          <p:cNvPr id="2" name="Title 1">
            <a:extLst>
              <a:ext uri="{FF2B5EF4-FFF2-40B4-BE49-F238E27FC236}">
                <a16:creationId xmlns:a16="http://schemas.microsoft.com/office/drawing/2014/main" id="{7DCD02DB-3CAA-838E-B578-51FFAC4CF9AB}"/>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en-AU" sz="1600" dirty="0">
                <a:solidFill>
                  <a:schemeClr val="bg1"/>
                </a:solidFill>
              </a:rPr>
              <a:t> </a:t>
            </a:r>
            <a:r>
              <a:rPr lang="it-IT" sz="1600" dirty="0">
                <a:solidFill>
                  <a:schemeClr val="bg1"/>
                </a:solidFill>
              </a:rPr>
              <a:t>– rimozione con «del»</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562869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CEF6D7-F608-444F-9B08-2C5C0F8377D3}"/>
              </a:ext>
            </a:extLst>
          </p:cNvPr>
          <p:cNvSpPr/>
          <p:nvPr/>
        </p:nvSpPr>
        <p:spPr>
          <a:xfrm>
            <a:off x="1044511" y="766960"/>
            <a:ext cx="7133426" cy="415498"/>
          </a:xfrm>
          <a:prstGeom prst="rect">
            <a:avLst/>
          </a:prstGeom>
        </p:spPr>
        <p:txBody>
          <a:bodyPr wrap="square">
            <a:spAutoFit/>
          </a:bodyPr>
          <a:lstStyle/>
          <a:p>
            <a:pPr algn="just"/>
            <a:r>
              <a:rPr lang="it-IT" sz="1050" dirty="0"/>
              <a:t>La keyword in questione è </a:t>
            </a:r>
            <a:r>
              <a:rPr lang="it-IT" sz="1050" b="1" dirty="0"/>
              <a:t>del</a:t>
            </a:r>
            <a:r>
              <a:rPr lang="it-IT" sz="1050" dirty="0"/>
              <a:t> che viene utilizzata per cancellare una variabile dalla sessione di lavoro; una volta cancellata, il contenuto di quella variabile non sarà più accessibile.</a:t>
            </a:r>
          </a:p>
        </p:txBody>
      </p:sp>
      <p:sp>
        <p:nvSpPr>
          <p:cNvPr id="5" name="Rectangle 4">
            <a:extLst>
              <a:ext uri="{FF2B5EF4-FFF2-40B4-BE49-F238E27FC236}">
                <a16:creationId xmlns:a16="http://schemas.microsoft.com/office/drawing/2014/main" id="{DE5D3511-A8C8-4564-95E0-DE3534D321F4}"/>
              </a:ext>
            </a:extLst>
          </p:cNvPr>
          <p:cNvSpPr/>
          <p:nvPr/>
        </p:nvSpPr>
        <p:spPr>
          <a:xfrm>
            <a:off x="1062038" y="1137940"/>
            <a:ext cx="7019925"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del </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pic>
        <p:nvPicPr>
          <p:cNvPr id="3" name="Picture 2">
            <a:extLst>
              <a:ext uri="{FF2B5EF4-FFF2-40B4-BE49-F238E27FC236}">
                <a16:creationId xmlns:a16="http://schemas.microsoft.com/office/drawing/2014/main" id="{2CAF4AF8-5324-4C00-857A-7CB542EFF1D4}"/>
              </a:ext>
            </a:extLst>
          </p:cNvPr>
          <p:cNvPicPr>
            <a:picLocks noChangeAspect="1"/>
          </p:cNvPicPr>
          <p:nvPr/>
        </p:nvPicPr>
        <p:blipFill>
          <a:blip r:embed="rId2"/>
          <a:stretch>
            <a:fillRect/>
          </a:stretch>
        </p:blipFill>
        <p:spPr>
          <a:xfrm>
            <a:off x="2738744" y="1534157"/>
            <a:ext cx="2571750" cy="164306"/>
          </a:xfrm>
          <a:prstGeom prst="rect">
            <a:avLst/>
          </a:prstGeom>
        </p:spPr>
      </p:pic>
      <p:sp>
        <p:nvSpPr>
          <p:cNvPr id="9" name="Rectangle 8">
            <a:extLst>
              <a:ext uri="{FF2B5EF4-FFF2-40B4-BE49-F238E27FC236}">
                <a16:creationId xmlns:a16="http://schemas.microsoft.com/office/drawing/2014/main" id="{9E28A331-766F-474D-B194-DD893811A24A}"/>
              </a:ext>
            </a:extLst>
          </p:cNvPr>
          <p:cNvSpPr/>
          <p:nvPr/>
        </p:nvSpPr>
        <p:spPr>
          <a:xfrm>
            <a:off x="1044511" y="1845807"/>
            <a:ext cx="7133426" cy="900246"/>
          </a:xfrm>
          <a:prstGeom prst="rect">
            <a:avLst/>
          </a:prstGeom>
        </p:spPr>
        <p:txBody>
          <a:bodyPr wrap="square">
            <a:spAutoFit/>
          </a:bodyPr>
          <a:lstStyle/>
          <a:p>
            <a:pPr algn="just"/>
            <a:r>
              <a:rPr lang="it-IT" sz="1050" dirty="0"/>
              <a:t>Nonostante la lista fosse stata definita, dopo averla rimossa con la keyword del è come se non fosse mai esistita. L’errore non è relativo al fatto che la lista non ha elementi, è proprio un errore di nome, quella variabile non esiste più così come il suo contenuto.</a:t>
            </a:r>
          </a:p>
          <a:p>
            <a:pPr algn="just"/>
            <a:r>
              <a:rPr lang="it-IT" sz="1050" dirty="0"/>
              <a:t>Questa keyword è molto utile quando si utilizza il metodo .copy(): se la prima copia non mi serve più posso eliminarla con questa funzione per risparmiare spazio.</a:t>
            </a:r>
          </a:p>
        </p:txBody>
      </p:sp>
      <p:sp>
        <p:nvSpPr>
          <p:cNvPr id="10" name="Rectangle 9">
            <a:extLst>
              <a:ext uri="{FF2B5EF4-FFF2-40B4-BE49-F238E27FC236}">
                <a16:creationId xmlns:a16="http://schemas.microsoft.com/office/drawing/2014/main" id="{BC3A0E9F-6B1F-4712-AFA3-BEF9DFDCC652}"/>
              </a:ext>
            </a:extLst>
          </p:cNvPr>
          <p:cNvSpPr/>
          <p:nvPr/>
        </p:nvSpPr>
        <p:spPr>
          <a:xfrm>
            <a:off x="1044512" y="2931231"/>
            <a:ext cx="7019925"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my_dict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cane"</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"dog</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del</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del</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my_dict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"cane"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my_dict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6" name="Picture 5">
            <a:extLst>
              <a:ext uri="{FF2B5EF4-FFF2-40B4-BE49-F238E27FC236}">
                <a16:creationId xmlns:a16="http://schemas.microsoft.com/office/drawing/2014/main" id="{71AC0D84-588A-4995-AE99-997B24DE5359}"/>
              </a:ext>
            </a:extLst>
          </p:cNvPr>
          <p:cNvPicPr>
            <a:picLocks noChangeAspect="1"/>
          </p:cNvPicPr>
          <p:nvPr/>
        </p:nvPicPr>
        <p:blipFill>
          <a:blip r:embed="rId3"/>
          <a:stretch>
            <a:fillRect/>
          </a:stretch>
        </p:blipFill>
        <p:spPr>
          <a:xfrm>
            <a:off x="2333713" y="3685684"/>
            <a:ext cx="1028700" cy="364331"/>
          </a:xfrm>
          <a:prstGeom prst="rect">
            <a:avLst/>
          </a:prstGeom>
        </p:spPr>
      </p:pic>
      <p:sp>
        <p:nvSpPr>
          <p:cNvPr id="12" name="Rectangle 11">
            <a:extLst>
              <a:ext uri="{FF2B5EF4-FFF2-40B4-BE49-F238E27FC236}">
                <a16:creationId xmlns:a16="http://schemas.microsoft.com/office/drawing/2014/main" id="{86754334-4BC8-46D2-980A-938C10E697D1}"/>
              </a:ext>
            </a:extLst>
          </p:cNvPr>
          <p:cNvSpPr/>
          <p:nvPr/>
        </p:nvSpPr>
        <p:spPr>
          <a:xfrm>
            <a:off x="987761" y="4155925"/>
            <a:ext cx="7133426" cy="738664"/>
          </a:xfrm>
          <a:prstGeom prst="rect">
            <a:avLst/>
          </a:prstGeom>
        </p:spPr>
        <p:txBody>
          <a:bodyPr wrap="square">
            <a:spAutoFit/>
          </a:bodyPr>
          <a:lstStyle/>
          <a:p>
            <a:pPr algn="just"/>
            <a:r>
              <a:rPr lang="it-IT" sz="1050" dirty="0"/>
              <a:t>La funzionalità forse ancora più importante è che questa keyword può essere utilizzata per eliminare elementi anche da strutture dati complesse. Negli esempi riportati si nota come posso eliminare uno per volta elementi da una lista e da un dizionario (data la chiave).</a:t>
            </a:r>
          </a:p>
          <a:p>
            <a:pPr algn="just"/>
            <a:r>
              <a:rPr lang="it-IT" sz="1050" dirty="0"/>
              <a:t>Funziona allo stesso modo di .remove() nelle liste e .pop() nei dizionari.</a:t>
            </a:r>
          </a:p>
        </p:txBody>
      </p:sp>
      <p:sp>
        <p:nvSpPr>
          <p:cNvPr id="2" name="Title 1">
            <a:extLst>
              <a:ext uri="{FF2B5EF4-FFF2-40B4-BE49-F238E27FC236}">
                <a16:creationId xmlns:a16="http://schemas.microsoft.com/office/drawing/2014/main" id="{DD685FF1-46A6-D37F-F7B6-E31CA0DA7F9C}"/>
              </a:ext>
            </a:extLst>
          </p:cNvPr>
          <p:cNvSpPr>
            <a:spLocks noGrp="1"/>
          </p:cNvSpPr>
          <p:nvPr>
            <p:ph type="title"/>
          </p:nvPr>
        </p:nvSpPr>
        <p:spPr/>
        <p:txBody>
          <a:bodyPr/>
          <a:lstStyle/>
          <a:p>
            <a:r>
              <a:rPr lang="en-AU" sz="1600" dirty="0" err="1">
                <a:solidFill>
                  <a:schemeClr val="bg1"/>
                </a:solidFill>
              </a:rPr>
              <a:t>Operatori</a:t>
            </a:r>
            <a:r>
              <a:rPr lang="en-AU" sz="1600" dirty="0">
                <a:solidFill>
                  <a:schemeClr val="bg1"/>
                </a:solidFill>
              </a:rPr>
              <a:t> </a:t>
            </a:r>
            <a:r>
              <a:rPr lang="en-AU" sz="1600" dirty="0" err="1">
                <a:solidFill>
                  <a:schemeClr val="bg1"/>
                </a:solidFill>
              </a:rPr>
              <a:t>generici</a:t>
            </a:r>
            <a:r>
              <a:rPr lang="it-IT" sz="1600" dirty="0">
                <a:solidFill>
                  <a:schemeClr val="bg1"/>
                </a:solidFill>
              </a:rPr>
              <a:t> – rimozione con «del»</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141308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860A95B3-C82E-4441-B25C-706E22751FC8}"/>
              </a:ext>
            </a:extLst>
          </p:cNvPr>
          <p:cNvSpPr/>
          <p:nvPr/>
        </p:nvSpPr>
        <p:spPr>
          <a:xfrm>
            <a:off x="1079564" y="1279857"/>
            <a:ext cx="7019925" cy="25391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accent5">
                    <a:lumMod val="60000"/>
                    <a:lumOff val="40000"/>
                  </a:schemeClr>
                </a:solidFill>
                <a:latin typeface="Consolas" panose="020B0609020204030204" pitchFamily="49" charset="0"/>
                <a:cs typeface="Calibri" panose="020F0502020204030204" pitchFamily="34" charset="0"/>
              </a:rPr>
              <a:t>dir</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chemeClr val="accent5">
                    <a:lumMod val="60000"/>
                    <a:lumOff val="40000"/>
                  </a:schemeClr>
                </a:solidFill>
                <a:latin typeface="Consolas" panose="020B0609020204030204" pitchFamily="49" charset="0"/>
                <a:cs typeface="Calibri" panose="020F0502020204030204" pitchFamily="34" charset="0"/>
              </a:rPr>
              <a:t>list</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6" name="Picture 5">
            <a:extLst>
              <a:ext uri="{FF2B5EF4-FFF2-40B4-BE49-F238E27FC236}">
                <a16:creationId xmlns:a16="http://schemas.microsoft.com/office/drawing/2014/main" id="{46B3B19B-5019-4537-A467-63A6DC9642F4}"/>
              </a:ext>
            </a:extLst>
          </p:cNvPr>
          <p:cNvPicPr>
            <a:picLocks noChangeAspect="1"/>
          </p:cNvPicPr>
          <p:nvPr/>
        </p:nvPicPr>
        <p:blipFill>
          <a:blip r:embed="rId2"/>
          <a:stretch>
            <a:fillRect/>
          </a:stretch>
        </p:blipFill>
        <p:spPr>
          <a:xfrm>
            <a:off x="1894224" y="1310665"/>
            <a:ext cx="6205265" cy="200025"/>
          </a:xfrm>
          <a:prstGeom prst="rect">
            <a:avLst/>
          </a:prstGeom>
        </p:spPr>
      </p:pic>
      <p:sp>
        <p:nvSpPr>
          <p:cNvPr id="15" name="Rectangle 14">
            <a:extLst>
              <a:ext uri="{FF2B5EF4-FFF2-40B4-BE49-F238E27FC236}">
                <a16:creationId xmlns:a16="http://schemas.microsoft.com/office/drawing/2014/main" id="{43DE6D2C-84CE-466B-8413-64F738978BCE}"/>
              </a:ext>
            </a:extLst>
          </p:cNvPr>
          <p:cNvSpPr/>
          <p:nvPr/>
        </p:nvSpPr>
        <p:spPr>
          <a:xfrm>
            <a:off x="1062038" y="1541497"/>
            <a:ext cx="7037451" cy="392415"/>
          </a:xfrm>
          <a:prstGeom prst="rect">
            <a:avLst/>
          </a:prstGeom>
        </p:spPr>
        <p:txBody>
          <a:bodyPr wrap="square">
            <a:spAutoFit/>
          </a:bodyPr>
          <a:lstStyle/>
          <a:p>
            <a:pPr algn="just"/>
            <a:r>
              <a:rPr lang="it-IT" sz="975" dirty="0"/>
              <a:t>Nell’output sono state rimosse le funzioni con il doppio underscore in quanto esulano dallo scopo del corso; ci sono alcune delle funzioni già incontrate.</a:t>
            </a:r>
          </a:p>
        </p:txBody>
      </p:sp>
      <p:sp>
        <p:nvSpPr>
          <p:cNvPr id="16" name="Rectangle 12">
            <a:extLst>
              <a:ext uri="{FF2B5EF4-FFF2-40B4-BE49-F238E27FC236}">
                <a16:creationId xmlns:a16="http://schemas.microsoft.com/office/drawing/2014/main" id="{F74BB218-A2FC-4ABD-A0C1-6CB81752574B}"/>
              </a:ext>
            </a:extLst>
          </p:cNvPr>
          <p:cNvSpPr/>
          <p:nvPr/>
        </p:nvSpPr>
        <p:spPr>
          <a:xfrm>
            <a:off x="1062038" y="2099865"/>
            <a:ext cx="7019925"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accent5">
                    <a:lumMod val="60000"/>
                    <a:lumOff val="40000"/>
                  </a:schemeClr>
                </a:solidFill>
                <a:latin typeface="Consolas" panose="020B0609020204030204" pitchFamily="49" charset="0"/>
                <a:cs typeface="Calibri" panose="020F0502020204030204" pitchFamily="34" charset="0"/>
              </a:rPr>
              <a:t>dir</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chemeClr val="accent5">
                    <a:lumMod val="60000"/>
                    <a:lumOff val="40000"/>
                  </a:schemeClr>
                </a:solidFill>
                <a:latin typeface="Consolas" panose="020B0609020204030204" pitchFamily="49" charset="0"/>
                <a:cs typeface="Calibri" panose="020F0502020204030204" pitchFamily="34" charset="0"/>
              </a:rPr>
              <a:t>str</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err="1">
                <a:solidFill>
                  <a:schemeClr val="accent5">
                    <a:lumMod val="60000"/>
                    <a:lumOff val="40000"/>
                  </a:schemeClr>
                </a:solidFill>
                <a:latin typeface="Consolas" panose="020B0609020204030204" pitchFamily="49" charset="0"/>
                <a:cs typeface="Calibri" panose="020F0502020204030204" pitchFamily="34" charset="0"/>
              </a:rPr>
              <a:t>dir</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r>
              <a:rPr lang="en-AU" sz="1050" dirty="0">
                <a:solidFill>
                  <a:srgbClr val="92D050"/>
                </a:solidFill>
                <a:latin typeface="Consolas" panose="020B0609020204030204" pitchFamily="49" charset="0"/>
                <a:cs typeface="Calibri" panose="020F0502020204030204" pitchFamily="34" charset="0"/>
              </a:rPr>
              <a:t>"</a:t>
            </a:r>
            <a:r>
              <a:rPr lang="en-AU" sz="1050" dirty="0" err="1">
                <a:solidFill>
                  <a:srgbClr val="92D050"/>
                </a:solidFill>
                <a:latin typeface="Consolas" panose="020B0609020204030204" pitchFamily="49" charset="0"/>
                <a:cs typeface="Calibri" panose="020F0502020204030204" pitchFamily="34" charset="0"/>
              </a:rPr>
              <a:t>papera</a:t>
            </a:r>
            <a:r>
              <a:rPr lang="en-AU" sz="1050" dirty="0">
                <a:solidFill>
                  <a:srgbClr val="92D050"/>
                </a:solidFill>
                <a:latin typeface="Consolas" panose="020B0609020204030204" pitchFamily="49" charset="0"/>
                <a:cs typeface="Calibri" panose="020F0502020204030204" pitchFamily="34" charset="0"/>
              </a:rPr>
              <a:t>"</a:t>
            </a:r>
            <a:r>
              <a:rPr lang="en-AU" sz="1050" dirty="0">
                <a:solidFill>
                  <a:schemeClr val="tx1">
                    <a:lumMod val="10000"/>
                    <a:lumOff val="90000"/>
                  </a:schemeClr>
                </a:solidFill>
                <a:latin typeface="Consolas" panose="020B0609020204030204" pitchFamily="49" charset="0"/>
                <a:cs typeface="Calibri" panose="020F0502020204030204" pitchFamily="34" charset="0"/>
              </a:rPr>
              <a:t>)</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18" name="Picture 17">
            <a:extLst>
              <a:ext uri="{FF2B5EF4-FFF2-40B4-BE49-F238E27FC236}">
                <a16:creationId xmlns:a16="http://schemas.microsoft.com/office/drawing/2014/main" id="{0974F62C-6336-49A2-B560-17C5541CD623}"/>
              </a:ext>
            </a:extLst>
          </p:cNvPr>
          <p:cNvPicPr>
            <a:picLocks noChangeAspect="1"/>
          </p:cNvPicPr>
          <p:nvPr/>
        </p:nvPicPr>
        <p:blipFill>
          <a:blip r:embed="rId3"/>
          <a:stretch>
            <a:fillRect/>
          </a:stretch>
        </p:blipFill>
        <p:spPr>
          <a:xfrm>
            <a:off x="2911462" y="2099865"/>
            <a:ext cx="5078369" cy="860686"/>
          </a:xfrm>
          <a:prstGeom prst="rect">
            <a:avLst/>
          </a:prstGeom>
        </p:spPr>
      </p:pic>
      <p:sp>
        <p:nvSpPr>
          <p:cNvPr id="21" name="Rectangle 20">
            <a:extLst>
              <a:ext uri="{FF2B5EF4-FFF2-40B4-BE49-F238E27FC236}">
                <a16:creationId xmlns:a16="http://schemas.microsoft.com/office/drawing/2014/main" id="{B10F152A-0AEA-4AA9-AB1F-8AB7D4F486A2}"/>
              </a:ext>
            </a:extLst>
          </p:cNvPr>
          <p:cNvSpPr/>
          <p:nvPr/>
        </p:nvSpPr>
        <p:spPr>
          <a:xfrm>
            <a:off x="1044512" y="3019210"/>
            <a:ext cx="7037451" cy="692497"/>
          </a:xfrm>
          <a:prstGeom prst="rect">
            <a:avLst/>
          </a:prstGeom>
        </p:spPr>
        <p:txBody>
          <a:bodyPr wrap="square">
            <a:spAutoFit/>
          </a:bodyPr>
          <a:lstStyle/>
          <a:p>
            <a:pPr algn="just"/>
            <a:r>
              <a:rPr lang="it-IT" sz="975" dirty="0"/>
              <a:t>Può essere utilizzato anche su una variabile: Python riconosce la struttura dati e stampa le funzioni ad essa relative. Le due righe riportate forniscono lo stesso output (anche qui le funzioni con doppio underscore sono state rimosse).</a:t>
            </a:r>
          </a:p>
          <a:p>
            <a:pPr algn="just"/>
            <a:r>
              <a:rPr lang="it-IT" sz="975" dirty="0"/>
              <a:t>Anche in questo caso compaiono funzioni già incontrate.</a:t>
            </a:r>
          </a:p>
          <a:p>
            <a:pPr algn="just"/>
            <a:r>
              <a:rPr lang="it-IT" sz="975" dirty="0"/>
              <a:t>Questo comando serve solo per conoscere i possibili comandi, per la funzionalità, se non la si conosce, è necessaria la documentazione.</a:t>
            </a:r>
          </a:p>
        </p:txBody>
      </p:sp>
      <p:sp>
        <p:nvSpPr>
          <p:cNvPr id="13" name="Rectangle 12">
            <a:extLst>
              <a:ext uri="{FF2B5EF4-FFF2-40B4-BE49-F238E27FC236}">
                <a16:creationId xmlns:a16="http://schemas.microsoft.com/office/drawing/2014/main" id="{92ECEDCD-BDBC-4AE4-AD04-14EB4176BE86}"/>
              </a:ext>
            </a:extLst>
          </p:cNvPr>
          <p:cNvSpPr/>
          <p:nvPr/>
        </p:nvSpPr>
        <p:spPr>
          <a:xfrm>
            <a:off x="1079564" y="866478"/>
            <a:ext cx="7037451" cy="392415"/>
          </a:xfrm>
          <a:prstGeom prst="rect">
            <a:avLst/>
          </a:prstGeom>
        </p:spPr>
        <p:txBody>
          <a:bodyPr wrap="square">
            <a:spAutoFit/>
          </a:bodyPr>
          <a:lstStyle/>
          <a:p>
            <a:pPr algn="just"/>
            <a:r>
              <a:rPr lang="it-IT" sz="975" dirty="0"/>
              <a:t>Come già visto per le librerie, anche per le strutture dati è possibile avere una lista di tutte le funzioni disponibili tramite il comando </a:t>
            </a:r>
            <a:r>
              <a:rPr lang="it-IT" sz="975" b="1" dirty="0"/>
              <a:t>dir()</a:t>
            </a:r>
            <a:r>
              <a:rPr lang="it-IT" sz="975" dirty="0"/>
              <a:t>:</a:t>
            </a:r>
          </a:p>
        </p:txBody>
      </p:sp>
      <p:sp>
        <p:nvSpPr>
          <p:cNvPr id="5" name="Title 4">
            <a:extLst>
              <a:ext uri="{FF2B5EF4-FFF2-40B4-BE49-F238E27FC236}">
                <a16:creationId xmlns:a16="http://schemas.microsoft.com/office/drawing/2014/main" id="{2D2A6054-3CB0-8871-362A-6A53B5CE78F0}"/>
              </a:ext>
            </a:extLst>
          </p:cNvPr>
          <p:cNvSpPr>
            <a:spLocks noGrp="1"/>
          </p:cNvSpPr>
          <p:nvPr>
            <p:ph type="title"/>
          </p:nvPr>
        </p:nvSpPr>
        <p:spPr/>
        <p:txBody>
          <a:bodyPr/>
          <a:lstStyle/>
          <a:p>
            <a:r>
              <a:rPr lang="it-IT" sz="1600" dirty="0">
                <a:solidFill>
                  <a:schemeClr val="bg1"/>
                </a:solidFill>
              </a:rPr>
              <a:t>Operatori</a:t>
            </a:r>
            <a:r>
              <a:rPr lang="en-AU" sz="1600" dirty="0">
                <a:solidFill>
                  <a:schemeClr val="bg1"/>
                </a:solidFill>
              </a:rPr>
              <a:t> </a:t>
            </a:r>
            <a:r>
              <a:rPr lang="en-AU" sz="1600" dirty="0" err="1">
                <a:solidFill>
                  <a:schemeClr val="bg1"/>
                </a:solidFill>
              </a:rPr>
              <a:t>generici</a:t>
            </a:r>
            <a:r>
              <a:rPr lang="it-IT" sz="1600" dirty="0">
                <a:solidFill>
                  <a:schemeClr val="bg1"/>
                </a:solidFill>
              </a:rPr>
              <a:t> – dir()</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66610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Variabili</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b="1" dirty="0" err="1">
                <a:solidFill>
                  <a:schemeClr val="tx1"/>
                </a:solidFill>
              </a:rPr>
              <a:t>Formati</a:t>
            </a:r>
            <a:r>
              <a:rPr lang="en-AU" b="1" dirty="0">
                <a:solidFill>
                  <a:schemeClr val="tx1"/>
                </a:solidFill>
              </a:rPr>
              <a:t> data</a:t>
            </a: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a:p>
            <a:r>
              <a:rPr lang="en-AU" dirty="0">
                <a:solidFill>
                  <a:schemeClr val="tx1"/>
                </a:solidFill>
              </a:rPr>
              <a:t>Exercise</a:t>
            </a:r>
          </a:p>
        </p:txBody>
      </p:sp>
    </p:spTree>
    <p:extLst>
      <p:ext uri="{BB962C8B-B14F-4D97-AF65-F5344CB8AC3E}">
        <p14:creationId xmlns:p14="http://schemas.microsoft.com/office/powerpoint/2010/main" val="403703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577081"/>
          </a:xfrm>
          <a:prstGeom prst="rect">
            <a:avLst/>
          </a:prstGeom>
        </p:spPr>
        <p:txBody>
          <a:bodyPr wrap="square">
            <a:spAutoFit/>
          </a:bodyPr>
          <a:lstStyle/>
          <a:p>
            <a:pPr algn="just"/>
            <a:r>
              <a:rPr lang="it-IT" sz="1050" dirty="0"/>
              <a:t>Quando si è parlato dei formati di dati sono stati introdotti alcune strutture che non sono presenti in SAS ma sono fondamentali in Python. Esiste però un formato, comune in SAS, che non è ancora stato trattato, ovvero quello delle date.</a:t>
            </a:r>
          </a:p>
          <a:p>
            <a:pPr algn="just"/>
            <a:r>
              <a:rPr lang="it-IT" sz="1050" dirty="0"/>
              <a:t>Python non ha di per sé una struttura dati per gestire le date ma bisogna affidarsi ad una libreria.</a:t>
            </a:r>
          </a:p>
        </p:txBody>
      </p:sp>
      <p:sp>
        <p:nvSpPr>
          <p:cNvPr id="22" name="Rectangle 12">
            <a:extLst>
              <a:ext uri="{FF2B5EF4-FFF2-40B4-BE49-F238E27FC236}">
                <a16:creationId xmlns:a16="http://schemas.microsoft.com/office/drawing/2014/main" id="{45ACE857-8613-46C0-AFAA-28A5873A5816}"/>
              </a:ext>
            </a:extLst>
          </p:cNvPr>
          <p:cNvSpPr/>
          <p:nvPr/>
        </p:nvSpPr>
        <p:spPr>
          <a:xfrm>
            <a:off x="1107429" y="1567160"/>
            <a:ext cx="5788322" cy="46166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rgbClr val="C17CEC"/>
                </a:solidFill>
                <a:latin typeface="Consolas" panose="020B0609020204030204" pitchFamily="49" charset="0"/>
                <a:cs typeface="Calibri" panose="020F0502020204030204" pitchFamily="34" charset="0"/>
              </a:rPr>
              <a:t>import</a:t>
            </a:r>
            <a:r>
              <a:rPr lang="en-GB" sz="1200" dirty="0">
                <a:solidFill>
                  <a:schemeClr val="tx1">
                    <a:lumMod val="10000"/>
                    <a:lumOff val="90000"/>
                  </a:schemeClr>
                </a:solidFill>
                <a:latin typeface="Consolas" panose="020B0609020204030204" pitchFamily="49" charset="0"/>
                <a:cs typeface="Calibri" panose="020F0502020204030204" pitchFamily="34" charset="0"/>
              </a:rPr>
              <a:t> datetime </a:t>
            </a:r>
            <a:r>
              <a:rPr lang="en-GB" sz="1200" dirty="0">
                <a:solidFill>
                  <a:srgbClr val="C17CEC"/>
                </a:solidFill>
                <a:latin typeface="Consolas" panose="020B0609020204030204" pitchFamily="49" charset="0"/>
                <a:cs typeface="Calibri" panose="020F0502020204030204" pitchFamily="34" charset="0"/>
              </a:rPr>
              <a:t>as </a:t>
            </a:r>
            <a:r>
              <a:rPr lang="en-GB" sz="1200" dirty="0">
                <a:solidFill>
                  <a:schemeClr val="tx1">
                    <a:lumMod val="10000"/>
                    <a:lumOff val="90000"/>
                  </a:schemeClr>
                </a:solidFill>
                <a:latin typeface="Consolas" panose="020B0609020204030204" pitchFamily="49" charset="0"/>
                <a:cs typeface="Calibri" panose="020F0502020204030204" pitchFamily="34" charset="0"/>
              </a:rPr>
              <a:t>dt    </a:t>
            </a:r>
            <a:r>
              <a:rPr lang="pt-BR" sz="1200" i="1" dirty="0">
                <a:solidFill>
                  <a:schemeClr val="tx1">
                    <a:lumMod val="25000"/>
                    <a:lumOff val="75000"/>
                  </a:schemeClr>
                </a:solidFill>
                <a:latin typeface="Consolas" panose="020B0609020204030204" pitchFamily="49" charset="0"/>
                <a:cs typeface="Calibri" panose="020F0502020204030204" pitchFamily="34" charset="0"/>
              </a:rPr>
              <a:t># generalmente si usa questa abbreviazione</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6" name="Rectangle 15">
            <a:extLst>
              <a:ext uri="{FF2B5EF4-FFF2-40B4-BE49-F238E27FC236}">
                <a16:creationId xmlns:a16="http://schemas.microsoft.com/office/drawing/2014/main" id="{B248A195-CBB9-47A2-AA1E-CF0AD19B7045}"/>
              </a:ext>
            </a:extLst>
          </p:cNvPr>
          <p:cNvSpPr/>
          <p:nvPr/>
        </p:nvSpPr>
        <p:spPr>
          <a:xfrm>
            <a:off x="1044512" y="1905694"/>
            <a:ext cx="7037451" cy="577081"/>
          </a:xfrm>
          <a:prstGeom prst="rect">
            <a:avLst/>
          </a:prstGeom>
        </p:spPr>
        <p:txBody>
          <a:bodyPr wrap="square">
            <a:spAutoFit/>
          </a:bodyPr>
          <a:lstStyle/>
          <a:p>
            <a:pPr algn="just"/>
            <a:r>
              <a:rPr lang="it-IT" sz="1050" dirty="0"/>
              <a:t>Datetime è una libreria complessa che contiene al suo interno diverse classi (non argomento del corso). Non è propriamente corretto come concetto ma in sinstesi è come se fosse una libreria con al suo interno altre librerie. Di queste se ne usano principalmente tre: </a:t>
            </a:r>
            <a:r>
              <a:rPr lang="it-IT" sz="1050" b="1" dirty="0"/>
              <a:t>datetime</a:t>
            </a:r>
            <a:r>
              <a:rPr lang="it-IT" sz="1050" dirty="0"/>
              <a:t>, </a:t>
            </a:r>
            <a:r>
              <a:rPr lang="it-IT" sz="1050" b="1" dirty="0"/>
              <a:t>date</a:t>
            </a:r>
            <a:r>
              <a:rPr lang="it-IT" sz="1050" dirty="0"/>
              <a:t> e </a:t>
            </a:r>
            <a:r>
              <a:rPr lang="it-IT" sz="1050" b="1" dirty="0"/>
              <a:t>time</a:t>
            </a:r>
            <a:r>
              <a:rPr lang="it-IT" sz="1050" dirty="0"/>
              <a:t>.</a:t>
            </a:r>
          </a:p>
        </p:txBody>
      </p:sp>
      <p:sp>
        <p:nvSpPr>
          <p:cNvPr id="19" name="Rectangle 12">
            <a:extLst>
              <a:ext uri="{FF2B5EF4-FFF2-40B4-BE49-F238E27FC236}">
                <a16:creationId xmlns:a16="http://schemas.microsoft.com/office/drawing/2014/main" id="{D66ABF54-BA14-4118-B2FF-441F0DD4E318}"/>
              </a:ext>
            </a:extLst>
          </p:cNvPr>
          <p:cNvSpPr/>
          <p:nvPr/>
        </p:nvSpPr>
        <p:spPr>
          <a:xfrm>
            <a:off x="1107430" y="2513211"/>
            <a:ext cx="3177248"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(d)</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(d))</a:t>
            </a:r>
          </a:p>
        </p:txBody>
      </p:sp>
      <p:pic>
        <p:nvPicPr>
          <p:cNvPr id="11" name="Picture 10">
            <a:extLst>
              <a:ext uri="{FF2B5EF4-FFF2-40B4-BE49-F238E27FC236}">
                <a16:creationId xmlns:a16="http://schemas.microsoft.com/office/drawing/2014/main" id="{B1B1B2D1-D32B-4583-8FE6-5009D36573CD}"/>
              </a:ext>
            </a:extLst>
          </p:cNvPr>
          <p:cNvPicPr>
            <a:picLocks noChangeAspect="1"/>
          </p:cNvPicPr>
          <p:nvPr/>
        </p:nvPicPr>
        <p:blipFill>
          <a:blip r:embed="rId2"/>
          <a:stretch>
            <a:fillRect/>
          </a:stretch>
        </p:blipFill>
        <p:spPr>
          <a:xfrm>
            <a:off x="2375881" y="2743539"/>
            <a:ext cx="1500188" cy="350044"/>
          </a:xfrm>
          <a:prstGeom prst="rect">
            <a:avLst/>
          </a:prstGeom>
        </p:spPr>
      </p:pic>
      <p:sp>
        <p:nvSpPr>
          <p:cNvPr id="27" name="Rectangle 12">
            <a:extLst>
              <a:ext uri="{FF2B5EF4-FFF2-40B4-BE49-F238E27FC236}">
                <a16:creationId xmlns:a16="http://schemas.microsoft.com/office/drawing/2014/main" id="{4D284E93-8A84-43AA-892B-F95CB9E13C91}"/>
              </a:ext>
            </a:extLst>
          </p:cNvPr>
          <p:cNvSpPr/>
          <p:nvPr/>
        </p:nvSpPr>
        <p:spPr>
          <a:xfrm>
            <a:off x="4904715" y="2513210"/>
            <a:ext cx="3177248"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today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err="1">
                <a:solidFill>
                  <a:schemeClr val="bg1">
                    <a:lumMod val="95000"/>
                  </a:schemeClr>
                </a:solidFill>
                <a:latin typeface="Consolas" panose="020B0609020204030204" pitchFamily="49" charset="0"/>
                <a:cs typeface="Calibri" panose="020F0502020204030204" pitchFamily="34" charset="0"/>
              </a:rPr>
              <a:t>.</a:t>
            </a:r>
            <a:r>
              <a:rPr lang="en-GB" sz="1200" dirty="0" err="1">
                <a:solidFill>
                  <a:srgbClr val="00B0F0"/>
                </a:solidFill>
                <a:latin typeface="Consolas" panose="020B0609020204030204" pitchFamily="49" charset="0"/>
                <a:cs typeface="Calibri" panose="020F0502020204030204" pitchFamily="34" charset="0"/>
              </a:rPr>
              <a:t>today</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(today)</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Oggi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today)</a:t>
            </a:r>
          </a:p>
        </p:txBody>
      </p:sp>
      <p:pic>
        <p:nvPicPr>
          <p:cNvPr id="17" name="Picture 16">
            <a:extLst>
              <a:ext uri="{FF2B5EF4-FFF2-40B4-BE49-F238E27FC236}">
                <a16:creationId xmlns:a16="http://schemas.microsoft.com/office/drawing/2014/main" id="{8419D9BB-7233-4481-8C9F-67251E983EEF}"/>
              </a:ext>
            </a:extLst>
          </p:cNvPr>
          <p:cNvPicPr>
            <a:picLocks noChangeAspect="1"/>
          </p:cNvPicPr>
          <p:nvPr/>
        </p:nvPicPr>
        <p:blipFill>
          <a:blip r:embed="rId3"/>
          <a:stretch>
            <a:fillRect/>
          </a:stretch>
        </p:blipFill>
        <p:spPr>
          <a:xfrm>
            <a:off x="6895751" y="2743539"/>
            <a:ext cx="1050131" cy="350044"/>
          </a:xfrm>
          <a:prstGeom prst="rect">
            <a:avLst/>
          </a:prstGeom>
        </p:spPr>
      </p:pic>
      <p:sp>
        <p:nvSpPr>
          <p:cNvPr id="28" name="Rectangle 27">
            <a:extLst>
              <a:ext uri="{FF2B5EF4-FFF2-40B4-BE49-F238E27FC236}">
                <a16:creationId xmlns:a16="http://schemas.microsoft.com/office/drawing/2014/main" id="{8A6FFC68-0033-4C68-9DD9-DA9BFFBA0A5C}"/>
              </a:ext>
            </a:extLst>
          </p:cNvPr>
          <p:cNvSpPr/>
          <p:nvPr/>
        </p:nvSpPr>
        <p:spPr>
          <a:xfrm>
            <a:off x="1044512" y="3189974"/>
            <a:ext cx="7037451" cy="1223412"/>
          </a:xfrm>
          <a:prstGeom prst="rect">
            <a:avLst/>
          </a:prstGeom>
        </p:spPr>
        <p:txBody>
          <a:bodyPr wrap="square">
            <a:spAutoFit/>
          </a:bodyPr>
          <a:lstStyle/>
          <a:p>
            <a:pPr algn="just"/>
            <a:r>
              <a:rPr lang="it-IT" sz="1050" dirty="0"/>
              <a:t>Dalla funzione date possiamo creare una data inserendo, in ordine, anno/mese/giorno. La tipologia di oggetto come notiamo è datetime.date. In Python non esistono solo strutture dati semplice/complesse, ma tanti altri tipi di formati che spesso sono legate alla libreria da cui sono creati (come in questo caso).</a:t>
            </a:r>
          </a:p>
          <a:p>
            <a:pPr algn="just"/>
            <a:endParaRPr lang="it-IT" sz="1050" dirty="0"/>
          </a:p>
          <a:p>
            <a:pPr algn="just"/>
            <a:r>
              <a:rPr lang="it-IT" sz="1050" dirty="0"/>
              <a:t>Essendo interpretabile come una libreria di librerie, date a sua volta sarebbe considerabile una libreria, dunque possiamo applicare delle funzioni ad essa, come today() per ricavare la data ordinerna. Posso quindi usare dir() per trovare tutte le possibili funzioni al suo interno:</a:t>
            </a:r>
          </a:p>
        </p:txBody>
      </p:sp>
      <p:sp>
        <p:nvSpPr>
          <p:cNvPr id="13" name="Rectangle 12">
            <a:extLst>
              <a:ext uri="{FF2B5EF4-FFF2-40B4-BE49-F238E27FC236}">
                <a16:creationId xmlns:a16="http://schemas.microsoft.com/office/drawing/2014/main" id="{6124BD5F-9F4E-4B6A-A761-0B4A3FDB4794}"/>
              </a:ext>
            </a:extLst>
          </p:cNvPr>
          <p:cNvSpPr/>
          <p:nvPr/>
        </p:nvSpPr>
        <p:spPr>
          <a:xfrm>
            <a:off x="1062037" y="4443820"/>
            <a:ext cx="5788322" cy="27699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dir</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a:solidFill>
                  <a:schemeClr val="bg1">
                    <a:lumMod val="95000"/>
                  </a:schemeClr>
                </a:solidFill>
                <a:latin typeface="Consolas" panose="020B0609020204030204" pitchFamily="49" charset="0"/>
                <a:cs typeface="Calibri" panose="020F0502020204030204" pitchFamily="34" charset="0"/>
              </a:rPr>
              <a:t>)</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4" name="Picture 3">
            <a:extLst>
              <a:ext uri="{FF2B5EF4-FFF2-40B4-BE49-F238E27FC236}">
                <a16:creationId xmlns:a16="http://schemas.microsoft.com/office/drawing/2014/main" id="{4DBACBAC-7AEF-4271-8C1B-7A623E8BC35E}"/>
              </a:ext>
            </a:extLst>
          </p:cNvPr>
          <p:cNvPicPr>
            <a:picLocks noChangeAspect="1"/>
          </p:cNvPicPr>
          <p:nvPr/>
        </p:nvPicPr>
        <p:blipFill>
          <a:blip r:embed="rId4"/>
          <a:stretch>
            <a:fillRect/>
          </a:stretch>
        </p:blipFill>
        <p:spPr>
          <a:xfrm>
            <a:off x="2245661" y="4390303"/>
            <a:ext cx="5836302" cy="493585"/>
          </a:xfrm>
          <a:prstGeom prst="rect">
            <a:avLst/>
          </a:prstGeom>
        </p:spPr>
      </p:pic>
      <p:sp>
        <p:nvSpPr>
          <p:cNvPr id="2" name="Title 1">
            <a:extLst>
              <a:ext uri="{FF2B5EF4-FFF2-40B4-BE49-F238E27FC236}">
                <a16:creationId xmlns:a16="http://schemas.microsoft.com/office/drawing/2014/main" id="{3C1900C0-C986-9049-1C86-949F88DCA4CC}"/>
              </a:ext>
            </a:extLst>
          </p:cNvPr>
          <p:cNvSpPr>
            <a:spLocks noGrp="1"/>
          </p:cNvSpPr>
          <p:nvPr>
            <p:ph type="title"/>
          </p:nvPr>
        </p:nvSpPr>
        <p:spPr/>
        <p:txBody>
          <a:bodyPr/>
          <a:lstStyle/>
          <a:p>
            <a:r>
              <a:rPr lang="it-IT" sz="1600" dirty="0">
                <a:solidFill>
                  <a:schemeClr val="bg1"/>
                </a:solidFill>
              </a:rPr>
              <a:t>Formati Data - Datetime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822525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66960"/>
            <a:ext cx="7037451" cy="253916"/>
          </a:xfrm>
          <a:prstGeom prst="rect">
            <a:avLst/>
          </a:prstGeom>
        </p:spPr>
        <p:txBody>
          <a:bodyPr wrap="square">
            <a:spAutoFit/>
          </a:bodyPr>
          <a:lstStyle/>
          <a:p>
            <a:pPr algn="just"/>
            <a:r>
              <a:rPr lang="it-IT" sz="1050" dirty="0"/>
              <a:t>Come per le altre strutture dati vedremo solo le funzioni più utilizzate:</a:t>
            </a:r>
          </a:p>
        </p:txBody>
      </p:sp>
      <p:sp>
        <p:nvSpPr>
          <p:cNvPr id="22" name="Rectangle 12">
            <a:extLst>
              <a:ext uri="{FF2B5EF4-FFF2-40B4-BE49-F238E27FC236}">
                <a16:creationId xmlns:a16="http://schemas.microsoft.com/office/drawing/2014/main" id="{45ACE857-8613-46C0-AFAA-28A5873A5816}"/>
              </a:ext>
            </a:extLst>
          </p:cNvPr>
          <p:cNvSpPr/>
          <p:nvPr/>
        </p:nvSpPr>
        <p:spPr>
          <a:xfrm>
            <a:off x="1107429" y="994106"/>
            <a:ext cx="4435597"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today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err="1">
                <a:solidFill>
                  <a:schemeClr val="bg1">
                    <a:lumMod val="95000"/>
                  </a:schemeClr>
                </a:solidFill>
                <a:latin typeface="Consolas" panose="020B0609020204030204" pitchFamily="49" charset="0"/>
                <a:cs typeface="Calibri" panose="020F0502020204030204" pitchFamily="34" charset="0"/>
              </a:rPr>
              <a:t>.</a:t>
            </a:r>
            <a:r>
              <a:rPr lang="en-GB" sz="1200" dirty="0" err="1">
                <a:solidFill>
                  <a:srgbClr val="00B0F0"/>
                </a:solidFill>
                <a:latin typeface="Consolas" panose="020B0609020204030204" pitchFamily="49" charset="0"/>
                <a:cs typeface="Calibri" panose="020F0502020204030204" pitchFamily="34" charset="0"/>
              </a:rPr>
              <a:t>today</a:t>
            </a:r>
            <a:r>
              <a:rPr lang="en-GB" sz="1200" dirty="0">
                <a:solidFill>
                  <a:schemeClr val="bg1">
                    <a:lumMod val="95000"/>
                  </a:schemeClr>
                </a:solidFill>
                <a:latin typeface="Consolas" panose="020B0609020204030204" pitchFamily="49" charset="0"/>
                <a:cs typeface="Calibri" panose="020F0502020204030204" pitchFamily="34" charset="0"/>
              </a:rPr>
              <a:t>()</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"Anno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today.</a:t>
            </a:r>
            <a:r>
              <a:rPr lang="en-GB" sz="1200" dirty="0" err="1">
                <a:solidFill>
                  <a:srgbClr val="00B0F0"/>
                </a:solidFill>
                <a:latin typeface="Consolas" panose="020B0609020204030204" pitchFamily="49" charset="0"/>
                <a:cs typeface="Calibri" panose="020F0502020204030204" pitchFamily="34" charset="0"/>
              </a:rPr>
              <a:t>year</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"Mese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today.</a:t>
            </a:r>
            <a:r>
              <a:rPr lang="en-GB" sz="1200" dirty="0" err="1">
                <a:solidFill>
                  <a:srgbClr val="00B0F0"/>
                </a:solidFill>
                <a:latin typeface="Consolas" panose="020B0609020204030204" pitchFamily="49" charset="0"/>
                <a:cs typeface="Calibri" panose="020F0502020204030204" pitchFamily="34" charset="0"/>
              </a:rPr>
              <a:t>month</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Giorno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today.</a:t>
            </a:r>
            <a:r>
              <a:rPr lang="en-GB" sz="1200" dirty="0" err="1">
                <a:solidFill>
                  <a:srgbClr val="00B0F0"/>
                </a:solidFill>
                <a:latin typeface="Consolas" panose="020B0609020204030204" pitchFamily="49" charset="0"/>
                <a:cs typeface="Calibri" panose="020F0502020204030204" pitchFamily="34" charset="0"/>
              </a:rPr>
              <a:t>day</a:t>
            </a:r>
            <a:r>
              <a:rPr lang="en-GB" sz="1200" dirty="0">
                <a:solidFill>
                  <a:schemeClr val="bg1">
                    <a:lumMod val="95000"/>
                  </a:schemeClr>
                </a:solidFill>
                <a:latin typeface="Consolas" panose="020B0609020204030204" pitchFamily="49" charset="0"/>
                <a:cs typeface="Calibri" panose="020F0502020204030204" pitchFamily="34" charset="0"/>
              </a:rPr>
              <a:t>)</a:t>
            </a:r>
          </a:p>
        </p:txBody>
      </p:sp>
      <p:sp>
        <p:nvSpPr>
          <p:cNvPr id="16" name="Rectangle 15">
            <a:extLst>
              <a:ext uri="{FF2B5EF4-FFF2-40B4-BE49-F238E27FC236}">
                <a16:creationId xmlns:a16="http://schemas.microsoft.com/office/drawing/2014/main" id="{B248A195-CBB9-47A2-AA1E-CF0AD19B7045}"/>
              </a:ext>
            </a:extLst>
          </p:cNvPr>
          <p:cNvSpPr/>
          <p:nvPr/>
        </p:nvSpPr>
        <p:spPr>
          <a:xfrm>
            <a:off x="5543026" y="886825"/>
            <a:ext cx="2601854" cy="900246"/>
          </a:xfrm>
          <a:prstGeom prst="rect">
            <a:avLst/>
          </a:prstGeom>
        </p:spPr>
        <p:txBody>
          <a:bodyPr wrap="square">
            <a:spAutoFit/>
          </a:bodyPr>
          <a:lstStyle/>
          <a:p>
            <a:pPr algn="just"/>
            <a:r>
              <a:rPr lang="it-IT" sz="1050" dirty="0"/>
              <a:t>Accedo ad anno/mese/giorno con quelle tre funzioni. L’oggetto today è già in formato "datetime.date" e quindi non devo richiamare date.day ad esempio. È come una lista a cui applico un .append().</a:t>
            </a:r>
          </a:p>
        </p:txBody>
      </p:sp>
      <p:sp>
        <p:nvSpPr>
          <p:cNvPr id="19" name="Rectangle 12">
            <a:extLst>
              <a:ext uri="{FF2B5EF4-FFF2-40B4-BE49-F238E27FC236}">
                <a16:creationId xmlns:a16="http://schemas.microsoft.com/office/drawing/2014/main" id="{D66ABF54-BA14-4118-B2FF-441F0DD4E318}"/>
              </a:ext>
            </a:extLst>
          </p:cNvPr>
          <p:cNvSpPr/>
          <p:nvPr/>
        </p:nvSpPr>
        <p:spPr>
          <a:xfrm>
            <a:off x="1107430" y="2276270"/>
            <a:ext cx="3177248"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14</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55</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27</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a:solidFill>
                  <a:schemeClr val="bg1">
                    <a:lumMod val="95000"/>
                  </a:schemeClr>
                </a:solidFill>
                <a:latin typeface="Consolas" panose="020B0609020204030204" pitchFamily="49" charset="0"/>
                <a:cs typeface="Calibri" panose="020F0502020204030204" pitchFamily="34" charset="0"/>
              </a:rPr>
              <a:t>))</a:t>
            </a:r>
          </a:p>
        </p:txBody>
      </p:sp>
      <p:sp>
        <p:nvSpPr>
          <p:cNvPr id="28" name="Rectangle 27">
            <a:extLst>
              <a:ext uri="{FF2B5EF4-FFF2-40B4-BE49-F238E27FC236}">
                <a16:creationId xmlns:a16="http://schemas.microsoft.com/office/drawing/2014/main" id="{8A6FFC68-0033-4C68-9DD9-DA9BFFBA0A5C}"/>
              </a:ext>
            </a:extLst>
          </p:cNvPr>
          <p:cNvSpPr/>
          <p:nvPr/>
        </p:nvSpPr>
        <p:spPr>
          <a:xfrm>
            <a:off x="1062038" y="2045436"/>
            <a:ext cx="7037451" cy="253916"/>
          </a:xfrm>
          <a:prstGeom prst="rect">
            <a:avLst/>
          </a:prstGeom>
        </p:spPr>
        <p:txBody>
          <a:bodyPr wrap="square">
            <a:spAutoFit/>
          </a:bodyPr>
          <a:lstStyle/>
          <a:p>
            <a:pPr algn="just"/>
            <a:r>
              <a:rPr lang="it-IT" sz="1050" dirty="0"/>
              <a:t>Il secondo formato, meno utilizzato, è quello relativo al tempo:</a:t>
            </a:r>
          </a:p>
        </p:txBody>
      </p:sp>
      <p:pic>
        <p:nvPicPr>
          <p:cNvPr id="20" name="Picture 19">
            <a:extLst>
              <a:ext uri="{FF2B5EF4-FFF2-40B4-BE49-F238E27FC236}">
                <a16:creationId xmlns:a16="http://schemas.microsoft.com/office/drawing/2014/main" id="{83A6E076-7A67-4A91-A697-3FB57F9AE0BD}"/>
              </a:ext>
            </a:extLst>
          </p:cNvPr>
          <p:cNvPicPr>
            <a:picLocks noChangeAspect="1"/>
          </p:cNvPicPr>
          <p:nvPr/>
        </p:nvPicPr>
        <p:blipFill>
          <a:blip r:embed="rId2"/>
          <a:stretch>
            <a:fillRect/>
          </a:stretch>
        </p:blipFill>
        <p:spPr>
          <a:xfrm>
            <a:off x="4197739" y="1229323"/>
            <a:ext cx="1264444" cy="528638"/>
          </a:xfrm>
          <a:prstGeom prst="rect">
            <a:avLst/>
          </a:prstGeom>
        </p:spPr>
      </p:pic>
      <p:pic>
        <p:nvPicPr>
          <p:cNvPr id="30" name="Picture 29">
            <a:extLst>
              <a:ext uri="{FF2B5EF4-FFF2-40B4-BE49-F238E27FC236}">
                <a16:creationId xmlns:a16="http://schemas.microsoft.com/office/drawing/2014/main" id="{C59FD326-6E9B-4F92-AD3D-A33A1BFA1BC5}"/>
              </a:ext>
            </a:extLst>
          </p:cNvPr>
          <p:cNvPicPr>
            <a:picLocks noChangeAspect="1"/>
          </p:cNvPicPr>
          <p:nvPr/>
        </p:nvPicPr>
        <p:blipFill>
          <a:blip r:embed="rId3"/>
          <a:stretch>
            <a:fillRect/>
          </a:stretch>
        </p:blipFill>
        <p:spPr>
          <a:xfrm>
            <a:off x="2767513" y="2528029"/>
            <a:ext cx="1478756" cy="328613"/>
          </a:xfrm>
          <a:prstGeom prst="rect">
            <a:avLst/>
          </a:prstGeom>
        </p:spPr>
      </p:pic>
      <p:sp>
        <p:nvSpPr>
          <p:cNvPr id="33" name="Rectangle 32">
            <a:extLst>
              <a:ext uri="{FF2B5EF4-FFF2-40B4-BE49-F238E27FC236}">
                <a16:creationId xmlns:a16="http://schemas.microsoft.com/office/drawing/2014/main" id="{962CD4C1-D48A-421F-BED9-A10CF0AAFE2A}"/>
              </a:ext>
            </a:extLst>
          </p:cNvPr>
          <p:cNvSpPr/>
          <p:nvPr/>
        </p:nvSpPr>
        <p:spPr>
          <a:xfrm>
            <a:off x="1062038" y="3014428"/>
            <a:ext cx="7037451" cy="415498"/>
          </a:xfrm>
          <a:prstGeom prst="rect">
            <a:avLst/>
          </a:prstGeom>
        </p:spPr>
        <p:txBody>
          <a:bodyPr wrap="square">
            <a:spAutoFit/>
          </a:bodyPr>
          <a:lstStyle/>
          <a:p>
            <a:pPr algn="just"/>
            <a:r>
              <a:rPr lang="it-IT" sz="1050" dirty="0"/>
              <a:t>Il formato di questo nuovo oggetto è sempre datetime però nello specifico time e non date. Come per le date, ci sono delle funzioni per poter accedere agli elementi che lo compongono:</a:t>
            </a:r>
          </a:p>
        </p:txBody>
      </p:sp>
      <p:sp>
        <p:nvSpPr>
          <p:cNvPr id="34" name="Rectangle 12">
            <a:extLst>
              <a:ext uri="{FF2B5EF4-FFF2-40B4-BE49-F238E27FC236}">
                <a16:creationId xmlns:a16="http://schemas.microsoft.com/office/drawing/2014/main" id="{D4A6EA2F-331C-49B3-9B7E-1A8D8EA1B70F}"/>
              </a:ext>
            </a:extLst>
          </p:cNvPr>
          <p:cNvSpPr/>
          <p:nvPr/>
        </p:nvSpPr>
        <p:spPr>
          <a:xfrm>
            <a:off x="1107429" y="3416037"/>
            <a:ext cx="4876019"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14</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55</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27</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"Ora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err="1">
                <a:solidFill>
                  <a:srgbClr val="00B0F0"/>
                </a:solidFill>
                <a:latin typeface="Consolas" panose="020B0609020204030204" pitchFamily="49" charset="0"/>
                <a:cs typeface="Calibri" panose="020F0502020204030204" pitchFamily="34" charset="0"/>
              </a:rPr>
              <a:t>hour</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Minuto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err="1">
                <a:solidFill>
                  <a:srgbClr val="00B0F0"/>
                </a:solidFill>
                <a:latin typeface="Consolas" panose="020B0609020204030204" pitchFamily="49" charset="0"/>
                <a:cs typeface="Calibri" panose="020F0502020204030204" pitchFamily="34" charset="0"/>
              </a:rPr>
              <a:t>minute</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"Secondo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orario.</a:t>
            </a:r>
            <a:r>
              <a:rPr lang="en-GB" sz="1200" dirty="0" err="1">
                <a:solidFill>
                  <a:srgbClr val="00B0F0"/>
                </a:solidFill>
                <a:latin typeface="Consolas" panose="020B0609020204030204" pitchFamily="49" charset="0"/>
                <a:cs typeface="Calibri" panose="020F0502020204030204" pitchFamily="34" charset="0"/>
              </a:rPr>
              <a:t>second</a:t>
            </a:r>
            <a:r>
              <a:rPr lang="en-GB" sz="1200" dirty="0">
                <a:solidFill>
                  <a:schemeClr val="bg1">
                    <a:lumMod val="95000"/>
                  </a:schemeClr>
                </a:solidFill>
                <a:latin typeface="Consolas" panose="020B0609020204030204" pitchFamily="49" charset="0"/>
                <a:cs typeface="Calibri" panose="020F0502020204030204" pitchFamily="34" charset="0"/>
              </a:rPr>
              <a:t>)</a:t>
            </a:r>
          </a:p>
        </p:txBody>
      </p:sp>
      <p:pic>
        <p:nvPicPr>
          <p:cNvPr id="32" name="Picture 31">
            <a:extLst>
              <a:ext uri="{FF2B5EF4-FFF2-40B4-BE49-F238E27FC236}">
                <a16:creationId xmlns:a16="http://schemas.microsoft.com/office/drawing/2014/main" id="{C8CA585F-1AF5-43D4-8C3F-0BEA825D9DD8}"/>
              </a:ext>
            </a:extLst>
          </p:cNvPr>
          <p:cNvPicPr>
            <a:picLocks noChangeAspect="1"/>
          </p:cNvPicPr>
          <p:nvPr/>
        </p:nvPicPr>
        <p:blipFill>
          <a:blip r:embed="rId4"/>
          <a:stretch>
            <a:fillRect/>
          </a:stretch>
        </p:blipFill>
        <p:spPr>
          <a:xfrm>
            <a:off x="4610275" y="3637275"/>
            <a:ext cx="1314450" cy="528638"/>
          </a:xfrm>
          <a:prstGeom prst="rect">
            <a:avLst/>
          </a:prstGeom>
        </p:spPr>
      </p:pic>
      <p:sp>
        <p:nvSpPr>
          <p:cNvPr id="38" name="Rectangle 37">
            <a:extLst>
              <a:ext uri="{FF2B5EF4-FFF2-40B4-BE49-F238E27FC236}">
                <a16:creationId xmlns:a16="http://schemas.microsoft.com/office/drawing/2014/main" id="{8910A4C4-416A-4EFC-B5AB-9E7D4C321863}"/>
              </a:ext>
            </a:extLst>
          </p:cNvPr>
          <p:cNvSpPr/>
          <p:nvPr/>
        </p:nvSpPr>
        <p:spPr>
          <a:xfrm>
            <a:off x="1062038" y="4256675"/>
            <a:ext cx="7037451" cy="253916"/>
          </a:xfrm>
          <a:prstGeom prst="rect">
            <a:avLst/>
          </a:prstGeom>
        </p:spPr>
        <p:txBody>
          <a:bodyPr wrap="square">
            <a:spAutoFit/>
          </a:bodyPr>
          <a:lstStyle/>
          <a:p>
            <a:pPr algn="just"/>
            <a:r>
              <a:rPr lang="it-IT" sz="1050" dirty="0"/>
              <a:t>Questo formato è il meno utilizzato dei tre.</a:t>
            </a:r>
          </a:p>
        </p:txBody>
      </p:sp>
      <p:sp>
        <p:nvSpPr>
          <p:cNvPr id="2" name="Title 1">
            <a:extLst>
              <a:ext uri="{FF2B5EF4-FFF2-40B4-BE49-F238E27FC236}">
                <a16:creationId xmlns:a16="http://schemas.microsoft.com/office/drawing/2014/main" id="{4AFC7947-44EB-E7BC-AC69-AB836F17DC5D}"/>
              </a:ext>
            </a:extLst>
          </p:cNvPr>
          <p:cNvSpPr>
            <a:spLocks noGrp="1"/>
          </p:cNvSpPr>
          <p:nvPr>
            <p:ph type="title"/>
          </p:nvPr>
        </p:nvSpPr>
        <p:spPr/>
        <p:txBody>
          <a:bodyPr/>
          <a:lstStyle/>
          <a:p>
            <a:r>
              <a:rPr lang="it-IT" sz="1600" dirty="0">
                <a:solidFill>
                  <a:schemeClr val="bg1"/>
                </a:solidFill>
              </a:rPr>
              <a:t>Formati Data - Datetime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110500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27510"/>
            <a:ext cx="7037451" cy="242374"/>
          </a:xfrm>
          <a:prstGeom prst="rect">
            <a:avLst/>
          </a:prstGeom>
        </p:spPr>
        <p:txBody>
          <a:bodyPr wrap="square">
            <a:spAutoFit/>
          </a:bodyPr>
          <a:lstStyle/>
          <a:p>
            <a:pPr algn="just"/>
            <a:r>
              <a:rPr lang="it-IT" sz="975" dirty="0"/>
              <a:t>L’ultimo formato è datetime, omonimo della libreria, che come dice il nome comprende sia data che ora:</a:t>
            </a:r>
          </a:p>
        </p:txBody>
      </p:sp>
      <p:sp>
        <p:nvSpPr>
          <p:cNvPr id="22" name="Rectangle 12">
            <a:extLst>
              <a:ext uri="{FF2B5EF4-FFF2-40B4-BE49-F238E27FC236}">
                <a16:creationId xmlns:a16="http://schemas.microsoft.com/office/drawing/2014/main" id="{45ACE857-8613-46C0-AFAA-28A5873A5816}"/>
              </a:ext>
            </a:extLst>
          </p:cNvPr>
          <p:cNvSpPr/>
          <p:nvPr/>
        </p:nvSpPr>
        <p:spPr>
          <a:xfrm>
            <a:off x="1022191" y="2626687"/>
            <a:ext cx="3963716"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00B0F0"/>
                </a:solidFill>
                <a:latin typeface="Consolas" panose="020B0609020204030204" pitchFamily="49" charset="0"/>
                <a:cs typeface="Calibri" panose="020F0502020204030204" pitchFamily="34" charset="0"/>
              </a:rPr>
              <a:t>now</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(d2.</a:t>
            </a:r>
            <a:r>
              <a:rPr lang="en-GB" sz="1200" dirty="0">
                <a:solidFill>
                  <a:srgbClr val="00B0F0"/>
                </a:solidFill>
                <a:latin typeface="Consolas" panose="020B0609020204030204" pitchFamily="49" charset="0"/>
                <a:cs typeface="Calibri" panose="020F0502020204030204" pitchFamily="34" charset="0"/>
              </a:rPr>
              <a:t>time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(d2.</a:t>
            </a:r>
            <a:r>
              <a:rPr lang="en-GB" sz="1200" dirty="0">
                <a:solidFill>
                  <a:srgbClr val="00B0F0"/>
                </a:solidFill>
                <a:latin typeface="Consolas" panose="020B0609020204030204" pitchFamily="49" charset="0"/>
                <a:cs typeface="Calibri" panose="020F0502020204030204" pitchFamily="34" charset="0"/>
              </a:rPr>
              <a:t>date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28" name="Rectangle 27">
            <a:extLst>
              <a:ext uri="{FF2B5EF4-FFF2-40B4-BE49-F238E27FC236}">
                <a16:creationId xmlns:a16="http://schemas.microsoft.com/office/drawing/2014/main" id="{8A6FFC68-0033-4C68-9DD9-DA9BFFBA0A5C}"/>
              </a:ext>
            </a:extLst>
          </p:cNvPr>
          <p:cNvSpPr/>
          <p:nvPr/>
        </p:nvSpPr>
        <p:spPr>
          <a:xfrm>
            <a:off x="999121" y="1643452"/>
            <a:ext cx="7037451" cy="992579"/>
          </a:xfrm>
          <a:prstGeom prst="rect">
            <a:avLst/>
          </a:prstGeom>
        </p:spPr>
        <p:txBody>
          <a:bodyPr wrap="square">
            <a:spAutoFit/>
          </a:bodyPr>
          <a:lstStyle/>
          <a:p>
            <a:pPr algn="just"/>
            <a:r>
              <a:rPr lang="it-IT" sz="975" dirty="0"/>
              <a:t>La tipologia di oggetto questa volta è datetime.datime. Posso creare un oggetto inserando solamente la data, in quel caso l’orario viene impostato automaticamente su mezzanotte, altrimenti lo posso specificare; come negli altri casi la posizione dei parametri in ingresso è fissa.</a:t>
            </a:r>
          </a:p>
          <a:p>
            <a:pPr algn="just"/>
            <a:endParaRPr lang="it-IT" sz="975" dirty="0"/>
          </a:p>
          <a:p>
            <a:pPr algn="just"/>
            <a:r>
              <a:rPr lang="it-IT" sz="975" dirty="0"/>
              <a:t>Posso facilmente ottenere data ed ora attuale con il comando now(), oppure, se ho salvato in una variabile un oggeto datetime.datetime, anche solo uno dei due elementi:</a:t>
            </a:r>
          </a:p>
        </p:txBody>
      </p:sp>
      <p:sp>
        <p:nvSpPr>
          <p:cNvPr id="13" name="Rectangle 12">
            <a:extLst>
              <a:ext uri="{FF2B5EF4-FFF2-40B4-BE49-F238E27FC236}">
                <a16:creationId xmlns:a16="http://schemas.microsoft.com/office/drawing/2014/main" id="{219DA95F-E7A5-4EB7-B148-F45A876F39F5}"/>
              </a:ext>
            </a:extLst>
          </p:cNvPr>
          <p:cNvSpPr/>
          <p:nvPr/>
        </p:nvSpPr>
        <p:spPr>
          <a:xfrm>
            <a:off x="1062038" y="966690"/>
            <a:ext cx="3222640"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d1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(d1)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(d1))</a:t>
            </a:r>
          </a:p>
        </p:txBody>
      </p:sp>
      <p:sp>
        <p:nvSpPr>
          <p:cNvPr id="15" name="Rectangle 12">
            <a:extLst>
              <a:ext uri="{FF2B5EF4-FFF2-40B4-BE49-F238E27FC236}">
                <a16:creationId xmlns:a16="http://schemas.microsoft.com/office/drawing/2014/main" id="{512CD61F-95DE-4D58-849C-4D765C4401B5}"/>
              </a:ext>
            </a:extLst>
          </p:cNvPr>
          <p:cNvSpPr/>
          <p:nvPr/>
        </p:nvSpPr>
        <p:spPr>
          <a:xfrm>
            <a:off x="4813184" y="966689"/>
            <a:ext cx="3223388"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14</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55</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27</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(d2)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(d2))</a:t>
            </a:r>
          </a:p>
        </p:txBody>
      </p:sp>
      <p:pic>
        <p:nvPicPr>
          <p:cNvPr id="4" name="Picture 3">
            <a:extLst>
              <a:ext uri="{FF2B5EF4-FFF2-40B4-BE49-F238E27FC236}">
                <a16:creationId xmlns:a16="http://schemas.microsoft.com/office/drawing/2014/main" id="{DB5A8209-FEF3-49DE-A39B-8D98D1F31D34}"/>
              </a:ext>
            </a:extLst>
          </p:cNvPr>
          <p:cNvPicPr>
            <a:picLocks noChangeAspect="1"/>
          </p:cNvPicPr>
          <p:nvPr/>
        </p:nvPicPr>
        <p:blipFill>
          <a:blip r:embed="rId2"/>
          <a:stretch>
            <a:fillRect/>
          </a:stretch>
        </p:blipFill>
        <p:spPr>
          <a:xfrm>
            <a:off x="2463927" y="1209037"/>
            <a:ext cx="1743075" cy="342900"/>
          </a:xfrm>
          <a:prstGeom prst="rect">
            <a:avLst/>
          </a:prstGeom>
        </p:spPr>
      </p:pic>
      <p:pic>
        <p:nvPicPr>
          <p:cNvPr id="6" name="Picture 5">
            <a:extLst>
              <a:ext uri="{FF2B5EF4-FFF2-40B4-BE49-F238E27FC236}">
                <a16:creationId xmlns:a16="http://schemas.microsoft.com/office/drawing/2014/main" id="{B0EA8945-6E74-4A3E-81CC-5250CE4C535F}"/>
              </a:ext>
            </a:extLst>
          </p:cNvPr>
          <p:cNvPicPr>
            <a:picLocks noChangeAspect="1"/>
          </p:cNvPicPr>
          <p:nvPr/>
        </p:nvPicPr>
        <p:blipFill>
          <a:blip r:embed="rId3"/>
          <a:stretch>
            <a:fillRect/>
          </a:stretch>
        </p:blipFill>
        <p:spPr>
          <a:xfrm>
            <a:off x="6202807" y="1237612"/>
            <a:ext cx="1743075" cy="314325"/>
          </a:xfrm>
          <a:prstGeom prst="rect">
            <a:avLst/>
          </a:prstGeom>
        </p:spPr>
      </p:pic>
      <p:sp>
        <p:nvSpPr>
          <p:cNvPr id="21" name="Rectangle 20">
            <a:extLst>
              <a:ext uri="{FF2B5EF4-FFF2-40B4-BE49-F238E27FC236}">
                <a16:creationId xmlns:a16="http://schemas.microsoft.com/office/drawing/2014/main" id="{B13547F4-AA88-4B3A-A167-A69B0C8E33D2}"/>
              </a:ext>
            </a:extLst>
          </p:cNvPr>
          <p:cNvSpPr/>
          <p:nvPr/>
        </p:nvSpPr>
        <p:spPr>
          <a:xfrm>
            <a:off x="999121" y="3678932"/>
            <a:ext cx="2083834" cy="842538"/>
          </a:xfrm>
          <a:prstGeom prst="rect">
            <a:avLst/>
          </a:prstGeom>
        </p:spPr>
        <p:txBody>
          <a:bodyPr wrap="square">
            <a:spAutoFit/>
          </a:bodyPr>
          <a:lstStyle/>
          <a:p>
            <a:pPr algn="just"/>
            <a:r>
              <a:rPr lang="it-IT" sz="975" dirty="0"/>
              <a:t>Dato che questo formato comprende sia data che orario, posso applicare tutte le funzioni precedenti per accedere ad ogni singolo suo elemeno:</a:t>
            </a:r>
          </a:p>
        </p:txBody>
      </p:sp>
      <p:sp>
        <p:nvSpPr>
          <p:cNvPr id="23" name="Rectangle 12">
            <a:extLst>
              <a:ext uri="{FF2B5EF4-FFF2-40B4-BE49-F238E27FC236}">
                <a16:creationId xmlns:a16="http://schemas.microsoft.com/office/drawing/2014/main" id="{6D0911DD-943A-4AB6-A5B6-5E637ED3BC5A}"/>
              </a:ext>
            </a:extLst>
          </p:cNvPr>
          <p:cNvSpPr/>
          <p:nvPr/>
        </p:nvSpPr>
        <p:spPr>
          <a:xfrm>
            <a:off x="3273804" y="3678932"/>
            <a:ext cx="4762768"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"Anno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year</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"Mese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month</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Giorno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day</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"Ora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hour</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Minuto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minute</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"Secondo </a:t>
            </a:r>
            <a:r>
              <a:rPr lang="en-GB" sz="1200" dirty="0" err="1">
                <a:solidFill>
                  <a:srgbClr val="92D050"/>
                </a:solidFill>
                <a:latin typeface="Consolas" panose="020B0609020204030204" pitchFamily="49" charset="0"/>
                <a:cs typeface="Calibri" panose="020F0502020204030204" pitchFamily="34" charset="0"/>
              </a:rPr>
              <a:t>corrente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d2.</a:t>
            </a:r>
            <a:r>
              <a:rPr lang="en-GB" sz="1200" dirty="0">
                <a:solidFill>
                  <a:srgbClr val="00B0F0"/>
                </a:solidFill>
                <a:latin typeface="Consolas" panose="020B0609020204030204" pitchFamily="49" charset="0"/>
                <a:cs typeface="Calibri" panose="020F0502020204030204" pitchFamily="34" charset="0"/>
              </a:rPr>
              <a:t>second</a:t>
            </a:r>
            <a:r>
              <a:rPr lang="en-GB" sz="1200" dirty="0">
                <a:solidFill>
                  <a:schemeClr val="bg1">
                    <a:lumMod val="95000"/>
                  </a:schemeClr>
                </a:solidFill>
                <a:latin typeface="Consolas" panose="020B0609020204030204" pitchFamily="49" charset="0"/>
                <a:cs typeface="Calibri" panose="020F0502020204030204" pitchFamily="34" charset="0"/>
              </a:rPr>
              <a:t>)</a:t>
            </a:r>
          </a:p>
        </p:txBody>
      </p:sp>
      <p:pic>
        <p:nvPicPr>
          <p:cNvPr id="10" name="Picture 9">
            <a:extLst>
              <a:ext uri="{FF2B5EF4-FFF2-40B4-BE49-F238E27FC236}">
                <a16:creationId xmlns:a16="http://schemas.microsoft.com/office/drawing/2014/main" id="{067D20C8-D16B-49EC-9D9C-FA1964D388F2}"/>
              </a:ext>
            </a:extLst>
          </p:cNvPr>
          <p:cNvPicPr>
            <a:picLocks noChangeAspect="1"/>
          </p:cNvPicPr>
          <p:nvPr/>
        </p:nvPicPr>
        <p:blipFill>
          <a:blip r:embed="rId4"/>
          <a:stretch>
            <a:fillRect/>
          </a:stretch>
        </p:blipFill>
        <p:spPr>
          <a:xfrm>
            <a:off x="6513970" y="3710178"/>
            <a:ext cx="1429250" cy="1120832"/>
          </a:xfrm>
          <a:prstGeom prst="rect">
            <a:avLst/>
          </a:prstGeom>
        </p:spPr>
      </p:pic>
      <p:pic>
        <p:nvPicPr>
          <p:cNvPr id="24" name="Picture 23">
            <a:extLst>
              <a:ext uri="{FF2B5EF4-FFF2-40B4-BE49-F238E27FC236}">
                <a16:creationId xmlns:a16="http://schemas.microsoft.com/office/drawing/2014/main" id="{7B12D33C-DE1B-4793-A656-0EA5DAE9FE68}"/>
              </a:ext>
            </a:extLst>
          </p:cNvPr>
          <p:cNvPicPr>
            <a:picLocks noChangeAspect="1"/>
          </p:cNvPicPr>
          <p:nvPr/>
        </p:nvPicPr>
        <p:blipFill>
          <a:blip r:embed="rId5"/>
          <a:stretch>
            <a:fillRect/>
          </a:stretch>
        </p:blipFill>
        <p:spPr>
          <a:xfrm>
            <a:off x="3119958" y="2666464"/>
            <a:ext cx="1804013" cy="548054"/>
          </a:xfrm>
          <a:prstGeom prst="rect">
            <a:avLst/>
          </a:prstGeom>
        </p:spPr>
      </p:pic>
      <p:sp>
        <p:nvSpPr>
          <p:cNvPr id="2" name="Title 1">
            <a:extLst>
              <a:ext uri="{FF2B5EF4-FFF2-40B4-BE49-F238E27FC236}">
                <a16:creationId xmlns:a16="http://schemas.microsoft.com/office/drawing/2014/main" id="{289E6465-34ED-9EFC-BA48-530994F21081}"/>
              </a:ext>
            </a:extLst>
          </p:cNvPr>
          <p:cNvSpPr>
            <a:spLocks noGrp="1"/>
          </p:cNvSpPr>
          <p:nvPr>
            <p:ph type="title"/>
          </p:nvPr>
        </p:nvSpPr>
        <p:spPr/>
        <p:txBody>
          <a:bodyPr/>
          <a:lstStyle/>
          <a:p>
            <a:r>
              <a:rPr lang="it-IT" sz="1600" dirty="0">
                <a:solidFill>
                  <a:schemeClr val="bg1"/>
                </a:solidFill>
              </a:rPr>
              <a:t>Formati Data - Datetime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583612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27510"/>
            <a:ext cx="7037451" cy="392415"/>
          </a:xfrm>
          <a:prstGeom prst="rect">
            <a:avLst/>
          </a:prstGeom>
        </p:spPr>
        <p:txBody>
          <a:bodyPr wrap="square">
            <a:spAutoFit/>
          </a:bodyPr>
          <a:lstStyle/>
          <a:p>
            <a:pPr algn="just"/>
            <a:r>
              <a:rPr lang="it-IT" sz="975" dirty="0"/>
              <a:t>Ci sono altri formati all’interno della libreria, alcuni dei quali si possono ottenere anche senza dichiararli esplicitamente. Consideriamo i seguenti esempi in cui proviamo a fare operazioni tra date:</a:t>
            </a:r>
          </a:p>
        </p:txBody>
      </p:sp>
      <p:sp>
        <p:nvSpPr>
          <p:cNvPr id="14" name="Rectangle 12">
            <a:extLst>
              <a:ext uri="{FF2B5EF4-FFF2-40B4-BE49-F238E27FC236}">
                <a16:creationId xmlns:a16="http://schemas.microsoft.com/office/drawing/2014/main" id="{10B044D3-FC3D-4A04-972D-3BC60466910F}"/>
              </a:ext>
            </a:extLst>
          </p:cNvPr>
          <p:cNvSpPr/>
          <p:nvPr/>
        </p:nvSpPr>
        <p:spPr>
          <a:xfrm>
            <a:off x="1062038" y="1142012"/>
            <a:ext cx="3177248" cy="101566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data1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data2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diff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data2 - data1</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(diff)</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(diff))</a:t>
            </a:r>
          </a:p>
        </p:txBody>
      </p:sp>
      <p:pic>
        <p:nvPicPr>
          <p:cNvPr id="3" name="Picture 2">
            <a:extLst>
              <a:ext uri="{FF2B5EF4-FFF2-40B4-BE49-F238E27FC236}">
                <a16:creationId xmlns:a16="http://schemas.microsoft.com/office/drawing/2014/main" id="{74849A93-F06C-4121-8A58-1EF63D00D10D}"/>
              </a:ext>
            </a:extLst>
          </p:cNvPr>
          <p:cNvPicPr>
            <a:picLocks noChangeAspect="1"/>
          </p:cNvPicPr>
          <p:nvPr/>
        </p:nvPicPr>
        <p:blipFill>
          <a:blip r:embed="rId2"/>
          <a:stretch>
            <a:fillRect/>
          </a:stretch>
        </p:blipFill>
        <p:spPr>
          <a:xfrm>
            <a:off x="2550253" y="1730937"/>
            <a:ext cx="1828800" cy="364331"/>
          </a:xfrm>
          <a:prstGeom prst="rect">
            <a:avLst/>
          </a:prstGeom>
        </p:spPr>
      </p:pic>
      <p:sp>
        <p:nvSpPr>
          <p:cNvPr id="17" name="Rectangle 12">
            <a:extLst>
              <a:ext uri="{FF2B5EF4-FFF2-40B4-BE49-F238E27FC236}">
                <a16:creationId xmlns:a16="http://schemas.microsoft.com/office/drawing/2014/main" id="{4CF2A463-7B59-4251-A271-D0D9D4D0E700}"/>
              </a:ext>
            </a:extLst>
          </p:cNvPr>
          <p:cNvSpPr/>
          <p:nvPr/>
        </p:nvSpPr>
        <p:spPr>
          <a:xfrm>
            <a:off x="4571999" y="1142011"/>
            <a:ext cx="3783436" cy="12003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dt_1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4</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8</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16</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dt_2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22</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29</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12</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err="1">
                <a:solidFill>
                  <a:schemeClr val="bg1">
                    <a:lumMod val="95000"/>
                  </a:schemeClr>
                </a:solidFill>
                <a:latin typeface="Consolas" panose="020B0609020204030204" pitchFamily="49" charset="0"/>
                <a:cs typeface="Calibri" panose="020F0502020204030204" pitchFamily="34" charset="0"/>
              </a:rPr>
              <a:t>dt_diff</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dt_2 - dt_1</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dt_diff</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dt_diff</a:t>
            </a:r>
            <a:r>
              <a:rPr lang="en-GB" sz="1200" dirty="0">
                <a:solidFill>
                  <a:schemeClr val="bg1">
                    <a:lumMod val="95000"/>
                  </a:schemeClr>
                </a:solidFill>
                <a:latin typeface="Consolas" panose="020B0609020204030204" pitchFamily="49" charset="0"/>
                <a:cs typeface="Calibri" panose="020F0502020204030204" pitchFamily="34" charset="0"/>
              </a:rPr>
              <a:t>))</a:t>
            </a:r>
          </a:p>
        </p:txBody>
      </p:sp>
      <p:pic>
        <p:nvPicPr>
          <p:cNvPr id="7" name="Picture 6">
            <a:extLst>
              <a:ext uri="{FF2B5EF4-FFF2-40B4-BE49-F238E27FC236}">
                <a16:creationId xmlns:a16="http://schemas.microsoft.com/office/drawing/2014/main" id="{49348F9A-B25F-46BD-A31D-F3CF051B969C}"/>
              </a:ext>
            </a:extLst>
          </p:cNvPr>
          <p:cNvPicPr>
            <a:picLocks noChangeAspect="1"/>
          </p:cNvPicPr>
          <p:nvPr/>
        </p:nvPicPr>
        <p:blipFill>
          <a:blip r:embed="rId3"/>
          <a:stretch>
            <a:fillRect/>
          </a:stretch>
        </p:blipFill>
        <p:spPr>
          <a:xfrm>
            <a:off x="6358462" y="1745224"/>
            <a:ext cx="1800225" cy="335756"/>
          </a:xfrm>
          <a:prstGeom prst="rect">
            <a:avLst/>
          </a:prstGeom>
        </p:spPr>
      </p:pic>
      <p:sp>
        <p:nvSpPr>
          <p:cNvPr id="20" name="Rectangle 19">
            <a:extLst>
              <a:ext uri="{FF2B5EF4-FFF2-40B4-BE49-F238E27FC236}">
                <a16:creationId xmlns:a16="http://schemas.microsoft.com/office/drawing/2014/main" id="{437DA42D-28AD-47B5-BC7E-ED7BE908640E}"/>
              </a:ext>
            </a:extLst>
          </p:cNvPr>
          <p:cNvSpPr/>
          <p:nvPr/>
        </p:nvSpPr>
        <p:spPr>
          <a:xfrm>
            <a:off x="1062038" y="2179759"/>
            <a:ext cx="7037451" cy="992579"/>
          </a:xfrm>
          <a:prstGeom prst="rect">
            <a:avLst/>
          </a:prstGeom>
        </p:spPr>
        <p:txBody>
          <a:bodyPr wrap="square">
            <a:spAutoFit/>
          </a:bodyPr>
          <a:lstStyle/>
          <a:p>
            <a:pPr algn="just"/>
            <a:r>
              <a:rPr lang="it-IT" sz="975" dirty="0"/>
              <a:t>Sia quando eseguo una differenza tra date, sia quando eseguo una differenza tra datatime, quello che ottengo è un nuovo oggetto di tipo datetime.timedelta. </a:t>
            </a:r>
          </a:p>
          <a:p>
            <a:pPr algn="just"/>
            <a:r>
              <a:rPr lang="it-IT" sz="975" dirty="0"/>
              <a:t>La differenza tra due date non mantiene più la struttura di un oggetto datetime.data o datetime.datetime, di conseguenza esiste questo nuovo apposito formato che contiene la differenza in giorno e orario tra due date.</a:t>
            </a:r>
          </a:p>
          <a:p>
            <a:pPr algn="just"/>
            <a:endParaRPr lang="it-IT" sz="975" dirty="0"/>
          </a:p>
          <a:p>
            <a:pPr algn="just"/>
            <a:r>
              <a:rPr lang="it-IT" sz="975" dirty="0"/>
              <a:t>Posso accedere ai due elementi, però per ore/minuti/secondi è possibile solo visualizzare i secondi totali:</a:t>
            </a:r>
          </a:p>
        </p:txBody>
      </p:sp>
      <p:sp>
        <p:nvSpPr>
          <p:cNvPr id="25" name="Rectangle 12">
            <a:extLst>
              <a:ext uri="{FF2B5EF4-FFF2-40B4-BE49-F238E27FC236}">
                <a16:creationId xmlns:a16="http://schemas.microsoft.com/office/drawing/2014/main" id="{D3DD34A9-2F01-43C2-B7BD-66A211854A5F}"/>
              </a:ext>
            </a:extLst>
          </p:cNvPr>
          <p:cNvSpPr/>
          <p:nvPr/>
        </p:nvSpPr>
        <p:spPr>
          <a:xfrm>
            <a:off x="1062037" y="3134769"/>
            <a:ext cx="3839231"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diff.</a:t>
            </a:r>
            <a:r>
              <a:rPr lang="en-GB" sz="1200" dirty="0" err="1">
                <a:solidFill>
                  <a:srgbClr val="00B0F0"/>
                </a:solidFill>
                <a:latin typeface="Consolas" panose="020B0609020204030204" pitchFamily="49" charset="0"/>
                <a:cs typeface="Calibri" panose="020F0502020204030204" pitchFamily="34" charset="0"/>
              </a:rPr>
              <a:t>days</a:t>
            </a:r>
            <a:r>
              <a:rPr lang="en-GB" sz="1200" dirty="0">
                <a:solidFill>
                  <a:schemeClr val="bg1">
                    <a:lumMod val="95000"/>
                  </a:schemeClr>
                </a:solidFill>
                <a:latin typeface="Consolas" panose="020B0609020204030204" pitchFamily="49" charset="0"/>
                <a:cs typeface="Calibri" panose="020F0502020204030204" pitchFamily="34" charset="0"/>
              </a:rPr>
              <a:t>)         </a:t>
            </a:r>
            <a:r>
              <a:rPr lang="pt-BR" sz="1200" i="1" dirty="0">
                <a:solidFill>
                  <a:schemeClr val="tx1">
                    <a:lumMod val="25000"/>
                    <a:lumOff val="75000"/>
                  </a:schemeClr>
                </a:solidFill>
                <a:latin typeface="Consolas" panose="020B0609020204030204" pitchFamily="49" charset="0"/>
                <a:cs typeface="Calibri" panose="020F0502020204030204" pitchFamily="34" charset="0"/>
              </a:rPr>
              <a:t># notare il plurale</a:t>
            </a:r>
            <a:endParaRPr lang="en-GB" sz="1200" dirty="0">
              <a:solidFill>
                <a:schemeClr val="bg1">
                  <a:lumMod val="95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diff.</a:t>
            </a:r>
            <a:r>
              <a:rPr lang="en-GB" sz="1200" dirty="0" err="1">
                <a:solidFill>
                  <a:srgbClr val="00B0F0"/>
                </a:solidFill>
                <a:latin typeface="Consolas" panose="020B0609020204030204" pitchFamily="49" charset="0"/>
                <a:cs typeface="Calibri" panose="020F0502020204030204" pitchFamily="34" charset="0"/>
              </a:rPr>
              <a:t>seconds</a:t>
            </a:r>
            <a:r>
              <a:rPr lang="en-GB" sz="1200" dirty="0">
                <a:solidFill>
                  <a:schemeClr val="bg1">
                    <a:lumMod val="95000"/>
                  </a:schemeClr>
                </a:solidFill>
                <a:latin typeface="Consolas" panose="020B0609020204030204" pitchFamily="49" charset="0"/>
                <a:cs typeface="Calibri" panose="020F0502020204030204" pitchFamily="34" charset="0"/>
              </a:rPr>
              <a:t>)</a:t>
            </a:r>
          </a:p>
        </p:txBody>
      </p:sp>
      <p:pic>
        <p:nvPicPr>
          <p:cNvPr id="11" name="Picture 10">
            <a:extLst>
              <a:ext uri="{FF2B5EF4-FFF2-40B4-BE49-F238E27FC236}">
                <a16:creationId xmlns:a16="http://schemas.microsoft.com/office/drawing/2014/main" id="{44242C06-D84B-4EA9-A624-A038BB866541}"/>
              </a:ext>
            </a:extLst>
          </p:cNvPr>
          <p:cNvPicPr>
            <a:picLocks noChangeAspect="1"/>
          </p:cNvPicPr>
          <p:nvPr/>
        </p:nvPicPr>
        <p:blipFill>
          <a:blip r:embed="rId4"/>
          <a:stretch>
            <a:fillRect/>
          </a:stretch>
        </p:blipFill>
        <p:spPr>
          <a:xfrm>
            <a:off x="2709087" y="3137089"/>
            <a:ext cx="436261" cy="436261"/>
          </a:xfrm>
          <a:prstGeom prst="rect">
            <a:avLst/>
          </a:prstGeom>
        </p:spPr>
      </p:pic>
      <p:sp>
        <p:nvSpPr>
          <p:cNvPr id="26" name="Rectangle 25">
            <a:extLst>
              <a:ext uri="{FF2B5EF4-FFF2-40B4-BE49-F238E27FC236}">
                <a16:creationId xmlns:a16="http://schemas.microsoft.com/office/drawing/2014/main" id="{0C207B15-5DB3-48E5-B58E-183A6EC73CF0}"/>
              </a:ext>
            </a:extLst>
          </p:cNvPr>
          <p:cNvSpPr/>
          <p:nvPr/>
        </p:nvSpPr>
        <p:spPr>
          <a:xfrm>
            <a:off x="1044512" y="3816822"/>
            <a:ext cx="7037451" cy="242374"/>
          </a:xfrm>
          <a:prstGeom prst="rect">
            <a:avLst/>
          </a:prstGeom>
        </p:spPr>
        <p:txBody>
          <a:bodyPr wrap="square">
            <a:spAutoFit/>
          </a:bodyPr>
          <a:lstStyle/>
          <a:p>
            <a:pPr algn="just"/>
            <a:r>
              <a:rPr lang="it-IT" sz="975" dirty="0"/>
              <a:t>Volendo si possono creare direttamente delle variabili in formato datetime.timedelta:</a:t>
            </a:r>
          </a:p>
        </p:txBody>
      </p:sp>
      <p:sp>
        <p:nvSpPr>
          <p:cNvPr id="27" name="Rectangle 12">
            <a:extLst>
              <a:ext uri="{FF2B5EF4-FFF2-40B4-BE49-F238E27FC236}">
                <a16:creationId xmlns:a16="http://schemas.microsoft.com/office/drawing/2014/main" id="{3D7F59FC-E361-4B8E-97FD-3D9E8953F821}"/>
              </a:ext>
            </a:extLst>
          </p:cNvPr>
          <p:cNvSpPr/>
          <p:nvPr/>
        </p:nvSpPr>
        <p:spPr>
          <a:xfrm>
            <a:off x="1062412" y="4001489"/>
            <a:ext cx="3901774" cy="101566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t1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timedelta</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12</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8</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t2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timedelta</a:t>
            </a:r>
            <a:r>
              <a:rPr lang="en-GB" sz="1200" dirty="0">
                <a:solidFill>
                  <a:schemeClr val="bg1">
                    <a:lumMod val="95000"/>
                  </a:schemeClr>
                </a:solidFill>
                <a:latin typeface="Consolas" panose="020B0609020204030204" pitchFamily="49" charset="0"/>
                <a:cs typeface="Calibri" panose="020F0502020204030204" pitchFamily="34" charset="0"/>
              </a:rPr>
              <a:t>(weeks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bg1">
                    <a:lumMod val="95000"/>
                  </a:schemeClr>
                </a:solidFill>
                <a:latin typeface="Consolas" panose="020B0609020204030204" pitchFamily="49" charset="0"/>
                <a:cs typeface="Calibri" panose="020F0502020204030204" pitchFamily="34" charset="0"/>
              </a:rPr>
              <a:t>, days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12</a:t>
            </a:r>
            <a:r>
              <a:rPr lang="en-GB" sz="1200" dirty="0">
                <a:solidFill>
                  <a:schemeClr val="bg1">
                    <a:lumMod val="95000"/>
                  </a:schemeClr>
                </a:solidFill>
                <a:latin typeface="Consolas" panose="020B0609020204030204" pitchFamily="49" charset="0"/>
                <a:cs typeface="Calibri" panose="020F0502020204030204" pitchFamily="34" charset="0"/>
              </a:rPr>
              <a:t>, hours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(t1)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(t2)</a:t>
            </a:r>
          </a:p>
        </p:txBody>
      </p:sp>
      <p:pic>
        <p:nvPicPr>
          <p:cNvPr id="18" name="Picture 17">
            <a:extLst>
              <a:ext uri="{FF2B5EF4-FFF2-40B4-BE49-F238E27FC236}">
                <a16:creationId xmlns:a16="http://schemas.microsoft.com/office/drawing/2014/main" id="{B79673EF-F37C-4432-B501-E08F7573B9ED}"/>
              </a:ext>
            </a:extLst>
          </p:cNvPr>
          <p:cNvPicPr>
            <a:picLocks noChangeAspect="1"/>
          </p:cNvPicPr>
          <p:nvPr/>
        </p:nvPicPr>
        <p:blipFill>
          <a:blip r:embed="rId5"/>
          <a:stretch>
            <a:fillRect/>
          </a:stretch>
        </p:blipFill>
        <p:spPr>
          <a:xfrm>
            <a:off x="1902947" y="4390823"/>
            <a:ext cx="1237608" cy="393412"/>
          </a:xfrm>
          <a:prstGeom prst="rect">
            <a:avLst/>
          </a:prstGeom>
        </p:spPr>
      </p:pic>
      <p:sp>
        <p:nvSpPr>
          <p:cNvPr id="29" name="Rectangle 28">
            <a:extLst>
              <a:ext uri="{FF2B5EF4-FFF2-40B4-BE49-F238E27FC236}">
                <a16:creationId xmlns:a16="http://schemas.microsoft.com/office/drawing/2014/main" id="{F0A0A5B9-15E0-4A31-A574-EBE60D02AA9E}"/>
              </a:ext>
            </a:extLst>
          </p:cNvPr>
          <p:cNvSpPr/>
          <p:nvPr/>
        </p:nvSpPr>
        <p:spPr>
          <a:xfrm>
            <a:off x="4932727" y="4017339"/>
            <a:ext cx="3422708" cy="842538"/>
          </a:xfrm>
          <a:prstGeom prst="rect">
            <a:avLst/>
          </a:prstGeom>
        </p:spPr>
        <p:txBody>
          <a:bodyPr wrap="square">
            <a:spAutoFit/>
          </a:bodyPr>
          <a:lstStyle/>
          <a:p>
            <a:pPr algn="just"/>
            <a:r>
              <a:rPr lang="it-IT" sz="975" dirty="0"/>
              <a:t>Se non specifico i parametri da inserire Python assume che il primo valore siano i giorni, il secondi i secondi e poi i microsecondi (se ci fosse un terzo parametro).</a:t>
            </a:r>
          </a:p>
          <a:p>
            <a:pPr algn="just"/>
            <a:r>
              <a:rPr lang="it-IT" sz="975" dirty="0"/>
              <a:t>Per non sbagliare è necessario specificare a mano i parametri (non esiste months, né years).</a:t>
            </a:r>
          </a:p>
        </p:txBody>
      </p:sp>
      <p:sp>
        <p:nvSpPr>
          <p:cNvPr id="2" name="Title 1">
            <a:extLst>
              <a:ext uri="{FF2B5EF4-FFF2-40B4-BE49-F238E27FC236}">
                <a16:creationId xmlns:a16="http://schemas.microsoft.com/office/drawing/2014/main" id="{48164179-7CA4-ACB8-ADC8-2CE72F353334}"/>
              </a:ext>
            </a:extLst>
          </p:cNvPr>
          <p:cNvSpPr>
            <a:spLocks noGrp="1"/>
          </p:cNvSpPr>
          <p:nvPr>
            <p:ph type="title"/>
          </p:nvPr>
        </p:nvSpPr>
        <p:spPr/>
        <p:txBody>
          <a:bodyPr/>
          <a:lstStyle/>
          <a:p>
            <a:r>
              <a:rPr lang="it-IT" sz="1600" dirty="0">
                <a:solidFill>
                  <a:schemeClr val="bg1"/>
                </a:solidFill>
              </a:rPr>
              <a:t>Formati Data - Datetime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098796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27510"/>
            <a:ext cx="7037451" cy="242374"/>
          </a:xfrm>
          <a:prstGeom prst="rect">
            <a:avLst/>
          </a:prstGeom>
        </p:spPr>
        <p:txBody>
          <a:bodyPr wrap="square">
            <a:spAutoFit/>
          </a:bodyPr>
          <a:lstStyle/>
          <a:p>
            <a:pPr algn="just"/>
            <a:r>
              <a:rPr lang="it-IT" sz="975" dirty="0"/>
              <a:t>La creazione di un timedelta è utile per fare uno shift di una data:</a:t>
            </a:r>
          </a:p>
        </p:txBody>
      </p:sp>
      <p:sp>
        <p:nvSpPr>
          <p:cNvPr id="14" name="Rectangle 12">
            <a:extLst>
              <a:ext uri="{FF2B5EF4-FFF2-40B4-BE49-F238E27FC236}">
                <a16:creationId xmlns:a16="http://schemas.microsoft.com/office/drawing/2014/main" id="{10B044D3-FC3D-4A04-972D-3BC60466910F}"/>
              </a:ext>
            </a:extLst>
          </p:cNvPr>
          <p:cNvSpPr/>
          <p:nvPr/>
        </p:nvSpPr>
        <p:spPr>
          <a:xfrm>
            <a:off x="1062038" y="966209"/>
            <a:ext cx="3952482" cy="193899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lumMod val="95000"/>
                  </a:schemeClr>
                </a:solidFill>
                <a:latin typeface="Consolas" panose="020B0609020204030204" pitchFamily="49" charset="0"/>
                <a:cs typeface="Calibri" panose="020F0502020204030204" pitchFamily="34" charset="0"/>
              </a:rPr>
              <a:t>dt_2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datetime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2021</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13</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22</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29</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12</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t2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dt.</a:t>
            </a:r>
            <a:r>
              <a:rPr lang="en-GB" sz="1200" dirty="0" err="1">
                <a:solidFill>
                  <a:srgbClr val="00B0F0"/>
                </a:solidFill>
                <a:latin typeface="Consolas" panose="020B0609020204030204" pitchFamily="49" charset="0"/>
                <a:cs typeface="Calibri" panose="020F0502020204030204" pitchFamily="34" charset="0"/>
              </a:rPr>
              <a:t>timedelta</a:t>
            </a:r>
            <a:r>
              <a:rPr lang="en-GB" sz="1200" dirty="0">
                <a:solidFill>
                  <a:schemeClr val="bg1">
                    <a:lumMod val="95000"/>
                  </a:schemeClr>
                </a:solidFill>
                <a:latin typeface="Consolas" panose="020B0609020204030204" pitchFamily="49" charset="0"/>
                <a:cs typeface="Calibri" panose="020F0502020204030204" pitchFamily="34" charset="0"/>
              </a:rPr>
              <a:t>(weeks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3</a:t>
            </a:r>
            <a:r>
              <a:rPr lang="en-GB" sz="1200" dirty="0">
                <a:solidFill>
                  <a:schemeClr val="bg1">
                    <a:lumMod val="95000"/>
                  </a:schemeClr>
                </a:solidFill>
                <a:latin typeface="Consolas" panose="020B0609020204030204" pitchFamily="49" charset="0"/>
                <a:cs typeface="Calibri" panose="020F0502020204030204" pitchFamily="34" charset="0"/>
              </a:rPr>
              <a:t>, days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12</a:t>
            </a:r>
            <a:r>
              <a:rPr lang="en-GB" sz="1200" dirty="0">
                <a:solidFill>
                  <a:schemeClr val="bg1">
                    <a:lumMod val="95000"/>
                  </a:schemeClr>
                </a:solidFill>
                <a:latin typeface="Consolas" panose="020B0609020204030204" pitchFamily="49" charset="0"/>
                <a:cs typeface="Calibri" panose="020F0502020204030204" pitchFamily="34" charset="0"/>
              </a:rPr>
              <a:t>, hours</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20</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endParaRPr lang="fr-FR" sz="1200" dirty="0">
              <a:solidFill>
                <a:schemeClr val="bg1">
                  <a:lumMod val="95000"/>
                </a:schemeClr>
              </a:solidFill>
              <a:latin typeface="Consolas" panose="020B0609020204030204" pitchFamily="49" charset="0"/>
              <a:cs typeface="Calibri" panose="020F0502020204030204" pitchFamily="34" charset="0"/>
            </a:endParaRPr>
          </a:p>
          <a:p>
            <a:pPr algn="just"/>
            <a:r>
              <a:rPr lang="fr-FR" sz="1200" dirty="0">
                <a:solidFill>
                  <a:schemeClr val="bg1">
                    <a:lumMod val="95000"/>
                  </a:schemeClr>
                </a:solidFill>
                <a:latin typeface="Consolas" panose="020B0609020204030204" pitchFamily="49" charset="0"/>
                <a:cs typeface="Calibri" panose="020F0502020204030204" pitchFamily="34" charset="0"/>
              </a:rPr>
              <a:t>t_d1 </a:t>
            </a:r>
            <a:r>
              <a:rPr lang="en-GB" sz="1200" dirty="0">
                <a:solidFill>
                  <a:srgbClr val="C17CEC"/>
                </a:solidFill>
                <a:latin typeface="Consolas" panose="020B0609020204030204" pitchFamily="49" charset="0"/>
                <a:cs typeface="Calibri" panose="020F0502020204030204" pitchFamily="34" charset="0"/>
              </a:rPr>
              <a:t>=</a:t>
            </a:r>
            <a:r>
              <a:rPr lang="fr-FR" sz="1200" dirty="0">
                <a:solidFill>
                  <a:schemeClr val="bg1">
                    <a:lumMod val="95000"/>
                  </a:schemeClr>
                </a:solidFill>
                <a:latin typeface="Consolas" panose="020B0609020204030204" pitchFamily="49" charset="0"/>
                <a:cs typeface="Calibri" panose="020F0502020204030204" pitchFamily="34" charset="0"/>
              </a:rPr>
              <a:t> dt_2 </a:t>
            </a:r>
            <a:r>
              <a:rPr lang="en-GB" sz="1200" dirty="0">
                <a:solidFill>
                  <a:srgbClr val="C17CEC"/>
                </a:solidFill>
                <a:latin typeface="Consolas" panose="020B0609020204030204" pitchFamily="49" charset="0"/>
                <a:cs typeface="Calibri" panose="020F0502020204030204" pitchFamily="34" charset="0"/>
              </a:rPr>
              <a:t>+</a:t>
            </a:r>
            <a:r>
              <a:rPr lang="fr-FR" sz="1200" dirty="0">
                <a:solidFill>
                  <a:schemeClr val="bg1">
                    <a:lumMod val="95000"/>
                  </a:schemeClr>
                </a:solidFill>
                <a:latin typeface="Consolas" panose="020B0609020204030204" pitchFamily="49" charset="0"/>
                <a:cs typeface="Calibri" panose="020F0502020204030204" pitchFamily="34" charset="0"/>
              </a:rPr>
              <a:t> t2</a:t>
            </a:r>
          </a:p>
          <a:p>
            <a:pPr algn="just"/>
            <a:r>
              <a:rPr lang="fr-FR" sz="1200" dirty="0">
                <a:solidFill>
                  <a:schemeClr val="bg1">
                    <a:lumMod val="95000"/>
                  </a:schemeClr>
                </a:solidFill>
                <a:latin typeface="Consolas" panose="020B0609020204030204" pitchFamily="49" charset="0"/>
                <a:cs typeface="Calibri" panose="020F0502020204030204" pitchFamily="34" charset="0"/>
              </a:rPr>
              <a:t>t_d2 </a:t>
            </a:r>
            <a:r>
              <a:rPr lang="en-GB" sz="1200" dirty="0">
                <a:solidFill>
                  <a:srgbClr val="C17CEC"/>
                </a:solidFill>
                <a:latin typeface="Consolas" panose="020B0609020204030204" pitchFamily="49" charset="0"/>
                <a:cs typeface="Calibri" panose="020F0502020204030204" pitchFamily="34" charset="0"/>
              </a:rPr>
              <a:t>=</a:t>
            </a:r>
            <a:r>
              <a:rPr lang="fr-FR" sz="1200" dirty="0">
                <a:solidFill>
                  <a:schemeClr val="bg1">
                    <a:lumMod val="95000"/>
                  </a:schemeClr>
                </a:solidFill>
                <a:latin typeface="Consolas" panose="020B0609020204030204" pitchFamily="49" charset="0"/>
                <a:cs typeface="Calibri" panose="020F0502020204030204" pitchFamily="34" charset="0"/>
              </a:rPr>
              <a:t> dt_2 </a:t>
            </a:r>
            <a:r>
              <a:rPr lang="en-GB" sz="1200" dirty="0">
                <a:solidFill>
                  <a:srgbClr val="C17CEC"/>
                </a:solidFill>
                <a:latin typeface="Consolas" panose="020B0609020204030204" pitchFamily="49" charset="0"/>
                <a:cs typeface="Calibri" panose="020F0502020204030204" pitchFamily="34" charset="0"/>
              </a:rPr>
              <a:t>-</a:t>
            </a:r>
            <a:r>
              <a:rPr lang="fr-FR" sz="1200" dirty="0">
                <a:solidFill>
                  <a:schemeClr val="bg1">
                    <a:lumMod val="95000"/>
                  </a:schemeClr>
                </a:solidFill>
                <a:latin typeface="Consolas" panose="020B0609020204030204" pitchFamily="49" charset="0"/>
                <a:cs typeface="Calibri" panose="020F0502020204030204" pitchFamily="34" charset="0"/>
              </a:rPr>
              <a:t> t2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fr-FR" sz="1200" dirty="0">
                <a:solidFill>
                  <a:schemeClr val="bg1">
                    <a:lumMod val="95000"/>
                  </a:schemeClr>
                </a:solidFill>
                <a:latin typeface="Consolas" panose="020B0609020204030204" pitchFamily="49" charset="0"/>
                <a:cs typeface="Calibri" panose="020F0502020204030204" pitchFamily="34" charset="0"/>
              </a:rPr>
              <a:t>(t_d1)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fr-FR" sz="1200" dirty="0">
                <a:solidFill>
                  <a:schemeClr val="bg1">
                    <a:lumMod val="95000"/>
                  </a:schemeClr>
                </a:solidFill>
                <a:latin typeface="Consolas" panose="020B0609020204030204" pitchFamily="49" charset="0"/>
                <a:cs typeface="Calibri" panose="020F0502020204030204" pitchFamily="34" charset="0"/>
              </a:rPr>
              <a:t>(t_d2)</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fr-FR" sz="1200" dirty="0">
                <a:solidFill>
                  <a:schemeClr val="bg1">
                    <a:lumMod val="95000"/>
                  </a:schemeClr>
                </a:solidFill>
                <a:latin typeface="Consolas" panose="020B0609020204030204" pitchFamily="49" charset="0"/>
                <a:cs typeface="Calibri" panose="020F0502020204030204" pitchFamily="34" charset="0"/>
              </a:rPr>
              <a:t>(type(t_d1))</a:t>
            </a: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fr-FR" sz="1200" dirty="0">
                <a:solidFill>
                  <a:schemeClr val="bg1">
                    <a:lumMod val="95000"/>
                  </a:schemeClr>
                </a:solidFill>
                <a:latin typeface="Consolas" panose="020B0609020204030204" pitchFamily="49" charset="0"/>
                <a:cs typeface="Calibri" panose="020F0502020204030204" pitchFamily="34" charset="0"/>
              </a:rPr>
              <a:t>(type(t_d2))</a:t>
            </a:r>
            <a:endParaRPr lang="en-GB" sz="1200" dirty="0">
              <a:solidFill>
                <a:schemeClr val="bg1">
                  <a:lumMod val="95000"/>
                </a:schemeClr>
              </a:solidFill>
              <a:latin typeface="Consolas" panose="020B0609020204030204" pitchFamily="49" charset="0"/>
              <a:cs typeface="Calibri" panose="020F0502020204030204" pitchFamily="34" charset="0"/>
            </a:endParaRPr>
          </a:p>
        </p:txBody>
      </p:sp>
      <p:sp>
        <p:nvSpPr>
          <p:cNvPr id="26" name="Rectangle 25">
            <a:extLst>
              <a:ext uri="{FF2B5EF4-FFF2-40B4-BE49-F238E27FC236}">
                <a16:creationId xmlns:a16="http://schemas.microsoft.com/office/drawing/2014/main" id="{0C207B15-5DB3-48E5-B58E-183A6EC73CF0}"/>
              </a:ext>
            </a:extLst>
          </p:cNvPr>
          <p:cNvSpPr/>
          <p:nvPr/>
        </p:nvSpPr>
        <p:spPr>
          <a:xfrm>
            <a:off x="1044512" y="2926577"/>
            <a:ext cx="7037451" cy="392415"/>
          </a:xfrm>
          <a:prstGeom prst="rect">
            <a:avLst/>
          </a:prstGeom>
        </p:spPr>
        <p:txBody>
          <a:bodyPr wrap="square">
            <a:spAutoFit/>
          </a:bodyPr>
          <a:lstStyle/>
          <a:p>
            <a:pPr algn="just"/>
            <a:r>
              <a:rPr lang="it-IT" sz="975" dirty="0"/>
              <a:t>Con la funzione weekday() posso ricavare il giorno della settimana di una data/datetime. Python conta da 0 e il primo giorno è il lunedì, mentre l’ultimo, il numero 6, è domenica:</a:t>
            </a:r>
          </a:p>
        </p:txBody>
      </p:sp>
      <p:sp>
        <p:nvSpPr>
          <p:cNvPr id="27" name="Rectangle 12">
            <a:extLst>
              <a:ext uri="{FF2B5EF4-FFF2-40B4-BE49-F238E27FC236}">
                <a16:creationId xmlns:a16="http://schemas.microsoft.com/office/drawing/2014/main" id="{3D7F59FC-E361-4B8E-97FD-3D9E8953F821}"/>
              </a:ext>
            </a:extLst>
          </p:cNvPr>
          <p:cNvSpPr/>
          <p:nvPr/>
        </p:nvSpPr>
        <p:spPr>
          <a:xfrm>
            <a:off x="1044512" y="3274449"/>
            <a:ext cx="7229131"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it-IT" sz="1050" dirty="0">
                <a:solidFill>
                  <a:schemeClr val="bg1">
                    <a:lumMod val="95000"/>
                  </a:schemeClr>
                </a:solidFill>
                <a:latin typeface="Consolas" panose="020B0609020204030204" pitchFamily="49" charset="0"/>
                <a:cs typeface="Calibri" panose="020F0502020204030204" pitchFamily="34" charset="0"/>
              </a:rPr>
              <a:t>(</a:t>
            </a:r>
            <a:r>
              <a:rPr lang="it-IT" sz="1050" dirty="0">
                <a:solidFill>
                  <a:srgbClr val="92D050"/>
                </a:solidFill>
                <a:latin typeface="Consolas" panose="020B0609020204030204" pitchFamily="49" charset="0"/>
                <a:cs typeface="Calibri" panose="020F0502020204030204" pitchFamily="34" charset="0"/>
              </a:rPr>
              <a:t>"La data"</a:t>
            </a:r>
            <a:r>
              <a:rPr lang="it-IT" sz="1050" dirty="0">
                <a:solidFill>
                  <a:schemeClr val="bg1">
                    <a:lumMod val="95000"/>
                  </a:schemeClr>
                </a:solidFill>
                <a:latin typeface="Consolas" panose="020B0609020204030204" pitchFamily="49" charset="0"/>
                <a:cs typeface="Calibri" panose="020F0502020204030204" pitchFamily="34" charset="0"/>
              </a:rPr>
              <a:t>, t_d1.</a:t>
            </a:r>
            <a:r>
              <a:rPr lang="it-IT" sz="1050" dirty="0">
                <a:solidFill>
                  <a:srgbClr val="00B0F0"/>
                </a:solidFill>
                <a:latin typeface="Consolas" panose="020B0609020204030204" pitchFamily="49" charset="0"/>
                <a:cs typeface="Calibri" panose="020F0502020204030204" pitchFamily="34" charset="0"/>
              </a:rPr>
              <a:t>date</a:t>
            </a:r>
            <a:r>
              <a:rPr lang="it-IT" sz="1050" dirty="0">
                <a:solidFill>
                  <a:schemeClr val="bg1">
                    <a:lumMod val="95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"ha indice giorno:"</a:t>
            </a:r>
            <a:r>
              <a:rPr lang="it-IT" sz="1050" dirty="0">
                <a:solidFill>
                  <a:schemeClr val="bg1">
                    <a:lumMod val="95000"/>
                  </a:schemeClr>
                </a:solidFill>
                <a:latin typeface="Consolas" panose="020B0609020204030204" pitchFamily="49" charset="0"/>
                <a:cs typeface="Calibri" panose="020F0502020204030204" pitchFamily="34" charset="0"/>
              </a:rPr>
              <a:t>, t_d1.</a:t>
            </a:r>
            <a:r>
              <a:rPr lang="it-IT" sz="1050" dirty="0">
                <a:solidFill>
                  <a:srgbClr val="00B0F0"/>
                </a:solidFill>
                <a:latin typeface="Consolas" panose="020B0609020204030204" pitchFamily="49" charset="0"/>
                <a:cs typeface="Calibri" panose="020F0502020204030204" pitchFamily="34" charset="0"/>
              </a:rPr>
              <a:t>weekday</a:t>
            </a:r>
            <a:r>
              <a:rPr lang="it-IT"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it-IT" sz="1050" dirty="0">
                <a:solidFill>
                  <a:schemeClr val="bg1">
                    <a:lumMod val="95000"/>
                  </a:schemeClr>
                </a:solidFill>
                <a:latin typeface="Consolas" panose="020B0609020204030204" pitchFamily="49" charset="0"/>
                <a:cs typeface="Calibri" panose="020F0502020204030204" pitchFamily="34" charset="0"/>
              </a:rPr>
              <a:t>(</a:t>
            </a:r>
            <a:r>
              <a:rPr lang="it-IT" sz="1050" dirty="0">
                <a:solidFill>
                  <a:srgbClr val="92D050"/>
                </a:solidFill>
                <a:latin typeface="Consolas" panose="020B0609020204030204" pitchFamily="49" charset="0"/>
                <a:cs typeface="Calibri" panose="020F0502020204030204" pitchFamily="34" charset="0"/>
              </a:rPr>
              <a:t>"La data"</a:t>
            </a:r>
            <a:r>
              <a:rPr lang="it-IT" sz="1050" dirty="0">
                <a:solidFill>
                  <a:schemeClr val="bg1">
                    <a:lumMod val="95000"/>
                  </a:schemeClr>
                </a:solidFill>
                <a:latin typeface="Consolas" panose="020B0609020204030204" pitchFamily="49" charset="0"/>
                <a:cs typeface="Calibri" panose="020F0502020204030204" pitchFamily="34" charset="0"/>
              </a:rPr>
              <a:t>, t_d2.</a:t>
            </a:r>
            <a:r>
              <a:rPr lang="it-IT" sz="1050" dirty="0">
                <a:solidFill>
                  <a:srgbClr val="00B0F0"/>
                </a:solidFill>
                <a:latin typeface="Consolas" panose="020B0609020204030204" pitchFamily="49" charset="0"/>
                <a:cs typeface="Calibri" panose="020F0502020204030204" pitchFamily="34" charset="0"/>
              </a:rPr>
              <a:t>date</a:t>
            </a:r>
            <a:r>
              <a:rPr lang="it-IT" sz="1050" dirty="0">
                <a:solidFill>
                  <a:schemeClr val="bg1">
                    <a:lumMod val="95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"ha indice giorno:"</a:t>
            </a:r>
            <a:r>
              <a:rPr lang="it-IT" sz="1050" dirty="0">
                <a:solidFill>
                  <a:schemeClr val="bg1">
                    <a:lumMod val="95000"/>
                  </a:schemeClr>
                </a:solidFill>
                <a:latin typeface="Consolas" panose="020B0609020204030204" pitchFamily="49" charset="0"/>
                <a:cs typeface="Calibri" panose="020F0502020204030204" pitchFamily="34" charset="0"/>
              </a:rPr>
              <a:t>, t_d2.</a:t>
            </a:r>
            <a:r>
              <a:rPr lang="it-IT" sz="1050" dirty="0">
                <a:solidFill>
                  <a:srgbClr val="00B0F0"/>
                </a:solidFill>
                <a:latin typeface="Consolas" panose="020B0609020204030204" pitchFamily="49" charset="0"/>
                <a:cs typeface="Calibri" panose="020F0502020204030204" pitchFamily="34" charset="0"/>
              </a:rPr>
              <a:t>weekday</a:t>
            </a:r>
            <a:r>
              <a:rPr lang="it-IT" sz="1050" dirty="0">
                <a:solidFill>
                  <a:schemeClr val="bg1">
                    <a:lumMod val="95000"/>
                  </a:schemeClr>
                </a:solidFill>
                <a:latin typeface="Consolas" panose="020B0609020204030204" pitchFamily="49" charset="0"/>
                <a:cs typeface="Calibri" panose="020F0502020204030204" pitchFamily="34" charset="0"/>
              </a:rPr>
              <a:t>())</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sp>
        <p:nvSpPr>
          <p:cNvPr id="29" name="Rectangle 28">
            <a:extLst>
              <a:ext uri="{FF2B5EF4-FFF2-40B4-BE49-F238E27FC236}">
                <a16:creationId xmlns:a16="http://schemas.microsoft.com/office/drawing/2014/main" id="{F0A0A5B9-15E0-4A31-A574-EBE60D02AA9E}"/>
              </a:ext>
            </a:extLst>
          </p:cNvPr>
          <p:cNvSpPr/>
          <p:nvPr/>
        </p:nvSpPr>
        <p:spPr>
          <a:xfrm>
            <a:off x="5014520" y="1300917"/>
            <a:ext cx="3334623" cy="992579"/>
          </a:xfrm>
          <a:prstGeom prst="rect">
            <a:avLst/>
          </a:prstGeom>
        </p:spPr>
        <p:txBody>
          <a:bodyPr wrap="square">
            <a:spAutoFit/>
          </a:bodyPr>
          <a:lstStyle/>
          <a:p>
            <a:pPr algn="just"/>
            <a:r>
              <a:rPr lang="it-IT" sz="975" dirty="0"/>
              <a:t>Aggiungendo o sottraendo un timedelta ad un oggetto datetime (o anche date), posso spostare in avanti o indietro la data selezionata.</a:t>
            </a:r>
          </a:p>
          <a:p>
            <a:pPr algn="just"/>
            <a:endParaRPr lang="it-IT" sz="975" dirty="0"/>
          </a:p>
          <a:p>
            <a:pPr algn="just"/>
            <a:r>
              <a:rPr lang="it-IT" sz="975" dirty="0"/>
              <a:t>L’oggetto che si crea ha tutte le proprietà della variabile datetime di partenza, quindi anch’esso è di tipo datetime.</a:t>
            </a:r>
          </a:p>
        </p:txBody>
      </p:sp>
      <p:pic>
        <p:nvPicPr>
          <p:cNvPr id="4" name="Picture 3">
            <a:extLst>
              <a:ext uri="{FF2B5EF4-FFF2-40B4-BE49-F238E27FC236}">
                <a16:creationId xmlns:a16="http://schemas.microsoft.com/office/drawing/2014/main" id="{9587A27B-4F14-465C-B4AA-3234E0B3A9D8}"/>
              </a:ext>
            </a:extLst>
          </p:cNvPr>
          <p:cNvPicPr>
            <a:picLocks noChangeAspect="1"/>
          </p:cNvPicPr>
          <p:nvPr/>
        </p:nvPicPr>
        <p:blipFill>
          <a:blip r:embed="rId2"/>
          <a:stretch>
            <a:fillRect/>
          </a:stretch>
        </p:blipFill>
        <p:spPr>
          <a:xfrm>
            <a:off x="2579058" y="1906360"/>
            <a:ext cx="2019496" cy="747050"/>
          </a:xfrm>
          <a:prstGeom prst="rect">
            <a:avLst/>
          </a:prstGeom>
        </p:spPr>
      </p:pic>
      <p:pic>
        <p:nvPicPr>
          <p:cNvPr id="6" name="Picture 5">
            <a:extLst>
              <a:ext uri="{FF2B5EF4-FFF2-40B4-BE49-F238E27FC236}">
                <a16:creationId xmlns:a16="http://schemas.microsoft.com/office/drawing/2014/main" id="{96F2D6F1-B621-4571-851E-98D36FEAB00A}"/>
              </a:ext>
            </a:extLst>
          </p:cNvPr>
          <p:cNvPicPr>
            <a:picLocks noChangeAspect="1"/>
          </p:cNvPicPr>
          <p:nvPr/>
        </p:nvPicPr>
        <p:blipFill>
          <a:blip r:embed="rId3"/>
          <a:stretch>
            <a:fillRect/>
          </a:stretch>
        </p:blipFill>
        <p:spPr>
          <a:xfrm>
            <a:off x="5973223" y="3300466"/>
            <a:ext cx="2281544" cy="344885"/>
          </a:xfrm>
          <a:prstGeom prst="rect">
            <a:avLst/>
          </a:prstGeom>
        </p:spPr>
      </p:pic>
      <p:sp>
        <p:nvSpPr>
          <p:cNvPr id="19" name="Rectangle 18">
            <a:extLst>
              <a:ext uri="{FF2B5EF4-FFF2-40B4-BE49-F238E27FC236}">
                <a16:creationId xmlns:a16="http://schemas.microsoft.com/office/drawing/2014/main" id="{F78AC5A6-2AD4-41D4-BC7A-F3E652C8CB31}"/>
              </a:ext>
            </a:extLst>
          </p:cNvPr>
          <p:cNvSpPr/>
          <p:nvPr/>
        </p:nvSpPr>
        <p:spPr>
          <a:xfrm>
            <a:off x="1062038" y="3890218"/>
            <a:ext cx="7037451" cy="542456"/>
          </a:xfrm>
          <a:prstGeom prst="rect">
            <a:avLst/>
          </a:prstGeom>
        </p:spPr>
        <p:txBody>
          <a:bodyPr wrap="square">
            <a:spAutoFit/>
          </a:bodyPr>
          <a:lstStyle/>
          <a:p>
            <a:pPr algn="just"/>
            <a:r>
              <a:rPr lang="it-IT" sz="975" dirty="0"/>
              <a:t>Con le operazioni di differenza date o shift di giorni Python calcola da solo il numero di giorni di differenza (può essere anche in negativo) e la data corrispondente. Quando si crea un oggetto datetime è possibile immettere una data che non esiste, in quel caso Python lo rileva:</a:t>
            </a:r>
          </a:p>
        </p:txBody>
      </p:sp>
      <p:sp>
        <p:nvSpPr>
          <p:cNvPr id="21" name="Rectangle 12">
            <a:extLst>
              <a:ext uri="{FF2B5EF4-FFF2-40B4-BE49-F238E27FC236}">
                <a16:creationId xmlns:a16="http://schemas.microsoft.com/office/drawing/2014/main" id="{D1B25561-0F0D-40EC-A0AB-C107394603C3}"/>
              </a:ext>
            </a:extLst>
          </p:cNvPr>
          <p:cNvSpPr/>
          <p:nvPr/>
        </p:nvSpPr>
        <p:spPr>
          <a:xfrm>
            <a:off x="1062038" y="4405111"/>
            <a:ext cx="7229131"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bg1">
                    <a:lumMod val="95000"/>
                  </a:schemeClr>
                </a:solidFill>
                <a:latin typeface="Consolas" panose="020B0609020204030204" pitchFamily="49" charset="0"/>
                <a:cs typeface="Calibri" panose="020F0502020204030204" pitchFamily="34" charset="0"/>
              </a:rPr>
              <a:t>dt.</a:t>
            </a:r>
            <a:r>
              <a:rPr lang="en-GB" sz="1050" dirty="0" err="1">
                <a:solidFill>
                  <a:srgbClr val="00B0F0"/>
                </a:solidFill>
                <a:latin typeface="Consolas" panose="020B0609020204030204" pitchFamily="49" charset="0"/>
                <a:cs typeface="Calibri" panose="020F0502020204030204" pitchFamily="34" charset="0"/>
              </a:rPr>
              <a:t>datetime</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2021</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13</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24</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bg1">
                    <a:lumMod val="95000"/>
                  </a:schemeClr>
                </a:solidFill>
                <a:latin typeface="Consolas" panose="020B0609020204030204" pitchFamily="49" charset="0"/>
                <a:cs typeface="Calibri" panose="020F0502020204030204" pitchFamily="34" charset="0"/>
              </a:rPr>
              <a:t>dt.</a:t>
            </a:r>
            <a:r>
              <a:rPr lang="en-GB" sz="1050" dirty="0" err="1">
                <a:solidFill>
                  <a:srgbClr val="00B0F0"/>
                </a:solidFill>
                <a:latin typeface="Consolas" panose="020B0609020204030204" pitchFamily="49" charset="0"/>
                <a:cs typeface="Calibri" panose="020F0502020204030204" pitchFamily="34" charset="0"/>
              </a:rPr>
              <a:t>datetime</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2021</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29</a:t>
            </a:r>
            <a:r>
              <a:rPr lang="en-GB" sz="1050" dirty="0">
                <a:solidFill>
                  <a:schemeClr val="bg1">
                    <a:lumMod val="95000"/>
                  </a:schemeClr>
                </a:solidFill>
                <a:latin typeface="Consolas" panose="020B0609020204030204" pitchFamily="49" charset="0"/>
                <a:cs typeface="Calibri" panose="020F0502020204030204" pitchFamily="34" charset="0"/>
              </a:rPr>
              <a:t>))</a:t>
            </a:r>
          </a:p>
        </p:txBody>
      </p:sp>
      <p:pic>
        <p:nvPicPr>
          <p:cNvPr id="15" name="Picture 14">
            <a:extLst>
              <a:ext uri="{FF2B5EF4-FFF2-40B4-BE49-F238E27FC236}">
                <a16:creationId xmlns:a16="http://schemas.microsoft.com/office/drawing/2014/main" id="{F327CFBB-FBDC-4574-9A61-AD30B0C501FE}"/>
              </a:ext>
            </a:extLst>
          </p:cNvPr>
          <p:cNvPicPr>
            <a:picLocks noChangeAspect="1"/>
          </p:cNvPicPr>
          <p:nvPr/>
        </p:nvPicPr>
        <p:blipFill>
          <a:blip r:embed="rId4"/>
          <a:stretch>
            <a:fillRect/>
          </a:stretch>
        </p:blipFill>
        <p:spPr>
          <a:xfrm>
            <a:off x="3588805" y="4596943"/>
            <a:ext cx="2621756" cy="185738"/>
          </a:xfrm>
          <a:prstGeom prst="rect">
            <a:avLst/>
          </a:prstGeom>
        </p:spPr>
      </p:pic>
      <p:pic>
        <p:nvPicPr>
          <p:cNvPr id="10" name="Picture 9">
            <a:extLst>
              <a:ext uri="{FF2B5EF4-FFF2-40B4-BE49-F238E27FC236}">
                <a16:creationId xmlns:a16="http://schemas.microsoft.com/office/drawing/2014/main" id="{285E7FBA-150E-40EA-A385-B0294151A891}"/>
              </a:ext>
            </a:extLst>
          </p:cNvPr>
          <p:cNvPicPr>
            <a:picLocks noChangeAspect="1"/>
          </p:cNvPicPr>
          <p:nvPr/>
        </p:nvPicPr>
        <p:blipFill>
          <a:blip r:embed="rId5"/>
          <a:stretch>
            <a:fillRect/>
          </a:stretch>
        </p:blipFill>
        <p:spPr>
          <a:xfrm>
            <a:off x="3588805" y="4431562"/>
            <a:ext cx="2171700" cy="178594"/>
          </a:xfrm>
          <a:prstGeom prst="rect">
            <a:avLst/>
          </a:prstGeom>
        </p:spPr>
      </p:pic>
      <p:sp>
        <p:nvSpPr>
          <p:cNvPr id="2" name="Title 1">
            <a:extLst>
              <a:ext uri="{FF2B5EF4-FFF2-40B4-BE49-F238E27FC236}">
                <a16:creationId xmlns:a16="http://schemas.microsoft.com/office/drawing/2014/main" id="{D89BD3F9-4434-E91B-BB7B-7D84A0999F47}"/>
              </a:ext>
            </a:extLst>
          </p:cNvPr>
          <p:cNvSpPr>
            <a:spLocks noGrp="1"/>
          </p:cNvSpPr>
          <p:nvPr>
            <p:ph type="title"/>
          </p:nvPr>
        </p:nvSpPr>
        <p:spPr/>
        <p:txBody>
          <a:bodyPr/>
          <a:lstStyle/>
          <a:p>
            <a:r>
              <a:rPr lang="it-IT" sz="1600" dirty="0">
                <a:solidFill>
                  <a:schemeClr val="bg1"/>
                </a:solidFill>
              </a:rPr>
              <a:t>Formati Data - Datetime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1801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1044512" y="727510"/>
            <a:ext cx="7037451" cy="242374"/>
          </a:xfrm>
          <a:prstGeom prst="rect">
            <a:avLst/>
          </a:prstGeom>
        </p:spPr>
        <p:txBody>
          <a:bodyPr wrap="square">
            <a:spAutoFit/>
          </a:bodyPr>
          <a:lstStyle/>
          <a:p>
            <a:pPr algn="just"/>
            <a:r>
              <a:rPr lang="it-IT" sz="975" dirty="0"/>
              <a:t>Con le date posso fare conversioni solamente a livello di stringhe.</a:t>
            </a:r>
          </a:p>
        </p:txBody>
      </p:sp>
      <p:sp>
        <p:nvSpPr>
          <p:cNvPr id="26" name="Rectangle 25">
            <a:extLst>
              <a:ext uri="{FF2B5EF4-FFF2-40B4-BE49-F238E27FC236}">
                <a16:creationId xmlns:a16="http://schemas.microsoft.com/office/drawing/2014/main" id="{0C207B15-5DB3-48E5-B58E-183A6EC73CF0}"/>
              </a:ext>
            </a:extLst>
          </p:cNvPr>
          <p:cNvSpPr/>
          <p:nvPr/>
        </p:nvSpPr>
        <p:spPr>
          <a:xfrm>
            <a:off x="4139968" y="1062375"/>
            <a:ext cx="4114799" cy="842538"/>
          </a:xfrm>
          <a:prstGeom prst="rect">
            <a:avLst/>
          </a:prstGeom>
        </p:spPr>
        <p:txBody>
          <a:bodyPr wrap="square">
            <a:spAutoFit/>
          </a:bodyPr>
          <a:lstStyle/>
          <a:p>
            <a:pPr algn="just"/>
            <a:r>
              <a:rPr lang="it-IT" sz="975" dirty="0"/>
              <a:t>Per trasformare una variabile di qualsiasi formato datetime in stringa posso scegliere due soluzioni:</a:t>
            </a:r>
          </a:p>
          <a:p>
            <a:pPr marL="214313" indent="-214313" algn="just">
              <a:buFont typeface="Arial" panose="020B0604020202020204" pitchFamily="34" charset="0"/>
              <a:buChar char="•"/>
            </a:pPr>
            <a:r>
              <a:rPr lang="it-IT" sz="975" dirty="0"/>
              <a:t>Usare il semplice comando "str".</a:t>
            </a:r>
          </a:p>
          <a:p>
            <a:pPr marL="214313" indent="-214313" algn="just">
              <a:buFont typeface="Arial" panose="020B0604020202020204" pitchFamily="34" charset="0"/>
              <a:buChar char="•"/>
            </a:pPr>
            <a:r>
              <a:rPr lang="it-IT" sz="975" dirty="0"/>
              <a:t>Usare la funzione strftime() attributo di un oggetto datetime per renderla come stringa e cambiare il modo in cui è rappresentata la data.</a:t>
            </a:r>
          </a:p>
        </p:txBody>
      </p:sp>
      <p:sp>
        <p:nvSpPr>
          <p:cNvPr id="27" name="Rectangle 12">
            <a:extLst>
              <a:ext uri="{FF2B5EF4-FFF2-40B4-BE49-F238E27FC236}">
                <a16:creationId xmlns:a16="http://schemas.microsoft.com/office/drawing/2014/main" id="{3D7F59FC-E361-4B8E-97FD-3D9E8953F821}"/>
              </a:ext>
            </a:extLst>
          </p:cNvPr>
          <p:cNvSpPr/>
          <p:nvPr/>
        </p:nvSpPr>
        <p:spPr>
          <a:xfrm>
            <a:off x="1021408" y="2937504"/>
            <a:ext cx="4273361"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bg1">
                    <a:lumMod val="95000"/>
                  </a:schemeClr>
                </a:solidFill>
                <a:latin typeface="Consolas" panose="020B0609020204030204" pitchFamily="49" charset="0"/>
                <a:cs typeface="Calibri" panose="020F0502020204030204" pitchFamily="34" charset="0"/>
              </a:rPr>
              <a:t>new_datetime</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dt.</a:t>
            </a:r>
            <a:r>
              <a:rPr lang="en-GB" sz="1050" dirty="0" err="1">
                <a:solidFill>
                  <a:srgbClr val="00B0F0"/>
                </a:solidFill>
                <a:latin typeface="Consolas" panose="020B0609020204030204" pitchFamily="49" charset="0"/>
                <a:cs typeface="Calibri" panose="020F0502020204030204" pitchFamily="34" charset="0"/>
              </a:rPr>
              <a:t>datetime</a:t>
            </a:r>
            <a:r>
              <a:rPr lang="en-GB" sz="1050" dirty="0" err="1">
                <a:solidFill>
                  <a:schemeClr val="bg1">
                    <a:lumMod val="95000"/>
                  </a:schemeClr>
                </a:solidFill>
                <a:latin typeface="Consolas" panose="020B0609020204030204" pitchFamily="49" charset="0"/>
                <a:cs typeface="Calibri" panose="020F0502020204030204" pitchFamily="34" charset="0"/>
              </a:rPr>
              <a:t>.</a:t>
            </a:r>
            <a:r>
              <a:rPr lang="en-GB" sz="1050" dirty="0" err="1">
                <a:solidFill>
                  <a:srgbClr val="00B0F0"/>
                </a:solidFill>
                <a:latin typeface="Consolas" panose="020B0609020204030204" pitchFamily="49" charset="0"/>
                <a:cs typeface="Calibri" panose="020F0502020204030204" pitchFamily="34" charset="0"/>
              </a:rPr>
              <a:t>strptime</a:t>
            </a:r>
            <a:r>
              <a:rPr lang="en-GB" sz="1050" dirty="0">
                <a:solidFill>
                  <a:schemeClr val="bg1">
                    <a:lumMod val="95000"/>
                  </a:schemeClr>
                </a:solidFill>
                <a:latin typeface="Consolas" panose="020B0609020204030204" pitchFamily="49" charset="0"/>
                <a:cs typeface="Calibri" panose="020F0502020204030204" pitchFamily="34" charset="0"/>
              </a:rPr>
              <a:t>(data_s2, </a:t>
            </a:r>
            <a:r>
              <a:rPr lang="en-GB" sz="1050" dirty="0">
                <a:solidFill>
                  <a:srgbClr val="92D050"/>
                </a:solidFill>
                <a:latin typeface="Consolas" panose="020B0609020204030204" pitchFamily="49" charset="0"/>
                <a:cs typeface="Calibri" panose="020F0502020204030204" pitchFamily="34" charset="0"/>
              </a:rPr>
              <a:t>"%d/%m/%Y"</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bg1">
                    <a:lumMod val="95000"/>
                  </a:schemeClr>
                </a:solidFill>
                <a:latin typeface="Consolas" panose="020B0609020204030204" pitchFamily="49" charset="0"/>
                <a:cs typeface="Calibri" panose="020F0502020204030204" pitchFamily="34" charset="0"/>
              </a:rPr>
              <a:t>new_datetime</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endParaRPr lang="en-GB" sz="1050" dirty="0">
              <a:solidFill>
                <a:schemeClr val="bg1">
                  <a:lumMod val="95000"/>
                </a:schemeClr>
              </a:solidFill>
              <a:latin typeface="Consolas" panose="020B0609020204030204" pitchFamily="49" charset="0"/>
              <a:cs typeface="Calibri" panose="020F0502020204030204" pitchFamily="34" charset="0"/>
            </a:endParaRPr>
          </a:p>
          <a:p>
            <a:pPr algn="just"/>
            <a:r>
              <a:rPr lang="en-GB" sz="1050" dirty="0" err="1">
                <a:solidFill>
                  <a:schemeClr val="bg1">
                    <a:lumMod val="95000"/>
                  </a:schemeClr>
                </a:solidFill>
                <a:latin typeface="Consolas" panose="020B0609020204030204" pitchFamily="49" charset="0"/>
                <a:cs typeface="Calibri" panose="020F0502020204030204" pitchFamily="34" charset="0"/>
              </a:rPr>
              <a:t>new_date</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 </a:t>
            </a:r>
            <a:r>
              <a:rPr lang="en-GB" sz="1050" dirty="0" err="1">
                <a:solidFill>
                  <a:schemeClr val="bg1">
                    <a:lumMod val="95000"/>
                  </a:schemeClr>
                </a:solidFill>
                <a:latin typeface="Consolas" panose="020B0609020204030204" pitchFamily="49" charset="0"/>
                <a:cs typeface="Calibri" panose="020F0502020204030204" pitchFamily="34" charset="0"/>
              </a:rPr>
              <a:t>new_datetime.</a:t>
            </a:r>
            <a:r>
              <a:rPr lang="en-GB" sz="1050" dirty="0" err="1">
                <a:solidFill>
                  <a:srgbClr val="00B0F0"/>
                </a:solidFill>
                <a:latin typeface="Consolas" panose="020B0609020204030204" pitchFamily="49" charset="0"/>
                <a:cs typeface="Calibri" panose="020F0502020204030204" pitchFamily="34" charset="0"/>
              </a:rPr>
              <a:t>date</a:t>
            </a:r>
            <a:r>
              <a:rPr lang="en-GB" sz="1050" dirty="0">
                <a:solidFill>
                  <a:schemeClr val="bg1">
                    <a:lumMod val="95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lumMod val="95000"/>
                  </a:schemeClr>
                </a:solidFill>
                <a:latin typeface="Consolas" panose="020B0609020204030204" pitchFamily="49" charset="0"/>
                <a:cs typeface="Calibri" panose="020F0502020204030204" pitchFamily="34" charset="0"/>
              </a:rPr>
              <a:t>(</a:t>
            </a:r>
            <a:r>
              <a:rPr lang="en-GB" sz="1050" dirty="0" err="1">
                <a:solidFill>
                  <a:schemeClr val="bg1">
                    <a:lumMod val="95000"/>
                  </a:schemeClr>
                </a:solidFill>
                <a:latin typeface="Consolas" panose="020B0609020204030204" pitchFamily="49" charset="0"/>
                <a:cs typeface="Calibri" panose="020F0502020204030204" pitchFamily="34" charset="0"/>
              </a:rPr>
              <a:t>new_date</a:t>
            </a:r>
            <a:r>
              <a:rPr lang="en-GB" sz="1050" dirty="0">
                <a:solidFill>
                  <a:schemeClr val="bg1">
                    <a:lumMod val="95000"/>
                  </a:schemeClr>
                </a:solidFill>
                <a:latin typeface="Consolas" panose="020B0609020204030204" pitchFamily="49" charset="0"/>
                <a:cs typeface="Calibri" panose="020F0502020204030204" pitchFamily="34" charset="0"/>
              </a:rPr>
              <a:t>)</a:t>
            </a:r>
          </a:p>
        </p:txBody>
      </p:sp>
      <p:sp>
        <p:nvSpPr>
          <p:cNvPr id="19" name="Rectangle 18">
            <a:extLst>
              <a:ext uri="{FF2B5EF4-FFF2-40B4-BE49-F238E27FC236}">
                <a16:creationId xmlns:a16="http://schemas.microsoft.com/office/drawing/2014/main" id="{F78AC5A6-2AD4-41D4-BC7A-F3E652C8CB31}"/>
              </a:ext>
            </a:extLst>
          </p:cNvPr>
          <p:cNvSpPr/>
          <p:nvPr/>
        </p:nvSpPr>
        <p:spPr>
          <a:xfrm>
            <a:off x="980778" y="2144339"/>
            <a:ext cx="7037451" cy="542456"/>
          </a:xfrm>
          <a:prstGeom prst="rect">
            <a:avLst/>
          </a:prstGeom>
        </p:spPr>
        <p:txBody>
          <a:bodyPr wrap="square">
            <a:spAutoFit/>
          </a:bodyPr>
          <a:lstStyle/>
          <a:p>
            <a:pPr algn="just"/>
            <a:r>
              <a:rPr lang="it-IT" sz="975" dirty="0"/>
              <a:t>Con "str" la data viene convertita in stringa usando "-" come separatore (lo standard di datetime), mentre con strftime() posso selezionare il formato che preferisco. Tra parentesi immetto il formato dove ogni argomento deve essere preceduto da un "%" e li separo con il separatore che preferisco, in questo caso "/".</a:t>
            </a:r>
          </a:p>
        </p:txBody>
      </p:sp>
      <p:sp>
        <p:nvSpPr>
          <p:cNvPr id="13" name="Rectangle 12">
            <a:extLst>
              <a:ext uri="{FF2B5EF4-FFF2-40B4-BE49-F238E27FC236}">
                <a16:creationId xmlns:a16="http://schemas.microsoft.com/office/drawing/2014/main" id="{EFF49FE0-B954-4EBD-B0BC-A067A858FF62}"/>
              </a:ext>
            </a:extLst>
          </p:cNvPr>
          <p:cNvSpPr/>
          <p:nvPr/>
        </p:nvSpPr>
        <p:spPr>
          <a:xfrm>
            <a:off x="1062038" y="944561"/>
            <a:ext cx="3077930" cy="122341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import</a:t>
            </a:r>
            <a:r>
              <a:rPr lang="en-GB" sz="1050" dirty="0">
                <a:solidFill>
                  <a:schemeClr val="tx1">
                    <a:lumMod val="10000"/>
                    <a:lumOff val="90000"/>
                  </a:schemeClr>
                </a:solidFill>
                <a:latin typeface="Consolas" panose="020B0609020204030204" pitchFamily="49" charset="0"/>
                <a:cs typeface="Calibri" panose="020F0502020204030204" pitchFamily="34" charset="0"/>
              </a:rPr>
              <a:t> datetime </a:t>
            </a:r>
            <a:r>
              <a:rPr lang="en-GB" sz="1050" dirty="0">
                <a:solidFill>
                  <a:srgbClr val="C17CEC"/>
                </a:solidFill>
                <a:latin typeface="Consolas" panose="020B0609020204030204" pitchFamily="49" charset="0"/>
                <a:cs typeface="Calibri" panose="020F0502020204030204" pitchFamily="34" charset="0"/>
              </a:rPr>
              <a:t>as </a:t>
            </a:r>
            <a:r>
              <a:rPr lang="en-GB" sz="1050" dirty="0">
                <a:solidFill>
                  <a:schemeClr val="tx1">
                    <a:lumMod val="10000"/>
                    <a:lumOff val="90000"/>
                  </a:schemeClr>
                </a:solidFill>
                <a:latin typeface="Consolas" panose="020B0609020204030204" pitchFamily="49" charset="0"/>
                <a:cs typeface="Calibri" panose="020F0502020204030204" pitchFamily="34" charset="0"/>
              </a:rPr>
              <a:t>dt</a:t>
            </a:r>
          </a:p>
          <a:p>
            <a:pPr algn="just"/>
            <a:endParaRPr lang="en-GB" sz="1050" dirty="0">
              <a:solidFill>
                <a:schemeClr val="bg1"/>
              </a:solidFill>
              <a:latin typeface="Consolas" panose="020B0609020204030204" pitchFamily="49" charset="0"/>
              <a:cs typeface="Calibri" panose="020F0502020204030204" pitchFamily="34" charset="0"/>
            </a:endParaRPr>
          </a:p>
          <a:p>
            <a:pPr algn="just"/>
            <a:r>
              <a:rPr lang="en-GB" sz="1050" dirty="0">
                <a:solidFill>
                  <a:schemeClr val="bg1"/>
                </a:solidFill>
                <a:latin typeface="Consolas" panose="020B0609020204030204" pitchFamily="49" charset="0"/>
                <a:cs typeface="Calibri" panose="020F0502020204030204" pitchFamily="34" charset="0"/>
              </a:rPr>
              <a:t>data2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solidFill>
                <a:latin typeface="Consolas" panose="020B0609020204030204" pitchFamily="49" charset="0"/>
                <a:cs typeface="Calibri" panose="020F0502020204030204" pitchFamily="34" charset="0"/>
              </a:rPr>
              <a:t> </a:t>
            </a:r>
            <a:r>
              <a:rPr lang="en-GB" sz="1050" dirty="0" err="1">
                <a:solidFill>
                  <a:schemeClr val="bg1"/>
                </a:solidFill>
                <a:latin typeface="Consolas" panose="020B0609020204030204" pitchFamily="49" charset="0"/>
                <a:cs typeface="Calibri" panose="020F0502020204030204" pitchFamily="34" charset="0"/>
              </a:rPr>
              <a:t>dt.</a:t>
            </a:r>
            <a:r>
              <a:rPr lang="en-GB" sz="1050" dirty="0" err="1">
                <a:solidFill>
                  <a:srgbClr val="00B0F0"/>
                </a:solidFill>
                <a:latin typeface="Consolas" panose="020B0609020204030204" pitchFamily="49" charset="0"/>
                <a:cs typeface="Calibri" panose="020F0502020204030204" pitchFamily="34" charset="0"/>
              </a:rPr>
              <a:t>date</a:t>
            </a:r>
            <a:r>
              <a:rPr lang="en-GB" sz="1050" dirty="0">
                <a:solidFill>
                  <a:schemeClr val="bg1"/>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2021</a:t>
            </a:r>
            <a:r>
              <a:rPr lang="en-GB" sz="1050" dirty="0">
                <a:solidFill>
                  <a:schemeClr val="bg1"/>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7</a:t>
            </a:r>
            <a:r>
              <a:rPr lang="en-GB" sz="1050" dirty="0">
                <a:solidFill>
                  <a:schemeClr val="bg1"/>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13</a:t>
            </a:r>
            <a:r>
              <a:rPr lang="en-GB" sz="1050" dirty="0">
                <a:solidFill>
                  <a:schemeClr val="bg1"/>
                </a:solidFill>
                <a:latin typeface="Consolas" panose="020B0609020204030204" pitchFamily="49" charset="0"/>
                <a:cs typeface="Calibri" panose="020F0502020204030204" pitchFamily="34" charset="0"/>
              </a:rPr>
              <a:t>)</a:t>
            </a:r>
          </a:p>
          <a:p>
            <a:pPr algn="just"/>
            <a:r>
              <a:rPr lang="en-GB" sz="1050" dirty="0" err="1">
                <a:solidFill>
                  <a:schemeClr val="bg1"/>
                </a:solidFill>
                <a:latin typeface="Consolas" panose="020B0609020204030204" pitchFamily="49" charset="0"/>
                <a:cs typeface="Calibri" panose="020F0502020204030204" pitchFamily="34" charset="0"/>
              </a:rPr>
              <a:t>data_s</a:t>
            </a:r>
            <a:r>
              <a:rPr lang="en-GB" sz="1050" dirty="0">
                <a:solidFill>
                  <a:schemeClr val="bg1"/>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str</a:t>
            </a:r>
            <a:r>
              <a:rPr lang="en-GB" sz="1050" dirty="0">
                <a:solidFill>
                  <a:schemeClr val="bg1"/>
                </a:solidFill>
                <a:latin typeface="Consolas" panose="020B0609020204030204" pitchFamily="49" charset="0"/>
                <a:cs typeface="Calibri" panose="020F0502020204030204" pitchFamily="34" charset="0"/>
              </a:rPr>
              <a:t>(data2)</a:t>
            </a:r>
          </a:p>
          <a:p>
            <a:pPr algn="just"/>
            <a:r>
              <a:rPr lang="en-GB" sz="1050" dirty="0">
                <a:solidFill>
                  <a:schemeClr val="bg1"/>
                </a:solidFill>
                <a:latin typeface="Consolas" panose="020B0609020204030204" pitchFamily="49" charset="0"/>
                <a:cs typeface="Calibri" panose="020F0502020204030204" pitchFamily="34" charset="0"/>
              </a:rPr>
              <a:t>data_s2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bg1"/>
                </a:solidFill>
                <a:latin typeface="Consolas" panose="020B0609020204030204" pitchFamily="49" charset="0"/>
                <a:cs typeface="Calibri" panose="020F0502020204030204" pitchFamily="34" charset="0"/>
              </a:rPr>
              <a:t> data2.</a:t>
            </a:r>
            <a:r>
              <a:rPr lang="en-GB" sz="1050" dirty="0">
                <a:solidFill>
                  <a:srgbClr val="00B0F0"/>
                </a:solidFill>
                <a:latin typeface="Consolas" panose="020B0609020204030204" pitchFamily="49" charset="0"/>
                <a:cs typeface="Calibri" panose="020F0502020204030204" pitchFamily="34" charset="0"/>
              </a:rPr>
              <a:t>strftime</a:t>
            </a:r>
            <a:r>
              <a:rPr lang="en-GB" sz="1050" dirty="0">
                <a:solidFill>
                  <a:schemeClr val="bg1"/>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"%d/%m/%Y"</a:t>
            </a:r>
            <a:r>
              <a:rPr lang="en-GB" sz="1050" dirty="0">
                <a:solidFill>
                  <a:schemeClr val="bg1"/>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solidFill>
                <a:latin typeface="Consolas" panose="020B0609020204030204" pitchFamily="49" charset="0"/>
                <a:cs typeface="Calibri" panose="020F0502020204030204" pitchFamily="34" charset="0"/>
              </a:rPr>
              <a:t>(</a:t>
            </a:r>
            <a:r>
              <a:rPr lang="en-GB" sz="1050" dirty="0" err="1">
                <a:solidFill>
                  <a:schemeClr val="bg1"/>
                </a:solidFill>
                <a:latin typeface="Consolas" panose="020B0609020204030204" pitchFamily="49" charset="0"/>
                <a:cs typeface="Calibri" panose="020F0502020204030204" pitchFamily="34" charset="0"/>
              </a:rPr>
              <a:t>data_s</a:t>
            </a:r>
            <a:r>
              <a:rPr lang="en-GB" sz="1050" dirty="0">
                <a:solidFill>
                  <a:schemeClr val="bg1"/>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solidFill>
                <a:latin typeface="Consolas" panose="020B0609020204030204" pitchFamily="49" charset="0"/>
                <a:cs typeface="Calibri" panose="020F0502020204030204" pitchFamily="34" charset="0"/>
              </a:rPr>
              <a:t>(data_s2)</a:t>
            </a:r>
          </a:p>
        </p:txBody>
      </p:sp>
      <p:pic>
        <p:nvPicPr>
          <p:cNvPr id="3" name="Picture 2">
            <a:extLst>
              <a:ext uri="{FF2B5EF4-FFF2-40B4-BE49-F238E27FC236}">
                <a16:creationId xmlns:a16="http://schemas.microsoft.com/office/drawing/2014/main" id="{603788D0-BD97-498C-9C47-58698A2E7649}"/>
              </a:ext>
            </a:extLst>
          </p:cNvPr>
          <p:cNvPicPr>
            <a:picLocks noChangeAspect="1"/>
          </p:cNvPicPr>
          <p:nvPr/>
        </p:nvPicPr>
        <p:blipFill>
          <a:blip r:embed="rId2"/>
          <a:stretch>
            <a:fillRect/>
          </a:stretch>
        </p:blipFill>
        <p:spPr>
          <a:xfrm>
            <a:off x="2223050" y="1772864"/>
            <a:ext cx="721519" cy="371475"/>
          </a:xfrm>
          <a:prstGeom prst="rect">
            <a:avLst/>
          </a:prstGeom>
        </p:spPr>
      </p:pic>
      <p:sp>
        <p:nvSpPr>
          <p:cNvPr id="16" name="Rectangle 15">
            <a:extLst>
              <a:ext uri="{FF2B5EF4-FFF2-40B4-BE49-F238E27FC236}">
                <a16:creationId xmlns:a16="http://schemas.microsoft.com/office/drawing/2014/main" id="{CFFBF2C2-E8F4-4822-BD6F-CA5D0DF62DAC}"/>
              </a:ext>
            </a:extLst>
          </p:cNvPr>
          <p:cNvSpPr/>
          <p:nvPr/>
        </p:nvSpPr>
        <p:spPr>
          <a:xfrm>
            <a:off x="980778" y="2722588"/>
            <a:ext cx="7037451" cy="242374"/>
          </a:xfrm>
          <a:prstGeom prst="rect">
            <a:avLst/>
          </a:prstGeom>
        </p:spPr>
        <p:txBody>
          <a:bodyPr wrap="square">
            <a:spAutoFit/>
          </a:bodyPr>
          <a:lstStyle/>
          <a:p>
            <a:pPr algn="just"/>
            <a:r>
              <a:rPr lang="it-IT" sz="975" dirty="0"/>
              <a:t>Per fare l’operazione inversa devo usare la funzione specifica dei formati datetime chiamata strptime():</a:t>
            </a:r>
          </a:p>
        </p:txBody>
      </p:sp>
      <p:pic>
        <p:nvPicPr>
          <p:cNvPr id="5" name="Picture 4">
            <a:extLst>
              <a:ext uri="{FF2B5EF4-FFF2-40B4-BE49-F238E27FC236}">
                <a16:creationId xmlns:a16="http://schemas.microsoft.com/office/drawing/2014/main" id="{7925F140-3850-43B6-8282-37CA3BA74A45}"/>
              </a:ext>
            </a:extLst>
          </p:cNvPr>
          <p:cNvPicPr>
            <a:picLocks noChangeAspect="1"/>
          </p:cNvPicPr>
          <p:nvPr/>
        </p:nvPicPr>
        <p:blipFill>
          <a:blip r:embed="rId3"/>
          <a:stretch>
            <a:fillRect/>
          </a:stretch>
        </p:blipFill>
        <p:spPr>
          <a:xfrm>
            <a:off x="2543179" y="3133712"/>
            <a:ext cx="1250156" cy="164306"/>
          </a:xfrm>
          <a:prstGeom prst="rect">
            <a:avLst/>
          </a:prstGeom>
        </p:spPr>
      </p:pic>
      <p:pic>
        <p:nvPicPr>
          <p:cNvPr id="9" name="Picture 8">
            <a:extLst>
              <a:ext uri="{FF2B5EF4-FFF2-40B4-BE49-F238E27FC236}">
                <a16:creationId xmlns:a16="http://schemas.microsoft.com/office/drawing/2014/main" id="{1A0E9123-08E9-42B4-A333-944347CA7907}"/>
              </a:ext>
            </a:extLst>
          </p:cNvPr>
          <p:cNvPicPr>
            <a:picLocks noChangeAspect="1"/>
          </p:cNvPicPr>
          <p:nvPr/>
        </p:nvPicPr>
        <p:blipFill>
          <a:blip r:embed="rId4"/>
          <a:stretch>
            <a:fillRect/>
          </a:stretch>
        </p:blipFill>
        <p:spPr>
          <a:xfrm>
            <a:off x="2543179" y="3639482"/>
            <a:ext cx="678656" cy="150019"/>
          </a:xfrm>
          <a:prstGeom prst="rect">
            <a:avLst/>
          </a:prstGeom>
        </p:spPr>
      </p:pic>
      <p:sp>
        <p:nvSpPr>
          <p:cNvPr id="20" name="Rectangle 19">
            <a:extLst>
              <a:ext uri="{FF2B5EF4-FFF2-40B4-BE49-F238E27FC236}">
                <a16:creationId xmlns:a16="http://schemas.microsoft.com/office/drawing/2014/main" id="{E47933A7-C700-47E1-AC88-7350467BAB21}"/>
              </a:ext>
            </a:extLst>
          </p:cNvPr>
          <p:cNvSpPr/>
          <p:nvPr/>
        </p:nvSpPr>
        <p:spPr>
          <a:xfrm>
            <a:off x="5294769" y="2937504"/>
            <a:ext cx="2787194" cy="692497"/>
          </a:xfrm>
          <a:prstGeom prst="rect">
            <a:avLst/>
          </a:prstGeom>
        </p:spPr>
        <p:txBody>
          <a:bodyPr wrap="square">
            <a:spAutoFit/>
          </a:bodyPr>
          <a:lstStyle/>
          <a:p>
            <a:pPr algn="just"/>
            <a:r>
              <a:rPr lang="it-IT" sz="975" dirty="0"/>
              <a:t>Di default sono costretto a convertire in datetime specificando, come secondo argomento, il formato della stringa; posso poi ricavare solo la data con la funzione date() già incontrata.</a:t>
            </a:r>
          </a:p>
        </p:txBody>
      </p:sp>
      <p:sp>
        <p:nvSpPr>
          <p:cNvPr id="45" name="Rectangle 44">
            <a:extLst>
              <a:ext uri="{FF2B5EF4-FFF2-40B4-BE49-F238E27FC236}">
                <a16:creationId xmlns:a16="http://schemas.microsoft.com/office/drawing/2014/main" id="{EB90BD06-6C56-4338-9DFB-E9A3136250D1}"/>
              </a:ext>
            </a:extLst>
          </p:cNvPr>
          <p:cNvSpPr/>
          <p:nvPr/>
        </p:nvSpPr>
        <p:spPr>
          <a:xfrm>
            <a:off x="1003881" y="3927103"/>
            <a:ext cx="7037451" cy="542456"/>
          </a:xfrm>
          <a:prstGeom prst="rect">
            <a:avLst/>
          </a:prstGeom>
        </p:spPr>
        <p:txBody>
          <a:bodyPr wrap="square">
            <a:spAutoFit/>
          </a:bodyPr>
          <a:lstStyle/>
          <a:p>
            <a:pPr algn="just"/>
            <a:r>
              <a:rPr lang="it-IT" sz="975" dirty="0"/>
              <a:t>Come si nota dagli esempi le lettere dei giorni e dei mesi sono in minuscolo, quella degli anni in maiuscolo. Questo perché Pyhon supporta una vasta gamma di convenzioni per rappresentare le date; in particolare la "%y" serve per rappresentare gli anni usando solo le ultime due cifre.</a:t>
            </a:r>
          </a:p>
        </p:txBody>
      </p:sp>
      <p:sp>
        <p:nvSpPr>
          <p:cNvPr id="46" name="Rectangle 12">
            <a:extLst>
              <a:ext uri="{FF2B5EF4-FFF2-40B4-BE49-F238E27FC236}">
                <a16:creationId xmlns:a16="http://schemas.microsoft.com/office/drawing/2014/main" id="{C1E89B66-2EAD-4614-BF46-AD7EF1CB09D7}"/>
              </a:ext>
            </a:extLst>
          </p:cNvPr>
          <p:cNvSpPr/>
          <p:nvPr/>
        </p:nvSpPr>
        <p:spPr>
          <a:xfrm>
            <a:off x="1021408" y="4441749"/>
            <a:ext cx="3550592" cy="41549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solidFill>
                <a:latin typeface="Consolas" panose="020B0609020204030204" pitchFamily="49" charset="0"/>
                <a:cs typeface="Calibri" panose="020F0502020204030204" pitchFamily="34" charset="0"/>
              </a:rPr>
              <a:t>(data2.</a:t>
            </a:r>
            <a:r>
              <a:rPr lang="en-GB" sz="1050" dirty="0">
                <a:solidFill>
                  <a:srgbClr val="00B0F0"/>
                </a:solidFill>
                <a:latin typeface="Consolas" panose="020B0609020204030204" pitchFamily="49" charset="0"/>
                <a:cs typeface="Calibri" panose="020F0502020204030204" pitchFamily="34" charset="0"/>
              </a:rPr>
              <a:t>strftime</a:t>
            </a:r>
            <a:r>
              <a:rPr lang="en-GB" sz="1050" dirty="0">
                <a:solidFill>
                  <a:schemeClr val="bg1"/>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"%d/%m/%y"</a:t>
            </a:r>
            <a:r>
              <a:rPr lang="en-GB" sz="1050" dirty="0">
                <a:solidFill>
                  <a:schemeClr val="bg1"/>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bg1"/>
                </a:solidFill>
                <a:latin typeface="Consolas" panose="020B0609020204030204" pitchFamily="49" charset="0"/>
                <a:cs typeface="Calibri" panose="020F0502020204030204" pitchFamily="34" charset="0"/>
              </a:rPr>
              <a:t>(data2.</a:t>
            </a:r>
            <a:r>
              <a:rPr lang="en-GB" sz="1050" dirty="0">
                <a:solidFill>
                  <a:srgbClr val="00B0F0"/>
                </a:solidFill>
                <a:latin typeface="Consolas" panose="020B0609020204030204" pitchFamily="49" charset="0"/>
                <a:cs typeface="Calibri" panose="020F0502020204030204" pitchFamily="34" charset="0"/>
              </a:rPr>
              <a:t>strftime</a:t>
            </a:r>
            <a:r>
              <a:rPr lang="en-GB" sz="1050" dirty="0">
                <a:solidFill>
                  <a:schemeClr val="bg1"/>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"%d/%b/%y"</a:t>
            </a:r>
            <a:r>
              <a:rPr lang="en-GB" sz="1050" dirty="0">
                <a:solidFill>
                  <a:schemeClr val="bg1"/>
                </a:solidFill>
                <a:latin typeface="Consolas" panose="020B0609020204030204" pitchFamily="49" charset="0"/>
                <a:cs typeface="Calibri" panose="020F0502020204030204" pitchFamily="34" charset="0"/>
              </a:rPr>
              <a:t>))</a:t>
            </a:r>
            <a:endParaRPr lang="en-GB" sz="1050" dirty="0">
              <a:solidFill>
                <a:schemeClr val="bg1">
                  <a:lumMod val="95000"/>
                </a:schemeClr>
              </a:solidFill>
              <a:latin typeface="Consolas" panose="020B0609020204030204" pitchFamily="49" charset="0"/>
              <a:cs typeface="Calibri" panose="020F0502020204030204" pitchFamily="34" charset="0"/>
            </a:endParaRPr>
          </a:p>
        </p:txBody>
      </p:sp>
      <p:pic>
        <p:nvPicPr>
          <p:cNvPr id="48" name="Picture 47">
            <a:extLst>
              <a:ext uri="{FF2B5EF4-FFF2-40B4-BE49-F238E27FC236}">
                <a16:creationId xmlns:a16="http://schemas.microsoft.com/office/drawing/2014/main" id="{9C9C1C41-0516-45F6-8697-9BF35099ABA1}"/>
              </a:ext>
            </a:extLst>
          </p:cNvPr>
          <p:cNvPicPr>
            <a:picLocks noChangeAspect="1"/>
          </p:cNvPicPr>
          <p:nvPr/>
        </p:nvPicPr>
        <p:blipFill>
          <a:blip r:embed="rId5"/>
          <a:stretch>
            <a:fillRect/>
          </a:stretch>
        </p:blipFill>
        <p:spPr>
          <a:xfrm>
            <a:off x="3542383" y="4487932"/>
            <a:ext cx="614363" cy="321469"/>
          </a:xfrm>
          <a:prstGeom prst="rect">
            <a:avLst/>
          </a:prstGeom>
        </p:spPr>
      </p:pic>
      <p:sp>
        <p:nvSpPr>
          <p:cNvPr id="49" name="Rectangle 48">
            <a:extLst>
              <a:ext uri="{FF2B5EF4-FFF2-40B4-BE49-F238E27FC236}">
                <a16:creationId xmlns:a16="http://schemas.microsoft.com/office/drawing/2014/main" id="{071839BA-90F7-436C-B733-FCE0681EC4B9}"/>
              </a:ext>
            </a:extLst>
          </p:cNvPr>
          <p:cNvSpPr/>
          <p:nvPr/>
        </p:nvSpPr>
        <p:spPr>
          <a:xfrm>
            <a:off x="4589527" y="4415991"/>
            <a:ext cx="3665240" cy="392415"/>
          </a:xfrm>
          <a:prstGeom prst="rect">
            <a:avLst/>
          </a:prstGeom>
        </p:spPr>
        <p:txBody>
          <a:bodyPr wrap="square">
            <a:spAutoFit/>
          </a:bodyPr>
          <a:lstStyle/>
          <a:p>
            <a:pPr algn="just"/>
            <a:r>
              <a:rPr lang="it-IT" sz="975" dirty="0"/>
              <a:t>Con "%b" posso mettere le tre lettere del mese, "%B" per intero. Attenzione che "%M" è riservato per i minuti e non per i mesi.</a:t>
            </a:r>
          </a:p>
        </p:txBody>
      </p:sp>
      <p:sp>
        <p:nvSpPr>
          <p:cNvPr id="2" name="Title 1">
            <a:extLst>
              <a:ext uri="{FF2B5EF4-FFF2-40B4-BE49-F238E27FC236}">
                <a16:creationId xmlns:a16="http://schemas.microsoft.com/office/drawing/2014/main" id="{B1AF9B38-69B5-16B9-F5BC-30A86042A5B1}"/>
              </a:ext>
            </a:extLst>
          </p:cNvPr>
          <p:cNvSpPr>
            <a:spLocks noGrp="1"/>
          </p:cNvSpPr>
          <p:nvPr>
            <p:ph type="title"/>
          </p:nvPr>
        </p:nvSpPr>
        <p:spPr/>
        <p:txBody>
          <a:bodyPr/>
          <a:lstStyle/>
          <a:p>
            <a:r>
              <a:rPr lang="it-IT" sz="1600" dirty="0">
                <a:solidFill>
                  <a:schemeClr val="bg1"/>
                </a:solidFill>
              </a:rPr>
              <a:t>Conversione Formati - data</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75221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627B8B-7FC1-463C-964F-CB4DEE7A16EB}"/>
              </a:ext>
            </a:extLst>
          </p:cNvPr>
          <p:cNvSpPr/>
          <p:nvPr/>
        </p:nvSpPr>
        <p:spPr>
          <a:xfrm>
            <a:off x="1062038" y="630452"/>
            <a:ext cx="7019925" cy="507831"/>
          </a:xfrm>
          <a:prstGeom prst="rect">
            <a:avLst/>
          </a:prstGeom>
        </p:spPr>
        <p:txBody>
          <a:bodyPr wrap="square">
            <a:spAutoFit/>
          </a:bodyPr>
          <a:lstStyle/>
          <a:p>
            <a:pPr algn="just"/>
            <a:r>
              <a:rPr lang="it-IT" sz="1350" dirty="0">
                <a:solidFill>
                  <a:srgbClr val="000000"/>
                </a:solidFill>
              </a:rPr>
              <a:t>Il motore di Python si limita ad eseguire comandi, quindi </a:t>
            </a:r>
            <a:r>
              <a:rPr lang="it-IT" sz="1350" b="1" dirty="0">
                <a:solidFill>
                  <a:srgbClr val="000000"/>
                </a:solidFill>
              </a:rPr>
              <a:t>non ha un editor </a:t>
            </a:r>
            <a:r>
              <a:rPr lang="it-IT" sz="1350" dirty="0">
                <a:solidFill>
                  <a:srgbClr val="000000"/>
                </a:solidFill>
              </a:rPr>
              <a:t>proprietario. Si può scrivere codice Python con qualsiasi editor e poi eseguirlo.</a:t>
            </a:r>
            <a:endParaRPr lang="en-GB" sz="1350" dirty="0">
              <a:solidFill>
                <a:srgbClr val="000000"/>
              </a:solidFill>
            </a:endParaRPr>
          </a:p>
        </p:txBody>
      </p:sp>
      <p:pic>
        <p:nvPicPr>
          <p:cNvPr id="2" name="Immagine 1">
            <a:extLst>
              <a:ext uri="{FF2B5EF4-FFF2-40B4-BE49-F238E27FC236}">
                <a16:creationId xmlns:a16="http://schemas.microsoft.com/office/drawing/2014/main" id="{72AC5A44-9033-4C4D-86E1-6412203EB307}"/>
              </a:ext>
            </a:extLst>
          </p:cNvPr>
          <p:cNvPicPr>
            <a:picLocks noChangeAspect="1"/>
          </p:cNvPicPr>
          <p:nvPr/>
        </p:nvPicPr>
        <p:blipFill>
          <a:blip r:embed="rId2"/>
          <a:stretch>
            <a:fillRect/>
          </a:stretch>
        </p:blipFill>
        <p:spPr>
          <a:xfrm>
            <a:off x="4532939" y="1177535"/>
            <a:ext cx="3983294" cy="563243"/>
          </a:xfrm>
          <a:prstGeom prst="rect">
            <a:avLst/>
          </a:prstGeom>
          <a:ln>
            <a:solidFill>
              <a:schemeClr val="tx1"/>
            </a:solidFill>
          </a:ln>
        </p:spPr>
      </p:pic>
      <p:pic>
        <p:nvPicPr>
          <p:cNvPr id="6" name="Immagine 5">
            <a:extLst>
              <a:ext uri="{FF2B5EF4-FFF2-40B4-BE49-F238E27FC236}">
                <a16:creationId xmlns:a16="http://schemas.microsoft.com/office/drawing/2014/main" id="{9F5DF689-A7E5-4BA8-8A9B-16DA4988A51D}"/>
              </a:ext>
            </a:extLst>
          </p:cNvPr>
          <p:cNvPicPr>
            <a:picLocks noChangeAspect="1"/>
          </p:cNvPicPr>
          <p:nvPr/>
        </p:nvPicPr>
        <p:blipFill>
          <a:blip r:embed="rId3"/>
          <a:stretch>
            <a:fillRect/>
          </a:stretch>
        </p:blipFill>
        <p:spPr>
          <a:xfrm>
            <a:off x="734014" y="1177535"/>
            <a:ext cx="3717827" cy="2774235"/>
          </a:xfrm>
          <a:prstGeom prst="rect">
            <a:avLst/>
          </a:prstGeom>
          <a:ln>
            <a:solidFill>
              <a:schemeClr val="tx1"/>
            </a:solidFill>
          </a:ln>
        </p:spPr>
      </p:pic>
      <p:pic>
        <p:nvPicPr>
          <p:cNvPr id="10" name="Immagine 9">
            <a:extLst>
              <a:ext uri="{FF2B5EF4-FFF2-40B4-BE49-F238E27FC236}">
                <a16:creationId xmlns:a16="http://schemas.microsoft.com/office/drawing/2014/main" id="{B245BB23-6A1A-43F0-9A62-8311BE9FAE43}"/>
              </a:ext>
            </a:extLst>
          </p:cNvPr>
          <p:cNvPicPr>
            <a:picLocks noChangeAspect="1"/>
          </p:cNvPicPr>
          <p:nvPr/>
        </p:nvPicPr>
        <p:blipFill>
          <a:blip r:embed="rId4"/>
          <a:stretch>
            <a:fillRect/>
          </a:stretch>
        </p:blipFill>
        <p:spPr>
          <a:xfrm>
            <a:off x="4532938" y="1740778"/>
            <a:ext cx="3983295" cy="2210992"/>
          </a:xfrm>
          <a:prstGeom prst="rect">
            <a:avLst/>
          </a:prstGeom>
          <a:ln>
            <a:solidFill>
              <a:schemeClr val="tx1"/>
            </a:solidFill>
          </a:ln>
        </p:spPr>
      </p:pic>
      <p:pic>
        <p:nvPicPr>
          <p:cNvPr id="16" name="Immagine 15">
            <a:extLst>
              <a:ext uri="{FF2B5EF4-FFF2-40B4-BE49-F238E27FC236}">
                <a16:creationId xmlns:a16="http://schemas.microsoft.com/office/drawing/2014/main" id="{30FAF1C2-EC29-4023-A640-071280F754DA}"/>
              </a:ext>
            </a:extLst>
          </p:cNvPr>
          <p:cNvPicPr>
            <a:picLocks noChangeAspect="1"/>
          </p:cNvPicPr>
          <p:nvPr/>
        </p:nvPicPr>
        <p:blipFill>
          <a:blip r:embed="rId5"/>
          <a:stretch>
            <a:fillRect/>
          </a:stretch>
        </p:blipFill>
        <p:spPr>
          <a:xfrm>
            <a:off x="5978512" y="3747624"/>
            <a:ext cx="2840411" cy="966126"/>
          </a:xfrm>
          <a:prstGeom prst="rect">
            <a:avLst/>
          </a:prstGeom>
          <a:ln>
            <a:solidFill>
              <a:schemeClr val="bg1"/>
            </a:solidFill>
          </a:ln>
        </p:spPr>
      </p:pic>
      <p:sp>
        <p:nvSpPr>
          <p:cNvPr id="7" name="Title 6">
            <a:extLst>
              <a:ext uri="{FF2B5EF4-FFF2-40B4-BE49-F238E27FC236}">
                <a16:creationId xmlns:a16="http://schemas.microsoft.com/office/drawing/2014/main" id="{2D005066-D020-DCA0-DBA3-FCF835CE1EB5}"/>
              </a:ext>
            </a:extLst>
          </p:cNvPr>
          <p:cNvSpPr>
            <a:spLocks noGrp="1"/>
          </p:cNvSpPr>
          <p:nvPr>
            <p:ph type="title"/>
          </p:nvPr>
        </p:nvSpPr>
        <p:spPr/>
        <p:txBody>
          <a:bodyPr/>
          <a:lstStyle/>
          <a:p>
            <a:r>
              <a:rPr lang="it-IT" dirty="0">
                <a:solidFill>
                  <a:schemeClr val="bg1"/>
                </a:solidFill>
              </a:rPr>
              <a:t>Cos’è Python – Editor</a:t>
            </a:r>
            <a:br>
              <a:rPr lang="it-IT" dirty="0">
                <a:solidFill>
                  <a:schemeClr val="bg1"/>
                </a:solidFill>
              </a:rPr>
            </a:br>
            <a:endParaRPr lang="it-IT" dirty="0"/>
          </a:p>
        </p:txBody>
      </p:sp>
    </p:spTree>
    <p:extLst>
      <p:ext uri="{BB962C8B-B14F-4D97-AF65-F5344CB8AC3E}">
        <p14:creationId xmlns:p14="http://schemas.microsoft.com/office/powerpoint/2010/main" val="26019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b="1" dirty="0" err="1">
                <a:solidFill>
                  <a:schemeClr val="tx1"/>
                </a:solidFill>
              </a:rPr>
              <a:t>Cicli</a:t>
            </a:r>
            <a:endParaRPr lang="en-AU" b="1"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317217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487A12-AB12-4AED-A80C-BAAB826B8B58}"/>
              </a:ext>
            </a:extLst>
          </p:cNvPr>
          <p:cNvSpPr/>
          <p:nvPr/>
        </p:nvSpPr>
        <p:spPr>
          <a:xfrm>
            <a:off x="1044512" y="766960"/>
            <a:ext cx="7037451" cy="461665"/>
          </a:xfrm>
          <a:prstGeom prst="rect">
            <a:avLst/>
          </a:prstGeom>
        </p:spPr>
        <p:txBody>
          <a:bodyPr wrap="square">
            <a:spAutoFit/>
          </a:bodyPr>
          <a:lstStyle/>
          <a:p>
            <a:r>
              <a:rPr lang="en-GB" sz="1200" dirty="0"/>
              <a:t>Python </a:t>
            </a:r>
            <a:r>
              <a:rPr lang="en-GB" sz="1200" dirty="0" err="1"/>
              <a:t>gestisce</a:t>
            </a:r>
            <a:r>
              <a:rPr lang="en-GB" sz="1200" dirty="0"/>
              <a:t> </a:t>
            </a:r>
            <a:r>
              <a:rPr lang="en-GB" sz="1200" dirty="0" err="1"/>
              <a:t>sia</a:t>
            </a:r>
            <a:r>
              <a:rPr lang="en-GB" sz="1200" dirty="0"/>
              <a:t> </a:t>
            </a:r>
            <a:r>
              <a:rPr lang="en-GB" sz="1200" dirty="0" err="1"/>
              <a:t>i</a:t>
            </a:r>
            <a:r>
              <a:rPr lang="en-GB" sz="1200" dirty="0"/>
              <a:t> </a:t>
            </a:r>
            <a:r>
              <a:rPr lang="en-GB" sz="1200" dirty="0" err="1"/>
              <a:t>cicli</a:t>
            </a:r>
            <a:r>
              <a:rPr lang="en-GB" sz="1200" dirty="0"/>
              <a:t> </a:t>
            </a:r>
            <a:r>
              <a:rPr lang="en-GB" sz="1200" i="1" dirty="0"/>
              <a:t>if/else</a:t>
            </a:r>
            <a:r>
              <a:rPr lang="en-GB" sz="1200" dirty="0"/>
              <a:t> </a:t>
            </a:r>
            <a:r>
              <a:rPr lang="en-GB" sz="1200" dirty="0" err="1"/>
              <a:t>che</a:t>
            </a:r>
            <a:r>
              <a:rPr lang="en-GB" sz="1200" dirty="0"/>
              <a:t> </a:t>
            </a:r>
            <a:r>
              <a:rPr lang="en-GB" sz="1200" dirty="0" err="1"/>
              <a:t>i</a:t>
            </a:r>
            <a:r>
              <a:rPr lang="en-GB" sz="1200" dirty="0"/>
              <a:t> </a:t>
            </a:r>
            <a:r>
              <a:rPr lang="en-GB" sz="1200" dirty="0" err="1"/>
              <a:t>cicli</a:t>
            </a:r>
            <a:r>
              <a:rPr lang="en-GB" sz="1200" dirty="0"/>
              <a:t> </a:t>
            </a:r>
            <a:r>
              <a:rPr lang="en-GB" sz="1200" i="1" dirty="0"/>
              <a:t>while</a:t>
            </a:r>
            <a:r>
              <a:rPr lang="en-GB" sz="1200" dirty="0"/>
              <a:t>. </a:t>
            </a:r>
            <a:r>
              <a:rPr lang="it-IT" sz="1200" dirty="0"/>
              <a:t>Il loro utilizzo è piuttosto semplice e assomiglia molto alla sintassi di altri linguaggi.</a:t>
            </a:r>
          </a:p>
        </p:txBody>
      </p:sp>
      <p:sp>
        <p:nvSpPr>
          <p:cNvPr id="6" name="Rectangle 5">
            <a:extLst>
              <a:ext uri="{FF2B5EF4-FFF2-40B4-BE49-F238E27FC236}">
                <a16:creationId xmlns:a16="http://schemas.microsoft.com/office/drawing/2014/main" id="{EEE3B2EB-CB68-48B8-B04A-12175733C001}"/>
              </a:ext>
            </a:extLst>
          </p:cNvPr>
          <p:cNvSpPr/>
          <p:nvPr/>
        </p:nvSpPr>
        <p:spPr>
          <a:xfrm>
            <a:off x="1062037" y="1391903"/>
            <a:ext cx="3509963" cy="267765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conta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endParaRPr lang="it-IT"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200" dirty="0" err="1">
                <a:solidFill>
                  <a:srgbClr val="C17CEC"/>
                </a:solidFill>
                <a:latin typeface="Consolas" panose="020B0609020204030204" pitchFamily="49" charset="0"/>
                <a:cs typeface="Calibri" panose="020F0502020204030204" pitchFamily="34" charset="0"/>
              </a:rPr>
              <a:t>if</a:t>
            </a:r>
            <a:r>
              <a:rPr lang="it-IT" sz="1200" dirty="0">
                <a:solidFill>
                  <a:schemeClr val="tx1">
                    <a:lumMod val="10000"/>
                    <a:lumOff val="90000"/>
                  </a:schemeClr>
                </a:solidFill>
                <a:latin typeface="Consolas" panose="020B0609020204030204" pitchFamily="49" charset="0"/>
                <a:cs typeface="Calibri" panose="020F0502020204030204" pitchFamily="34" charset="0"/>
              </a:rPr>
              <a:t> conta </a:t>
            </a:r>
            <a:r>
              <a:rPr lang="en-GB" sz="1200" dirty="0">
                <a:solidFill>
                  <a:srgbClr val="C17CEC"/>
                </a:solidFill>
                <a:latin typeface="Consolas" panose="020B0609020204030204" pitchFamily="49" charset="0"/>
                <a:cs typeface="Calibri" panose="020F0502020204030204" pitchFamily="34" charset="0"/>
              </a:rPr>
              <a:t>&lt;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"minore di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rgbClr val="C17CEC"/>
                </a:solidFill>
                <a:latin typeface="Consolas" panose="020B0609020204030204" pitchFamily="49" charset="0"/>
                <a:cs typeface="Calibri" panose="020F0502020204030204" pitchFamily="34" charset="0"/>
              </a:rPr>
              <a:t>elif</a:t>
            </a:r>
            <a:r>
              <a:rPr lang="it-IT" sz="1200" dirty="0">
                <a:solidFill>
                  <a:schemeClr val="tx1">
                    <a:lumMod val="10000"/>
                    <a:lumOff val="90000"/>
                  </a:schemeClr>
                </a:solidFill>
                <a:latin typeface="Consolas" panose="020B0609020204030204" pitchFamily="49" charset="0"/>
                <a:cs typeface="Calibri" panose="020F0502020204030204" pitchFamily="34" charset="0"/>
              </a:rPr>
              <a:t> conta </a:t>
            </a:r>
            <a:r>
              <a:rPr lang="it-IT" sz="1200" dirty="0">
                <a:solidFill>
                  <a:srgbClr val="C17CEC"/>
                </a:solidFill>
                <a:latin typeface="Consolas" panose="020B0609020204030204" pitchFamily="49" charset="0"/>
                <a:cs typeface="Calibri" panose="020F0502020204030204" pitchFamily="34" charset="0"/>
              </a:rPr>
              <a:t>==</a:t>
            </a:r>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"uguale a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C17CEC"/>
                </a:solidFill>
                <a:latin typeface="Consolas" panose="020B0609020204030204" pitchFamily="49" charset="0"/>
                <a:cs typeface="Calibri" panose="020F0502020204030204" pitchFamily="34" charset="0"/>
              </a:rPr>
              <a:t>else</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"maggiore di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conta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endParaRPr lang="it-IT"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while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conta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&lt;=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conta</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conta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a:t>
            </a:r>
          </a:p>
          <a:p>
            <a:pPr algn="just"/>
            <a:r>
              <a:rPr lang="en-GB" sz="1200" dirty="0">
                <a:solidFill>
                  <a:srgbClr val="C17CEC"/>
                </a:solidFill>
                <a:latin typeface="Consolas" panose="020B0609020204030204" pitchFamily="49" charset="0"/>
                <a:cs typeface="Calibri" panose="020F0502020204030204" pitchFamily="34" charset="0"/>
              </a:rPr>
              <a:t>else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"fine!"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7" name="Rectangle 6">
            <a:extLst>
              <a:ext uri="{FF2B5EF4-FFF2-40B4-BE49-F238E27FC236}">
                <a16:creationId xmlns:a16="http://schemas.microsoft.com/office/drawing/2014/main" id="{55AF15A9-12A5-476F-9CD4-9D358FEADCCC}"/>
              </a:ext>
            </a:extLst>
          </p:cNvPr>
          <p:cNvSpPr/>
          <p:nvPr/>
        </p:nvSpPr>
        <p:spPr>
          <a:xfrm>
            <a:off x="3382393" y="2489431"/>
            <a:ext cx="1106480" cy="461665"/>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err="1">
                <a:solidFill>
                  <a:schemeClr val="tx1">
                    <a:lumMod val="10000"/>
                    <a:lumOff val="90000"/>
                  </a:schemeClr>
                </a:solidFill>
                <a:latin typeface="Consolas" panose="020B0609020204030204" pitchFamily="49" charset="0"/>
                <a:cs typeface="Calibri" panose="020F0502020204030204" pitchFamily="34" charset="0"/>
              </a:rPr>
              <a:t>minore</a:t>
            </a:r>
            <a:r>
              <a:rPr lang="en-GB" sz="1200" dirty="0">
                <a:solidFill>
                  <a:schemeClr val="tx1">
                    <a:lumMod val="10000"/>
                    <a:lumOff val="90000"/>
                  </a:schemeClr>
                </a:solidFill>
                <a:latin typeface="Consolas" panose="020B0609020204030204" pitchFamily="49" charset="0"/>
                <a:cs typeface="Calibri" panose="020F0502020204030204" pitchFamily="34" charset="0"/>
              </a:rPr>
              <a:t> di 3</a:t>
            </a:r>
          </a:p>
        </p:txBody>
      </p:sp>
      <p:sp>
        <p:nvSpPr>
          <p:cNvPr id="8" name="Rectangle 7">
            <a:extLst>
              <a:ext uri="{FF2B5EF4-FFF2-40B4-BE49-F238E27FC236}">
                <a16:creationId xmlns:a16="http://schemas.microsoft.com/office/drawing/2014/main" id="{1FB37891-963B-48CF-BF6E-9261D3EE6404}"/>
              </a:ext>
            </a:extLst>
          </p:cNvPr>
          <p:cNvSpPr/>
          <p:nvPr/>
        </p:nvSpPr>
        <p:spPr>
          <a:xfrm>
            <a:off x="2730755" y="3206142"/>
            <a:ext cx="651638" cy="830997"/>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tx1">
                    <a:lumMod val="10000"/>
                    <a:lumOff val="90000"/>
                  </a:schemeClr>
                </a:solidFill>
                <a:latin typeface="Consolas" panose="020B0609020204030204" pitchFamily="49" charset="0"/>
                <a:cs typeface="Calibri" panose="020F0502020204030204" pitchFamily="34" charset="0"/>
              </a:rPr>
              <a:t>0</a:t>
            </a:r>
          </a:p>
          <a:p>
            <a:r>
              <a:rPr lang="en-GB" sz="1200" dirty="0">
                <a:solidFill>
                  <a:schemeClr val="tx1">
                    <a:lumMod val="10000"/>
                    <a:lumOff val="90000"/>
                  </a:schemeClr>
                </a:solidFill>
                <a:latin typeface="Consolas" panose="020B0609020204030204" pitchFamily="49" charset="0"/>
                <a:cs typeface="Calibri" panose="020F0502020204030204" pitchFamily="34" charset="0"/>
              </a:rPr>
              <a:t>1</a:t>
            </a:r>
          </a:p>
          <a:p>
            <a:r>
              <a:rPr lang="en-GB" sz="1200" dirty="0">
                <a:solidFill>
                  <a:schemeClr val="tx1">
                    <a:lumMod val="10000"/>
                    <a:lumOff val="90000"/>
                  </a:schemeClr>
                </a:solidFill>
                <a:latin typeface="Consolas" panose="020B0609020204030204" pitchFamily="49" charset="0"/>
                <a:cs typeface="Calibri" panose="020F0502020204030204" pitchFamily="34" charset="0"/>
              </a:rPr>
              <a:t>2</a:t>
            </a:r>
          </a:p>
          <a:p>
            <a:r>
              <a:rPr lang="en-GB" sz="1200" dirty="0">
                <a:solidFill>
                  <a:schemeClr val="tx1">
                    <a:lumMod val="10000"/>
                    <a:lumOff val="90000"/>
                  </a:schemeClr>
                </a:solidFill>
                <a:latin typeface="Consolas" panose="020B0609020204030204" pitchFamily="49" charset="0"/>
                <a:cs typeface="Calibri" panose="020F0502020204030204" pitchFamily="34" charset="0"/>
              </a:rPr>
              <a:t>fine!</a:t>
            </a:r>
          </a:p>
        </p:txBody>
      </p:sp>
      <p:sp>
        <p:nvSpPr>
          <p:cNvPr id="10" name="Rectangle 11">
            <a:extLst>
              <a:ext uri="{FF2B5EF4-FFF2-40B4-BE49-F238E27FC236}">
                <a16:creationId xmlns:a16="http://schemas.microsoft.com/office/drawing/2014/main" id="{50C55E57-5138-4B24-A4F6-16C11CB2DB3F}"/>
              </a:ext>
            </a:extLst>
          </p:cNvPr>
          <p:cNvSpPr/>
          <p:nvPr/>
        </p:nvSpPr>
        <p:spPr>
          <a:xfrm>
            <a:off x="4690893" y="1391903"/>
            <a:ext cx="3391070" cy="1754326"/>
          </a:xfrm>
          <a:prstGeom prst="rect">
            <a:avLst/>
          </a:prstGeom>
        </p:spPr>
        <p:txBody>
          <a:bodyPr wrap="square">
            <a:spAutoFit/>
          </a:bodyPr>
          <a:lstStyle/>
          <a:p>
            <a:pPr marL="214313" indent="-214313" algn="just">
              <a:buFont typeface="Wingdings" panose="05000000000000000000" pitchFamily="2" charset="2"/>
              <a:buChar char="v"/>
            </a:pPr>
            <a:r>
              <a:rPr lang="it-IT" sz="900" dirty="0"/>
              <a:t>Nei cicli, come anche nelle funzioni che vedremo più avanti, è importante cha l’indentazione sia sempre corrispondente nei diversi livelli di rientri e loop.</a:t>
            </a:r>
          </a:p>
          <a:p>
            <a:pPr algn="just"/>
            <a:endParaRPr lang="it-IT" sz="900" dirty="0"/>
          </a:p>
          <a:p>
            <a:pPr marL="214313" indent="-214313" algn="just">
              <a:buFont typeface="Wingdings" panose="05000000000000000000" pitchFamily="2" charset="2"/>
              <a:buChar char="v"/>
            </a:pPr>
            <a:r>
              <a:rPr lang="it-IT" sz="900" dirty="0"/>
              <a:t>Se l’indentazione è fatta di spazi, lo stesso livello di condizione deve avere gli stessi spazi. Al posto degli spazi possono esserci delle tabulazioni, ma non si possono mescolare fra loro.</a:t>
            </a:r>
          </a:p>
          <a:p>
            <a:pPr algn="just"/>
            <a:endParaRPr lang="it-IT" sz="900" dirty="0"/>
          </a:p>
          <a:p>
            <a:pPr marL="214313" indent="-214313" algn="just">
              <a:buFont typeface="Wingdings" panose="05000000000000000000" pitchFamily="2" charset="2"/>
              <a:buChar char="v"/>
            </a:pPr>
            <a:r>
              <a:rPr lang="it-IT" sz="900" dirty="0"/>
              <a:t>Gli editor di solito riconoscono la scrittura di cicli e funzioni, aggiungendo gli spazi o le tabulazioni automaticamente durante la scrittura.</a:t>
            </a:r>
          </a:p>
          <a:p>
            <a:pPr algn="just"/>
            <a:endParaRPr lang="it-IT" sz="900" dirty="0"/>
          </a:p>
        </p:txBody>
      </p:sp>
      <p:sp>
        <p:nvSpPr>
          <p:cNvPr id="15" name="Rectangle 5">
            <a:extLst>
              <a:ext uri="{FF2B5EF4-FFF2-40B4-BE49-F238E27FC236}">
                <a16:creationId xmlns:a16="http://schemas.microsoft.com/office/drawing/2014/main" id="{33DBAA03-C316-41CC-AFA2-E2B8D526C3D8}"/>
              </a:ext>
            </a:extLst>
          </p:cNvPr>
          <p:cNvSpPr/>
          <p:nvPr/>
        </p:nvSpPr>
        <p:spPr>
          <a:xfrm>
            <a:off x="4917651" y="3133483"/>
            <a:ext cx="3114122"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conta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endParaRPr lang="it-IT"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200" dirty="0" err="1">
                <a:solidFill>
                  <a:srgbClr val="C17CEC"/>
                </a:solidFill>
                <a:latin typeface="Consolas" panose="020B0609020204030204" pitchFamily="49" charset="0"/>
                <a:cs typeface="Calibri" panose="020F0502020204030204" pitchFamily="34" charset="0"/>
              </a:rPr>
              <a:t>if</a:t>
            </a:r>
            <a:r>
              <a:rPr lang="it-IT" sz="1200" dirty="0">
                <a:solidFill>
                  <a:schemeClr val="tx1">
                    <a:lumMod val="10000"/>
                    <a:lumOff val="90000"/>
                  </a:schemeClr>
                </a:solidFill>
                <a:latin typeface="Consolas" panose="020B0609020204030204" pitchFamily="49" charset="0"/>
                <a:cs typeface="Calibri" panose="020F0502020204030204" pitchFamily="34" charset="0"/>
              </a:rPr>
              <a:t> conta </a:t>
            </a:r>
            <a:r>
              <a:rPr lang="en-GB" sz="1200" dirty="0">
                <a:solidFill>
                  <a:srgbClr val="C17CEC"/>
                </a:solidFill>
                <a:latin typeface="Consolas" panose="020B0609020204030204" pitchFamily="49" charset="0"/>
                <a:cs typeface="Calibri" panose="020F0502020204030204" pitchFamily="34" charset="0"/>
              </a:rPr>
              <a:t>&lt;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"minore di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rgbClr val="C17CEC"/>
                </a:solidFill>
                <a:latin typeface="Consolas" panose="020B0609020204030204" pitchFamily="49" charset="0"/>
                <a:cs typeface="Calibri" panose="020F0502020204030204" pitchFamily="34" charset="0"/>
              </a:rPr>
              <a:t>elif</a:t>
            </a:r>
            <a:r>
              <a:rPr lang="it-IT" sz="1200" dirty="0">
                <a:solidFill>
                  <a:schemeClr val="tx1">
                    <a:lumMod val="10000"/>
                    <a:lumOff val="90000"/>
                  </a:schemeClr>
                </a:solidFill>
                <a:latin typeface="Consolas" panose="020B0609020204030204" pitchFamily="49" charset="0"/>
                <a:cs typeface="Calibri" panose="020F0502020204030204" pitchFamily="34" charset="0"/>
              </a:rPr>
              <a:t> conta </a:t>
            </a:r>
            <a:r>
              <a:rPr lang="it-IT" sz="1200" dirty="0">
                <a:solidFill>
                  <a:srgbClr val="C17CEC"/>
                </a:solidFill>
                <a:latin typeface="Consolas" panose="020B0609020204030204" pitchFamily="49" charset="0"/>
                <a:cs typeface="Calibri" panose="020F0502020204030204" pitchFamily="34" charset="0"/>
              </a:rPr>
              <a:t>==</a:t>
            </a:r>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"uguale a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C17CEC"/>
                </a:solidFill>
                <a:latin typeface="Consolas" panose="020B0609020204030204" pitchFamily="49" charset="0"/>
                <a:cs typeface="Calibri" panose="020F0502020204030204" pitchFamily="34" charset="0"/>
              </a:rPr>
              <a:t> else</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200" dirty="0">
                <a:solidFill>
                  <a:schemeClr val="tx1">
                    <a:lumMod val="10000"/>
                    <a:lumOff val="90000"/>
                  </a:schemeClr>
                </a:solidFill>
                <a:latin typeface="Consolas" panose="020B0609020204030204" pitchFamily="49" charset="0"/>
                <a:cs typeface="Calibri" panose="020F0502020204030204" pitchFamily="34" charset="0"/>
              </a:rPr>
              <a:t>    </a:t>
            </a:r>
            <a:r>
              <a:rPr lang="it-IT" sz="1200" dirty="0" err="1">
                <a:solidFill>
                  <a:schemeClr val="accent5">
                    <a:lumMod val="60000"/>
                    <a:lumOff val="40000"/>
                  </a:schemeClr>
                </a:solidFill>
                <a:latin typeface="Consolas" panose="020B0609020204030204" pitchFamily="49" charset="0"/>
                <a:cs typeface="Calibri" panose="020F0502020204030204" pitchFamily="34" charset="0"/>
              </a:rPr>
              <a:t>print</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r>
              <a:rPr lang="it-IT" sz="1200" dirty="0">
                <a:solidFill>
                  <a:srgbClr val="92D050"/>
                </a:solidFill>
                <a:latin typeface="Consolas" panose="020B0609020204030204" pitchFamily="49" charset="0"/>
                <a:cs typeface="Calibri" panose="020F0502020204030204" pitchFamily="34" charset="0"/>
              </a:rPr>
              <a:t>"maggiore di 3"</a:t>
            </a:r>
            <a:r>
              <a:rPr lang="it-IT"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6" name="Rectangle 5">
            <a:extLst>
              <a:ext uri="{FF2B5EF4-FFF2-40B4-BE49-F238E27FC236}">
                <a16:creationId xmlns:a16="http://schemas.microsoft.com/office/drawing/2014/main" id="{BEC0A8D4-A223-43BB-AD45-DB7D9647C83D}"/>
              </a:ext>
            </a:extLst>
          </p:cNvPr>
          <p:cNvSpPr/>
          <p:nvPr/>
        </p:nvSpPr>
        <p:spPr>
          <a:xfrm>
            <a:off x="6713469" y="3506224"/>
            <a:ext cx="1368494"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rgbClr val="D35C13"/>
                </a:solidFill>
                <a:latin typeface="Consolas" panose="020B0609020204030204" pitchFamily="49" charset="0"/>
                <a:cs typeface="Calibri" panose="020F0502020204030204" pitchFamily="34" charset="0"/>
              </a:rPr>
              <a:t>&lt;</a:t>
            </a:r>
            <a:r>
              <a:rPr lang="en-GB" sz="900" dirty="0" err="1">
                <a:solidFill>
                  <a:srgbClr val="D35C13"/>
                </a:solidFill>
                <a:latin typeface="Consolas" panose="020B0609020204030204" pitchFamily="49" charset="0"/>
                <a:cs typeface="Calibri" panose="020F0502020204030204" pitchFamily="34" charset="0"/>
              </a:rPr>
              <a:t>IndentationError</a:t>
            </a:r>
            <a:r>
              <a:rPr lang="en-GB" sz="900" dirty="0">
                <a:solidFill>
                  <a:srgbClr val="D35C13"/>
                </a:solidFill>
                <a:latin typeface="Consolas" panose="020B0609020204030204" pitchFamily="49" charset="0"/>
                <a:cs typeface="Calibri" panose="020F0502020204030204" pitchFamily="34" charset="0"/>
              </a:rPr>
              <a:t>&gt;</a:t>
            </a:r>
          </a:p>
        </p:txBody>
      </p:sp>
      <p:sp>
        <p:nvSpPr>
          <p:cNvPr id="17" name="Rectangle 5">
            <a:extLst>
              <a:ext uri="{FF2B5EF4-FFF2-40B4-BE49-F238E27FC236}">
                <a16:creationId xmlns:a16="http://schemas.microsoft.com/office/drawing/2014/main" id="{2D17504B-C6E5-4C8B-AAFC-25BD844130F0}"/>
              </a:ext>
            </a:extLst>
          </p:cNvPr>
          <p:cNvSpPr/>
          <p:nvPr/>
        </p:nvSpPr>
        <p:spPr>
          <a:xfrm>
            <a:off x="6713469" y="4078042"/>
            <a:ext cx="1368494"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rgbClr val="D35C13"/>
                </a:solidFill>
                <a:latin typeface="Consolas" panose="020B0609020204030204" pitchFamily="49" charset="0"/>
                <a:cs typeface="Calibri" panose="020F0502020204030204" pitchFamily="34" charset="0"/>
              </a:rPr>
              <a:t>&lt;</a:t>
            </a:r>
            <a:r>
              <a:rPr lang="en-GB" sz="900" dirty="0" err="1">
                <a:solidFill>
                  <a:srgbClr val="D35C13"/>
                </a:solidFill>
                <a:latin typeface="Consolas" panose="020B0609020204030204" pitchFamily="49" charset="0"/>
                <a:cs typeface="Calibri" panose="020F0502020204030204" pitchFamily="34" charset="0"/>
              </a:rPr>
              <a:t>IndentationError</a:t>
            </a:r>
            <a:r>
              <a:rPr lang="en-GB" sz="900" dirty="0">
                <a:solidFill>
                  <a:srgbClr val="D35C13"/>
                </a:solidFill>
                <a:latin typeface="Consolas" panose="020B0609020204030204" pitchFamily="49" charset="0"/>
                <a:cs typeface="Calibri" panose="020F0502020204030204" pitchFamily="34" charset="0"/>
              </a:rPr>
              <a:t>&gt;</a:t>
            </a:r>
          </a:p>
        </p:txBody>
      </p:sp>
      <p:sp>
        <p:nvSpPr>
          <p:cNvPr id="2" name="Title 1">
            <a:extLst>
              <a:ext uri="{FF2B5EF4-FFF2-40B4-BE49-F238E27FC236}">
                <a16:creationId xmlns:a16="http://schemas.microsoft.com/office/drawing/2014/main" id="{26DD2590-C446-3BE0-F78A-922C0003F296}"/>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if /else &amp; while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4017128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487A12-AB12-4AED-A80C-BAAB826B8B58}"/>
              </a:ext>
            </a:extLst>
          </p:cNvPr>
          <p:cNvSpPr/>
          <p:nvPr/>
        </p:nvSpPr>
        <p:spPr>
          <a:xfrm>
            <a:off x="1044512" y="766960"/>
            <a:ext cx="7037451" cy="415498"/>
          </a:xfrm>
          <a:prstGeom prst="rect">
            <a:avLst/>
          </a:prstGeom>
        </p:spPr>
        <p:txBody>
          <a:bodyPr wrap="square">
            <a:spAutoFit/>
          </a:bodyPr>
          <a:lstStyle/>
          <a:p>
            <a:pPr algn="just"/>
            <a:r>
              <a:rPr lang="it-IT" sz="1050" dirty="0"/>
              <a:t>In Python il comando ELSE IF è sostituito da una sua contrazione "elif". Bisogna stare attenti a quando utilizzare elif invece che l’if semplice, consideriamo i seguenti esempi:</a:t>
            </a:r>
          </a:p>
        </p:txBody>
      </p:sp>
      <p:sp>
        <p:nvSpPr>
          <p:cNvPr id="6" name="Rectangle 5">
            <a:extLst>
              <a:ext uri="{FF2B5EF4-FFF2-40B4-BE49-F238E27FC236}">
                <a16:creationId xmlns:a16="http://schemas.microsoft.com/office/drawing/2014/main" id="{EEE3B2EB-CB68-48B8-B04A-12175733C001}"/>
              </a:ext>
            </a:extLst>
          </p:cNvPr>
          <p:cNvSpPr/>
          <p:nvPr/>
        </p:nvSpPr>
        <p:spPr>
          <a:xfrm>
            <a:off x="1057774" y="1249308"/>
            <a:ext cx="2838843" cy="1708160"/>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0</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conta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err="1">
                <a:solidFill>
                  <a:srgbClr val="C17CEC"/>
                </a:solidFill>
                <a:latin typeface="Consolas" panose="020B0609020204030204" pitchFamily="49" charset="0"/>
                <a:cs typeface="Calibri" panose="020F0502020204030204" pitchFamily="34" charset="0"/>
              </a:rPr>
              <a:t>if</a:t>
            </a:r>
            <a:r>
              <a:rPr lang="it-IT" sz="1050" dirty="0">
                <a:solidFill>
                  <a:schemeClr val="tx1">
                    <a:lumMod val="10000"/>
                    <a:lumOff val="90000"/>
                  </a:schemeClr>
                </a:solidFill>
                <a:latin typeface="Consolas" panose="020B0609020204030204" pitchFamily="49" charset="0"/>
                <a:cs typeface="Calibri" panose="020F0502020204030204" pitchFamily="34" charset="0"/>
              </a:rPr>
              <a:t> conta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r>
              <a:rPr lang="en-GB" sz="1050" dirty="0">
                <a:solidFill>
                  <a:srgbClr val="C17CEC"/>
                </a:solidFill>
                <a:latin typeface="Consolas" panose="020B0609020204030204" pitchFamily="49" charset="0"/>
                <a:cs typeface="Calibri" panose="020F0502020204030204" pitchFamily="34" charset="0"/>
              </a:rPr>
              <a:t>if</a:t>
            </a:r>
            <a:r>
              <a:rPr lang="it-IT" sz="1050" dirty="0">
                <a:solidFill>
                  <a:schemeClr val="tx1">
                    <a:lumMod val="10000"/>
                    <a:lumOff val="90000"/>
                  </a:schemeClr>
                </a:solidFill>
                <a:latin typeface="Consolas" panose="020B0609020204030204" pitchFamily="49" charset="0"/>
                <a:cs typeface="Calibri" panose="020F0502020204030204" pitchFamily="34" charset="0"/>
              </a:rPr>
              <a:t> conta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r>
              <a:rPr lang="en-GB" sz="1050" dirty="0">
                <a:solidFill>
                  <a:srgbClr val="C17CEC"/>
                </a:solidFill>
                <a:latin typeface="Consolas" panose="020B0609020204030204" pitchFamily="49" charset="0"/>
                <a:cs typeface="Calibri" panose="020F0502020204030204" pitchFamily="34" charset="0"/>
              </a:rPr>
              <a:t>else</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1" name="Rectangle 10">
            <a:extLst>
              <a:ext uri="{FF2B5EF4-FFF2-40B4-BE49-F238E27FC236}">
                <a16:creationId xmlns:a16="http://schemas.microsoft.com/office/drawing/2014/main" id="{6C028A4D-927A-46F6-9C5B-FCF311FD15B3}"/>
              </a:ext>
            </a:extLst>
          </p:cNvPr>
          <p:cNvSpPr/>
          <p:nvPr/>
        </p:nvSpPr>
        <p:spPr>
          <a:xfrm>
            <a:off x="5009564" y="1249308"/>
            <a:ext cx="2838843" cy="1708160"/>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0</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conta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err="1">
                <a:solidFill>
                  <a:srgbClr val="C17CEC"/>
                </a:solidFill>
                <a:latin typeface="Consolas" panose="020B0609020204030204" pitchFamily="49" charset="0"/>
                <a:cs typeface="Calibri" panose="020F0502020204030204" pitchFamily="34" charset="0"/>
              </a:rPr>
              <a:t>if</a:t>
            </a:r>
            <a:r>
              <a:rPr lang="it-IT" sz="1050" dirty="0">
                <a:solidFill>
                  <a:schemeClr val="tx1">
                    <a:lumMod val="10000"/>
                    <a:lumOff val="90000"/>
                  </a:schemeClr>
                </a:solidFill>
                <a:latin typeface="Consolas" panose="020B0609020204030204" pitchFamily="49" charset="0"/>
                <a:cs typeface="Calibri" panose="020F0502020204030204" pitchFamily="34" charset="0"/>
              </a:rPr>
              <a:t> conta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r>
              <a:rPr lang="en-GB" sz="1050" dirty="0" err="1">
                <a:solidFill>
                  <a:srgbClr val="C17CEC"/>
                </a:solidFill>
                <a:latin typeface="Consolas" panose="020B0609020204030204" pitchFamily="49" charset="0"/>
                <a:cs typeface="Calibri" panose="020F0502020204030204" pitchFamily="34" charset="0"/>
              </a:rPr>
              <a:t>elif</a:t>
            </a:r>
            <a:r>
              <a:rPr lang="it-IT" sz="1050" dirty="0">
                <a:solidFill>
                  <a:schemeClr val="tx1">
                    <a:lumMod val="10000"/>
                    <a:lumOff val="90000"/>
                  </a:schemeClr>
                </a:solidFill>
                <a:latin typeface="Consolas" panose="020B0609020204030204" pitchFamily="49" charset="0"/>
                <a:cs typeface="Calibri" panose="020F0502020204030204" pitchFamily="34" charset="0"/>
              </a:rPr>
              <a:t> conta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r>
              <a:rPr lang="en-GB" sz="1050" dirty="0">
                <a:solidFill>
                  <a:srgbClr val="C17CEC"/>
                </a:solidFill>
                <a:latin typeface="Consolas" panose="020B0609020204030204" pitchFamily="49" charset="0"/>
                <a:cs typeface="Calibri" panose="020F0502020204030204" pitchFamily="34" charset="0"/>
              </a:rPr>
              <a:t>else</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 1</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2" name="Rectangle 11">
            <a:extLst>
              <a:ext uri="{FF2B5EF4-FFF2-40B4-BE49-F238E27FC236}">
                <a16:creationId xmlns:a16="http://schemas.microsoft.com/office/drawing/2014/main" id="{1642BCAD-224B-46E7-A028-3BDC317F7800}"/>
              </a:ext>
            </a:extLst>
          </p:cNvPr>
          <p:cNvSpPr/>
          <p:nvPr/>
        </p:nvSpPr>
        <p:spPr>
          <a:xfrm>
            <a:off x="2091025" y="1570908"/>
            <a:ext cx="2390723"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Vero, </a:t>
            </a:r>
            <a:r>
              <a:rPr lang="en-GB" sz="900" dirty="0" err="1">
                <a:solidFill>
                  <a:schemeClr val="tx1">
                    <a:lumMod val="10000"/>
                    <a:lumOff val="90000"/>
                  </a:schemeClr>
                </a:solidFill>
                <a:latin typeface="Consolas" panose="020B0609020204030204" pitchFamily="49" charset="0"/>
                <a:cs typeface="Calibri" panose="020F0502020204030204" pitchFamily="34" charset="0"/>
              </a:rPr>
              <a:t>entro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nel</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blocco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indentato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3" name="Rectangle 12">
            <a:extLst>
              <a:ext uri="{FF2B5EF4-FFF2-40B4-BE49-F238E27FC236}">
                <a16:creationId xmlns:a16="http://schemas.microsoft.com/office/drawing/2014/main" id="{68C35EB5-145B-48FE-9885-126D015297B2}"/>
              </a:ext>
            </a:extLst>
          </p:cNvPr>
          <p:cNvSpPr/>
          <p:nvPr/>
        </p:nvSpPr>
        <p:spPr>
          <a:xfrm>
            <a:off x="2170721" y="1896680"/>
            <a:ext cx="261167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Vero, </a:t>
            </a:r>
            <a:r>
              <a:rPr lang="en-GB" sz="900" dirty="0" err="1">
                <a:solidFill>
                  <a:schemeClr val="tx1">
                    <a:lumMod val="10000"/>
                    <a:lumOff val="90000"/>
                  </a:schemeClr>
                </a:solidFill>
                <a:latin typeface="Consolas" panose="020B0609020204030204" pitchFamily="49" charset="0"/>
                <a:cs typeface="Calibri" panose="020F0502020204030204" pitchFamily="34" charset="0"/>
              </a:rPr>
              <a:t>entro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nel</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blocco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indentato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4" name="Rectangle 13">
            <a:extLst>
              <a:ext uri="{FF2B5EF4-FFF2-40B4-BE49-F238E27FC236}">
                <a16:creationId xmlns:a16="http://schemas.microsoft.com/office/drawing/2014/main" id="{7F1EFAE2-B2AC-4442-9F38-BF51187DF3DB}"/>
              </a:ext>
            </a:extLst>
          </p:cNvPr>
          <p:cNvSpPr/>
          <p:nvPr/>
        </p:nvSpPr>
        <p:spPr>
          <a:xfrm>
            <a:off x="2091025" y="2228910"/>
            <a:ext cx="2691368"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Ho </a:t>
            </a:r>
            <a:r>
              <a:rPr lang="en-GB" sz="900" dirty="0" err="1">
                <a:solidFill>
                  <a:schemeClr val="tx1">
                    <a:lumMod val="10000"/>
                    <a:lumOff val="90000"/>
                  </a:schemeClr>
                </a:solidFill>
                <a:latin typeface="Consolas" panose="020B0609020204030204" pitchFamily="49" charset="0"/>
                <a:cs typeface="Calibri" panose="020F0502020204030204" pitchFamily="34" charset="0"/>
              </a:rPr>
              <a:t>già</a:t>
            </a:r>
            <a:r>
              <a:rPr lang="en-GB" sz="900" dirty="0">
                <a:solidFill>
                  <a:schemeClr val="tx1">
                    <a:lumMod val="10000"/>
                    <a:lumOff val="90000"/>
                  </a:schemeClr>
                </a:solidFill>
                <a:latin typeface="Consolas" panose="020B0609020204030204" pitchFamily="49" charset="0"/>
                <a:cs typeface="Calibri" panose="020F0502020204030204" pitchFamily="34" charset="0"/>
              </a:rPr>
              <a:t> una </a:t>
            </a:r>
            <a:r>
              <a:rPr lang="en-GB" sz="900" dirty="0" err="1">
                <a:solidFill>
                  <a:schemeClr val="tx1">
                    <a:lumMod val="10000"/>
                    <a:lumOff val="90000"/>
                  </a:schemeClr>
                </a:solidFill>
                <a:latin typeface="Consolas" panose="020B0609020204030204" pitchFamily="49" charset="0"/>
                <a:cs typeface="Calibri" panose="020F0502020204030204" pitchFamily="34" charset="0"/>
              </a:rPr>
              <a:t>condizione</a:t>
            </a:r>
            <a:r>
              <a:rPr lang="en-GB" sz="900" dirty="0">
                <a:solidFill>
                  <a:schemeClr val="tx1">
                    <a:lumMod val="10000"/>
                    <a:lumOff val="90000"/>
                  </a:schemeClr>
                </a:solidFill>
                <a:latin typeface="Consolas" panose="020B0609020204030204" pitchFamily="49" charset="0"/>
                <a:cs typeface="Calibri" panose="020F0502020204030204" pitchFamily="34" charset="0"/>
              </a:rPr>
              <a:t> vera, non </a:t>
            </a:r>
            <a:r>
              <a:rPr lang="en-GB" sz="900" dirty="0" err="1">
                <a:solidFill>
                  <a:schemeClr val="tx1">
                    <a:lumMod val="10000"/>
                    <a:lumOff val="90000"/>
                  </a:schemeClr>
                </a:solidFill>
                <a:latin typeface="Consolas" panose="020B0609020204030204" pitchFamily="49" charset="0"/>
                <a:cs typeface="Calibri" panose="020F0502020204030204" pitchFamily="34" charset="0"/>
              </a:rPr>
              <a:t>eseguo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8" name="Rectangle 17">
            <a:extLst>
              <a:ext uri="{FF2B5EF4-FFF2-40B4-BE49-F238E27FC236}">
                <a16:creationId xmlns:a16="http://schemas.microsoft.com/office/drawing/2014/main" id="{E10599C0-C17F-4623-9602-E16E84033799}"/>
              </a:ext>
            </a:extLst>
          </p:cNvPr>
          <p:cNvSpPr/>
          <p:nvPr/>
        </p:nvSpPr>
        <p:spPr>
          <a:xfrm>
            <a:off x="1783779" y="2708448"/>
            <a:ext cx="225316"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2</a:t>
            </a:r>
          </a:p>
        </p:txBody>
      </p:sp>
      <p:sp>
        <p:nvSpPr>
          <p:cNvPr id="19" name="Rectangle 18">
            <a:extLst>
              <a:ext uri="{FF2B5EF4-FFF2-40B4-BE49-F238E27FC236}">
                <a16:creationId xmlns:a16="http://schemas.microsoft.com/office/drawing/2014/main" id="{8FE9A4DD-D1D8-4266-A889-D4EEEBBFAA0E}"/>
              </a:ext>
            </a:extLst>
          </p:cNvPr>
          <p:cNvSpPr/>
          <p:nvPr/>
        </p:nvSpPr>
        <p:spPr>
          <a:xfrm>
            <a:off x="6084906" y="1570907"/>
            <a:ext cx="2390723"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Vero, </a:t>
            </a:r>
            <a:r>
              <a:rPr lang="en-GB" sz="900" dirty="0" err="1">
                <a:solidFill>
                  <a:schemeClr val="tx1">
                    <a:lumMod val="10000"/>
                    <a:lumOff val="90000"/>
                  </a:schemeClr>
                </a:solidFill>
                <a:latin typeface="Consolas" panose="020B0609020204030204" pitchFamily="49" charset="0"/>
                <a:cs typeface="Calibri" panose="020F0502020204030204" pitchFamily="34" charset="0"/>
              </a:rPr>
              <a:t>entro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nel</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blocco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tx1">
                    <a:lumMod val="10000"/>
                    <a:lumOff val="90000"/>
                  </a:schemeClr>
                </a:solidFill>
                <a:latin typeface="Consolas" panose="020B0609020204030204" pitchFamily="49" charset="0"/>
                <a:cs typeface="Calibri" panose="020F0502020204030204" pitchFamily="34" charset="0"/>
              </a:rPr>
              <a:t>indentato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0" name="Rectangle 19">
            <a:extLst>
              <a:ext uri="{FF2B5EF4-FFF2-40B4-BE49-F238E27FC236}">
                <a16:creationId xmlns:a16="http://schemas.microsoft.com/office/drawing/2014/main" id="{D5F9E344-9809-4626-82A3-B324AA18B292}"/>
              </a:ext>
            </a:extLst>
          </p:cNvPr>
          <p:cNvSpPr/>
          <p:nvPr/>
        </p:nvSpPr>
        <p:spPr>
          <a:xfrm>
            <a:off x="6304609" y="1896680"/>
            <a:ext cx="2656745"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Ho </a:t>
            </a:r>
            <a:r>
              <a:rPr lang="en-GB" sz="900" dirty="0" err="1">
                <a:solidFill>
                  <a:schemeClr val="tx1">
                    <a:lumMod val="10000"/>
                    <a:lumOff val="90000"/>
                  </a:schemeClr>
                </a:solidFill>
                <a:latin typeface="Consolas" panose="020B0609020204030204" pitchFamily="49" charset="0"/>
                <a:cs typeface="Calibri" panose="020F0502020204030204" pitchFamily="34" charset="0"/>
              </a:rPr>
              <a:t>già</a:t>
            </a:r>
            <a:r>
              <a:rPr lang="en-GB" sz="900" dirty="0">
                <a:solidFill>
                  <a:schemeClr val="tx1">
                    <a:lumMod val="10000"/>
                    <a:lumOff val="90000"/>
                  </a:schemeClr>
                </a:solidFill>
                <a:latin typeface="Consolas" panose="020B0609020204030204" pitchFamily="49" charset="0"/>
                <a:cs typeface="Calibri" panose="020F0502020204030204" pitchFamily="34" charset="0"/>
              </a:rPr>
              <a:t> una </a:t>
            </a:r>
            <a:r>
              <a:rPr lang="en-GB" sz="900" dirty="0" err="1">
                <a:solidFill>
                  <a:schemeClr val="tx1">
                    <a:lumMod val="10000"/>
                    <a:lumOff val="90000"/>
                  </a:schemeClr>
                </a:solidFill>
                <a:latin typeface="Consolas" panose="020B0609020204030204" pitchFamily="49" charset="0"/>
                <a:cs typeface="Calibri" panose="020F0502020204030204" pitchFamily="34" charset="0"/>
              </a:rPr>
              <a:t>condizione</a:t>
            </a:r>
            <a:r>
              <a:rPr lang="en-GB" sz="900" dirty="0">
                <a:solidFill>
                  <a:schemeClr val="tx1">
                    <a:lumMod val="10000"/>
                    <a:lumOff val="90000"/>
                  </a:schemeClr>
                </a:solidFill>
                <a:latin typeface="Consolas" panose="020B0609020204030204" pitchFamily="49" charset="0"/>
                <a:cs typeface="Calibri" panose="020F0502020204030204" pitchFamily="34" charset="0"/>
              </a:rPr>
              <a:t> vera, non </a:t>
            </a:r>
            <a:r>
              <a:rPr lang="en-GB" sz="900" dirty="0" err="1">
                <a:solidFill>
                  <a:schemeClr val="tx1">
                    <a:lumMod val="10000"/>
                    <a:lumOff val="90000"/>
                  </a:schemeClr>
                </a:solidFill>
                <a:latin typeface="Consolas" panose="020B0609020204030204" pitchFamily="49" charset="0"/>
                <a:cs typeface="Calibri" panose="020F0502020204030204" pitchFamily="34" charset="0"/>
              </a:rPr>
              <a:t>eseguo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1" name="Rectangle 20">
            <a:extLst>
              <a:ext uri="{FF2B5EF4-FFF2-40B4-BE49-F238E27FC236}">
                <a16:creationId xmlns:a16="http://schemas.microsoft.com/office/drawing/2014/main" id="{296443B2-A67C-4D21-886D-7D30C4316532}"/>
              </a:ext>
            </a:extLst>
          </p:cNvPr>
          <p:cNvSpPr/>
          <p:nvPr/>
        </p:nvSpPr>
        <p:spPr>
          <a:xfrm>
            <a:off x="6084905" y="2226008"/>
            <a:ext cx="287644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Ho </a:t>
            </a:r>
            <a:r>
              <a:rPr lang="en-GB" sz="900" dirty="0" err="1">
                <a:solidFill>
                  <a:schemeClr val="tx1">
                    <a:lumMod val="10000"/>
                    <a:lumOff val="90000"/>
                  </a:schemeClr>
                </a:solidFill>
                <a:latin typeface="Consolas" panose="020B0609020204030204" pitchFamily="49" charset="0"/>
                <a:cs typeface="Calibri" panose="020F0502020204030204" pitchFamily="34" charset="0"/>
              </a:rPr>
              <a:t>già</a:t>
            </a:r>
            <a:r>
              <a:rPr lang="en-GB" sz="900" dirty="0">
                <a:solidFill>
                  <a:schemeClr val="tx1">
                    <a:lumMod val="10000"/>
                    <a:lumOff val="90000"/>
                  </a:schemeClr>
                </a:solidFill>
                <a:latin typeface="Consolas" panose="020B0609020204030204" pitchFamily="49" charset="0"/>
                <a:cs typeface="Calibri" panose="020F0502020204030204" pitchFamily="34" charset="0"/>
              </a:rPr>
              <a:t> una </a:t>
            </a:r>
            <a:r>
              <a:rPr lang="en-GB" sz="900" dirty="0" err="1">
                <a:solidFill>
                  <a:schemeClr val="tx1">
                    <a:lumMod val="10000"/>
                    <a:lumOff val="90000"/>
                  </a:schemeClr>
                </a:solidFill>
                <a:latin typeface="Consolas" panose="020B0609020204030204" pitchFamily="49" charset="0"/>
                <a:cs typeface="Calibri" panose="020F0502020204030204" pitchFamily="34" charset="0"/>
              </a:rPr>
              <a:t>condizione</a:t>
            </a:r>
            <a:r>
              <a:rPr lang="en-GB" sz="900" dirty="0">
                <a:solidFill>
                  <a:schemeClr val="tx1">
                    <a:lumMod val="10000"/>
                    <a:lumOff val="90000"/>
                  </a:schemeClr>
                </a:solidFill>
                <a:latin typeface="Consolas" panose="020B0609020204030204" pitchFamily="49" charset="0"/>
                <a:cs typeface="Calibri" panose="020F0502020204030204" pitchFamily="34" charset="0"/>
              </a:rPr>
              <a:t> vera, non </a:t>
            </a:r>
            <a:r>
              <a:rPr lang="en-GB" sz="900" dirty="0" err="1">
                <a:solidFill>
                  <a:schemeClr val="tx1">
                    <a:lumMod val="10000"/>
                    <a:lumOff val="90000"/>
                  </a:schemeClr>
                </a:solidFill>
                <a:latin typeface="Consolas" panose="020B0609020204030204" pitchFamily="49" charset="0"/>
                <a:cs typeface="Calibri" panose="020F0502020204030204" pitchFamily="34" charset="0"/>
              </a:rPr>
              <a:t>eseguo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2" name="Rectangle 21">
            <a:extLst>
              <a:ext uri="{FF2B5EF4-FFF2-40B4-BE49-F238E27FC236}">
                <a16:creationId xmlns:a16="http://schemas.microsoft.com/office/drawing/2014/main" id="{EC167435-D6DF-42BC-B555-B2280BC988EF}"/>
              </a:ext>
            </a:extLst>
          </p:cNvPr>
          <p:cNvSpPr/>
          <p:nvPr/>
        </p:nvSpPr>
        <p:spPr>
          <a:xfrm>
            <a:off x="5751984" y="2708447"/>
            <a:ext cx="225316"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a:t>
            </a:r>
          </a:p>
        </p:txBody>
      </p:sp>
      <p:sp>
        <p:nvSpPr>
          <p:cNvPr id="23" name="Rectangle 22">
            <a:extLst>
              <a:ext uri="{FF2B5EF4-FFF2-40B4-BE49-F238E27FC236}">
                <a16:creationId xmlns:a16="http://schemas.microsoft.com/office/drawing/2014/main" id="{576759AA-6CB3-4FCB-8CD6-42712E07782E}"/>
              </a:ext>
            </a:extLst>
          </p:cNvPr>
          <p:cNvSpPr/>
          <p:nvPr/>
        </p:nvSpPr>
        <p:spPr>
          <a:xfrm>
            <a:off x="1057774" y="2989661"/>
            <a:ext cx="7037451" cy="577081"/>
          </a:xfrm>
          <a:prstGeom prst="rect">
            <a:avLst/>
          </a:prstGeom>
        </p:spPr>
        <p:txBody>
          <a:bodyPr wrap="square">
            <a:spAutoFit/>
          </a:bodyPr>
          <a:lstStyle/>
          <a:p>
            <a:pPr algn="just"/>
            <a:r>
              <a:rPr lang="it-IT" sz="1050" dirty="0"/>
              <a:t>Il blocco if controlla sempre se la condizione espressa sia vera e in caso affermativo esegue il blocco di codice ad esso indentato. La condizione elif si applica solamente nel caso in cui le condizioni prima siano risultate false. Nell’esempio a sinistra il secondo if viene eseguito, l’elif a destra no.</a:t>
            </a:r>
          </a:p>
        </p:txBody>
      </p:sp>
      <p:sp>
        <p:nvSpPr>
          <p:cNvPr id="24" name="Rectangle 23">
            <a:extLst>
              <a:ext uri="{FF2B5EF4-FFF2-40B4-BE49-F238E27FC236}">
                <a16:creationId xmlns:a16="http://schemas.microsoft.com/office/drawing/2014/main" id="{8AA8BA55-8489-4030-9F20-AE58C33EF599}"/>
              </a:ext>
            </a:extLst>
          </p:cNvPr>
          <p:cNvSpPr/>
          <p:nvPr/>
        </p:nvSpPr>
        <p:spPr>
          <a:xfrm>
            <a:off x="1044512" y="3659757"/>
            <a:ext cx="1780481"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0</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a:solidFill>
                  <a:srgbClr val="C17CEC"/>
                </a:solidFill>
                <a:latin typeface="Consolas" panose="020B0609020204030204" pitchFamily="49" charset="0"/>
                <a:cs typeface="Calibri" panose="020F0502020204030204" pitchFamily="34" charset="0"/>
              </a:rPr>
              <a:t>while</a:t>
            </a:r>
            <a:r>
              <a:rPr lang="it-IT" sz="1050" dirty="0">
                <a:solidFill>
                  <a:schemeClr val="tx1">
                    <a:lumMod val="10000"/>
                    <a:lumOff val="90000"/>
                  </a:schemeClr>
                </a:solidFill>
                <a:latin typeface="Consolas" panose="020B0609020204030204" pitchFamily="49" charset="0"/>
                <a:cs typeface="Calibri" panose="020F0502020204030204" pitchFamily="34" charset="0"/>
              </a:rPr>
              <a:t> a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chemeClr val="bg1">
                    <a:lumMod val="95000"/>
                  </a:schemeClr>
                </a:solidFill>
                <a:latin typeface="Consolas" panose="020B0609020204030204" pitchFamily="49" charset="0"/>
                <a:cs typeface="Calibri" panose="020F0502020204030204" pitchFamily="34" charset="0"/>
              </a:rPr>
              <a:t>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it-IT"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1</a:t>
            </a:r>
          </a:p>
        </p:txBody>
      </p:sp>
      <p:sp>
        <p:nvSpPr>
          <p:cNvPr id="25" name="Rectangle 24">
            <a:extLst>
              <a:ext uri="{FF2B5EF4-FFF2-40B4-BE49-F238E27FC236}">
                <a16:creationId xmlns:a16="http://schemas.microsoft.com/office/drawing/2014/main" id="{7627D47E-7F99-436F-A02F-D226A8A7209B}"/>
              </a:ext>
            </a:extLst>
          </p:cNvPr>
          <p:cNvSpPr/>
          <p:nvPr/>
        </p:nvSpPr>
        <p:spPr>
          <a:xfrm>
            <a:off x="2138114" y="3708048"/>
            <a:ext cx="606557" cy="6463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1200" dirty="0">
                <a:solidFill>
                  <a:schemeClr val="tx1">
                    <a:lumMod val="10000"/>
                    <a:lumOff val="90000"/>
                  </a:schemeClr>
                </a:solidFill>
                <a:latin typeface="Consolas" panose="020B0609020204030204" pitchFamily="49" charset="0"/>
                <a:cs typeface="Calibri" panose="020F0502020204030204" pitchFamily="34" charset="0"/>
              </a:rPr>
              <a:t>0</a:t>
            </a:r>
          </a:p>
          <a:p>
            <a:r>
              <a:rPr lang="en-GB" sz="1200" dirty="0">
                <a:solidFill>
                  <a:schemeClr val="tx1">
                    <a:lumMod val="10000"/>
                    <a:lumOff val="90000"/>
                  </a:schemeClr>
                </a:solidFill>
                <a:latin typeface="Consolas" panose="020B0609020204030204" pitchFamily="49" charset="0"/>
                <a:cs typeface="Calibri" panose="020F0502020204030204" pitchFamily="34" charset="0"/>
              </a:rPr>
              <a:t>1</a:t>
            </a:r>
          </a:p>
          <a:p>
            <a:r>
              <a:rPr lang="en-GB" sz="1200" dirty="0">
                <a:solidFill>
                  <a:schemeClr val="tx1">
                    <a:lumMod val="10000"/>
                    <a:lumOff val="90000"/>
                  </a:schemeClr>
                </a:solidFill>
                <a:latin typeface="Consolas" panose="020B0609020204030204" pitchFamily="49" charset="0"/>
                <a:cs typeface="Calibri" panose="020F0502020204030204" pitchFamily="34" charset="0"/>
              </a:rPr>
              <a:t>2</a:t>
            </a:r>
          </a:p>
        </p:txBody>
      </p:sp>
      <p:sp>
        <p:nvSpPr>
          <p:cNvPr id="26" name="Rectangle 25">
            <a:extLst>
              <a:ext uri="{FF2B5EF4-FFF2-40B4-BE49-F238E27FC236}">
                <a16:creationId xmlns:a16="http://schemas.microsoft.com/office/drawing/2014/main" id="{74BBEAC6-F902-4AA7-957F-B44A8AA5BB9A}"/>
              </a:ext>
            </a:extLst>
          </p:cNvPr>
          <p:cNvSpPr/>
          <p:nvPr/>
        </p:nvSpPr>
        <p:spPr>
          <a:xfrm>
            <a:off x="2910261" y="3659757"/>
            <a:ext cx="5121512" cy="738664"/>
          </a:xfrm>
          <a:prstGeom prst="rect">
            <a:avLst/>
          </a:prstGeom>
        </p:spPr>
        <p:txBody>
          <a:bodyPr wrap="square">
            <a:spAutoFit/>
          </a:bodyPr>
          <a:lstStyle/>
          <a:p>
            <a:pPr algn="just"/>
            <a:r>
              <a:rPr lang="it-IT" sz="1050" dirty="0"/>
              <a:t>Quando si esegue un ciclo while è di fondamentale importanza ricordarsi di aggiornare il contatore di riferimento, in questo caso a += 1. Nel caso a rimanesse fisso, il ciclo continuerebbe all’infinito e bisogna fermarlo manualmente e talvolta si rischia di dover riavviare la sessione di lavoro.</a:t>
            </a:r>
          </a:p>
        </p:txBody>
      </p:sp>
      <p:sp>
        <p:nvSpPr>
          <p:cNvPr id="2" name="Title 1">
            <a:extLst>
              <a:ext uri="{FF2B5EF4-FFF2-40B4-BE49-F238E27FC236}">
                <a16:creationId xmlns:a16="http://schemas.microsoft.com/office/drawing/2014/main" id="{27DED7E5-EC8F-7C91-B48F-571AD2F4B988}"/>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if /else &amp; while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753438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487A12-AB12-4AED-A80C-BAAB826B8B58}"/>
              </a:ext>
            </a:extLst>
          </p:cNvPr>
          <p:cNvSpPr/>
          <p:nvPr/>
        </p:nvSpPr>
        <p:spPr>
          <a:xfrm>
            <a:off x="1044512" y="766960"/>
            <a:ext cx="7037451" cy="415498"/>
          </a:xfrm>
          <a:prstGeom prst="rect">
            <a:avLst/>
          </a:prstGeom>
        </p:spPr>
        <p:txBody>
          <a:bodyPr wrap="square">
            <a:spAutoFit/>
          </a:bodyPr>
          <a:lstStyle/>
          <a:p>
            <a:pPr algn="just"/>
            <a:r>
              <a:rPr lang="it-IT" sz="1050" dirty="0"/>
              <a:t>Python supporta le condizioni multiple ma è fortemente raccomandato inserirle tra parentesi. Non è un obbligo di sintassi ma senza di esse Python potrebbe interpretare l’ordine in modo sbagliato.</a:t>
            </a:r>
          </a:p>
        </p:txBody>
      </p:sp>
      <p:sp>
        <p:nvSpPr>
          <p:cNvPr id="27" name="Rectangle 26">
            <a:extLst>
              <a:ext uri="{FF2B5EF4-FFF2-40B4-BE49-F238E27FC236}">
                <a16:creationId xmlns:a16="http://schemas.microsoft.com/office/drawing/2014/main" id="{B39B485B-9D44-44A2-B61B-E297FD847051}"/>
              </a:ext>
            </a:extLst>
          </p:cNvPr>
          <p:cNvSpPr/>
          <p:nvPr/>
        </p:nvSpPr>
        <p:spPr>
          <a:xfrm>
            <a:off x="979138" y="1159375"/>
            <a:ext cx="2071712" cy="154657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b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or</a:t>
            </a:r>
            <a:r>
              <a:rPr lang="en-GB" sz="1050" dirty="0">
                <a:solidFill>
                  <a:schemeClr val="tx1">
                    <a:lumMod val="10000"/>
                    <a:lumOff val="90000"/>
                  </a:schemeClr>
                </a:solidFill>
                <a:latin typeface="Consolas" panose="020B0609020204030204" pitchFamily="49" charset="0"/>
                <a:cs typeface="Calibri" panose="020F0502020204030204" pitchFamily="34" charset="0"/>
              </a:rPr>
              <a:t> (b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"Vero"</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2</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and</a:t>
            </a:r>
            <a:r>
              <a:rPr lang="en-GB" sz="1050" dirty="0">
                <a:solidFill>
                  <a:schemeClr val="tx1">
                    <a:lumMod val="10000"/>
                    <a:lumOff val="90000"/>
                  </a:schemeClr>
                </a:solidFill>
                <a:latin typeface="Consolas" panose="020B0609020204030204" pitchFamily="49" charset="0"/>
                <a:cs typeface="Calibri" panose="020F0502020204030204" pitchFamily="34" charset="0"/>
              </a:rPr>
              <a:t> (b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Falso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28" name="Rectangle 27">
            <a:extLst>
              <a:ext uri="{FF2B5EF4-FFF2-40B4-BE49-F238E27FC236}">
                <a16:creationId xmlns:a16="http://schemas.microsoft.com/office/drawing/2014/main" id="{09EB53DB-0644-4C54-BCDC-535AC75CF32C}"/>
              </a:ext>
            </a:extLst>
          </p:cNvPr>
          <p:cNvSpPr/>
          <p:nvPr/>
        </p:nvSpPr>
        <p:spPr>
          <a:xfrm>
            <a:off x="1077003" y="2412050"/>
            <a:ext cx="549625"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Vero</a:t>
            </a:r>
          </a:p>
        </p:txBody>
      </p:sp>
      <p:sp>
        <p:nvSpPr>
          <p:cNvPr id="29" name="Rectangle 28">
            <a:extLst>
              <a:ext uri="{FF2B5EF4-FFF2-40B4-BE49-F238E27FC236}">
                <a16:creationId xmlns:a16="http://schemas.microsoft.com/office/drawing/2014/main" id="{83B3D6A7-8891-4B09-9733-AA8AEE255240}"/>
              </a:ext>
            </a:extLst>
          </p:cNvPr>
          <p:cNvSpPr/>
          <p:nvPr/>
        </p:nvSpPr>
        <p:spPr>
          <a:xfrm>
            <a:off x="3064111" y="1249308"/>
            <a:ext cx="4967662" cy="1223412"/>
          </a:xfrm>
          <a:prstGeom prst="rect">
            <a:avLst/>
          </a:prstGeom>
        </p:spPr>
        <p:txBody>
          <a:bodyPr wrap="square">
            <a:spAutoFit/>
          </a:bodyPr>
          <a:lstStyle/>
          <a:p>
            <a:pPr algn="just"/>
            <a:r>
              <a:rPr lang="it-IT" sz="1050" dirty="0"/>
              <a:t>La sinstassi per scrivere più condizioni richiede l’utilizzo di "and" e "or".</a:t>
            </a:r>
          </a:p>
          <a:p>
            <a:pPr algn="just"/>
            <a:r>
              <a:rPr lang="it-IT" sz="1050" dirty="0"/>
              <a:t>Non è possibile utilizzare gli operatori "&amp;" e "|" trattiati per le operazioni con i set: in questi contesti lavorano esclusivamente con numeri binari.</a:t>
            </a:r>
          </a:p>
          <a:p>
            <a:pPr algn="just"/>
            <a:endParaRPr lang="it-IT" sz="1050" dirty="0"/>
          </a:p>
          <a:p>
            <a:pPr algn="just"/>
            <a:r>
              <a:rPr lang="it-IT" sz="1050" dirty="0"/>
              <a:t>Dato che solo una delle due condizioni è vera, viene stamato solo il primo print in quanto la prima condizione if è verificata se almeno una delle due condizioni è vera, al contratio della seconda che le richiede entrambe vere. </a:t>
            </a:r>
          </a:p>
        </p:txBody>
      </p:sp>
      <p:sp>
        <p:nvSpPr>
          <p:cNvPr id="30" name="Rectangle 29">
            <a:extLst>
              <a:ext uri="{FF2B5EF4-FFF2-40B4-BE49-F238E27FC236}">
                <a16:creationId xmlns:a16="http://schemas.microsoft.com/office/drawing/2014/main" id="{669AF2C2-EA6B-4B8A-AF23-11A7163E245C}"/>
              </a:ext>
            </a:extLst>
          </p:cNvPr>
          <p:cNvSpPr/>
          <p:nvPr/>
        </p:nvSpPr>
        <p:spPr>
          <a:xfrm>
            <a:off x="979137" y="3003904"/>
            <a:ext cx="2934328" cy="154657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b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"casa"</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type</a:t>
            </a:r>
            <a:r>
              <a:rPr lang="en-GB" sz="1050" dirty="0">
                <a:solidFill>
                  <a:schemeClr val="tx1">
                    <a:lumMod val="10000"/>
                    <a:lumOff val="90000"/>
                  </a:schemeClr>
                </a:solidFill>
                <a:latin typeface="Consolas" panose="020B0609020204030204" pitchFamily="49" charset="0"/>
                <a:cs typeface="Calibri" panose="020F0502020204030204" pitchFamily="34" charset="0"/>
              </a:rPr>
              <a:t>(a)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int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and</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len</a:t>
            </a:r>
            <a:r>
              <a:rPr lang="en-GB" sz="1050" dirty="0">
                <a:solidFill>
                  <a:schemeClr val="tx1">
                    <a:lumMod val="10000"/>
                    <a:lumOff val="90000"/>
                  </a:schemeClr>
                </a:solidFill>
                <a:latin typeface="Consolas" panose="020B0609020204030204" pitchFamily="49" charset="0"/>
                <a:cs typeface="Calibri" panose="020F0502020204030204" pitchFamily="34" charset="0"/>
              </a:rPr>
              <a:t>(b) </a:t>
            </a:r>
            <a:r>
              <a:rPr lang="en-GB" sz="1050" dirty="0">
                <a:solidFill>
                  <a:srgbClr val="C17CEC"/>
                </a:solidFill>
                <a:latin typeface="Consolas" panose="020B0609020204030204" pitchFamily="49" charset="0"/>
                <a:cs typeface="Calibri" panose="020F0502020204030204" pitchFamily="34" charset="0"/>
              </a:rPr>
              <a:t>&gt;</a:t>
            </a:r>
            <a:r>
              <a:rPr lang="en-GB" sz="1050" dirty="0">
                <a:solidFill>
                  <a:schemeClr val="tx1">
                    <a:lumMod val="10000"/>
                    <a:lumOff val="90000"/>
                  </a:schemeClr>
                </a:solidFill>
                <a:latin typeface="Consolas" panose="020B0609020204030204" pitchFamily="49" charset="0"/>
                <a:cs typeface="Calibri" panose="020F0502020204030204" pitchFamily="34" charset="0"/>
              </a:rPr>
              <a:t> 2):</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"Primo if"</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(a </a:t>
            </a:r>
            <a:r>
              <a:rPr lang="en-GB" sz="1050" dirty="0">
                <a:solidFill>
                  <a:srgbClr val="C17CEC"/>
                </a:solidFill>
                <a:latin typeface="Consolas" panose="020B0609020204030204" pitchFamily="49" charset="0"/>
                <a:cs typeface="Calibri" panose="020F0502020204030204" pitchFamily="34" charset="0"/>
              </a:rPr>
              <a:t>&gt;</a:t>
            </a:r>
            <a:r>
              <a:rPr lang="en-GB" sz="1050" dirty="0">
                <a:solidFill>
                  <a:schemeClr val="tx1">
                    <a:lumMod val="10000"/>
                    <a:lumOff val="90000"/>
                  </a:schemeClr>
                </a:solidFill>
                <a:latin typeface="Consolas" panose="020B0609020204030204" pitchFamily="49" charset="0"/>
                <a:cs typeface="Calibri" panose="020F0502020204030204" pitchFamily="34" charset="0"/>
              </a:rPr>
              <a:t> 2) </a:t>
            </a:r>
            <a:r>
              <a:rPr lang="en-GB" sz="1050" dirty="0">
                <a:solidFill>
                  <a:srgbClr val="C17CEC"/>
                </a:solidFill>
                <a:latin typeface="Consolas" panose="020B0609020204030204" pitchFamily="49" charset="0"/>
                <a:cs typeface="Calibri" panose="020F0502020204030204" pitchFamily="34" charset="0"/>
              </a:rPr>
              <a:t>or</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b.</a:t>
            </a:r>
            <a:r>
              <a:rPr lang="en-GB" sz="1050" dirty="0" err="1">
                <a:solidFill>
                  <a:srgbClr val="00B0F0"/>
                </a:solidFill>
                <a:latin typeface="Consolas" panose="020B0609020204030204" pitchFamily="49" charset="0"/>
                <a:cs typeface="Calibri" panose="020F0502020204030204" pitchFamily="34" charset="0"/>
              </a:rPr>
              <a:t>upper</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"Casa"</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"Secondo if"</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31" name="Rectangle 30">
            <a:extLst>
              <a:ext uri="{FF2B5EF4-FFF2-40B4-BE49-F238E27FC236}">
                <a16:creationId xmlns:a16="http://schemas.microsoft.com/office/drawing/2014/main" id="{05BC3AFB-B4C6-4F44-A8FC-19EF9B343484}"/>
              </a:ext>
            </a:extLst>
          </p:cNvPr>
          <p:cNvSpPr/>
          <p:nvPr/>
        </p:nvSpPr>
        <p:spPr>
          <a:xfrm>
            <a:off x="1077003" y="4273482"/>
            <a:ext cx="808441"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Primo if</a:t>
            </a:r>
          </a:p>
        </p:txBody>
      </p:sp>
      <p:sp>
        <p:nvSpPr>
          <p:cNvPr id="32" name="Rectangle 31">
            <a:extLst>
              <a:ext uri="{FF2B5EF4-FFF2-40B4-BE49-F238E27FC236}">
                <a16:creationId xmlns:a16="http://schemas.microsoft.com/office/drawing/2014/main" id="{E34608BA-4C89-4477-94F7-9BA4C588E698}"/>
              </a:ext>
            </a:extLst>
          </p:cNvPr>
          <p:cNvSpPr/>
          <p:nvPr/>
        </p:nvSpPr>
        <p:spPr>
          <a:xfrm>
            <a:off x="3864162" y="3003903"/>
            <a:ext cx="4167610" cy="1384995"/>
          </a:xfrm>
          <a:prstGeom prst="rect">
            <a:avLst/>
          </a:prstGeom>
        </p:spPr>
        <p:txBody>
          <a:bodyPr wrap="square">
            <a:spAutoFit/>
          </a:bodyPr>
          <a:lstStyle/>
          <a:p>
            <a:pPr algn="just"/>
            <a:r>
              <a:rPr lang="it-IT" sz="1050" dirty="0"/>
              <a:t>Posso scrivere condizioni non solo usando variabili numeriche ma con qualsiasi confronto che mi possa restituite un booleano True/False; e posso applicare funzioni sul momento.</a:t>
            </a:r>
          </a:p>
          <a:p>
            <a:pPr algn="just"/>
            <a:endParaRPr lang="it-IT" sz="1050" dirty="0"/>
          </a:p>
          <a:p>
            <a:pPr algn="just"/>
            <a:r>
              <a:rPr lang="it-IT" sz="1050" dirty="0"/>
              <a:t>Nel primo caso il tipo della variabile a è intero e la lunghezza della stringa b è maggiore di due, quindi eseguo il blocco indentato. Nel secondo caso è non è maggiore di due e la funzione .upper() mette tutto in maiuscolo, quindi non entro dentro il blocco indentato.</a:t>
            </a:r>
          </a:p>
        </p:txBody>
      </p:sp>
      <p:sp>
        <p:nvSpPr>
          <p:cNvPr id="2" name="Title 1">
            <a:extLst>
              <a:ext uri="{FF2B5EF4-FFF2-40B4-BE49-F238E27FC236}">
                <a16:creationId xmlns:a16="http://schemas.microsoft.com/office/drawing/2014/main" id="{3F477245-CA32-A318-6ACD-74728F72674F}"/>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if /else &amp; while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806818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703ECF-CD2D-4428-91F2-7F07F0DECFE9}"/>
              </a:ext>
            </a:extLst>
          </p:cNvPr>
          <p:cNvSpPr/>
          <p:nvPr/>
        </p:nvSpPr>
        <p:spPr>
          <a:xfrm>
            <a:off x="1044512" y="766960"/>
            <a:ext cx="7037451" cy="577081"/>
          </a:xfrm>
          <a:prstGeom prst="rect">
            <a:avLst/>
          </a:prstGeom>
        </p:spPr>
        <p:txBody>
          <a:bodyPr wrap="square">
            <a:spAutoFit/>
          </a:bodyPr>
          <a:lstStyle/>
          <a:p>
            <a:pPr algn="just"/>
            <a:r>
              <a:rPr lang="it-IT" sz="1050" dirty="0"/>
              <a:t>Il ciclo </a:t>
            </a:r>
            <a:r>
              <a:rPr lang="it-IT" sz="1050" b="1" dirty="0"/>
              <a:t>for</a:t>
            </a:r>
            <a:r>
              <a:rPr lang="it-IT" sz="1050" dirty="0"/>
              <a:t> è uno strumento molto efficace di Python. Viene utilizzato per fare iterazioni su ogni tipo di elemento. La sintassi richiede un for, un elemento con un nome a piacere (che assumerà, ad ogni iterazione, il valore all’interno dell’oggetto iterato), il termine "in" e l’oggetto su cui iterare.</a:t>
            </a:r>
            <a:endParaRPr lang="en-GB" sz="1050" dirty="0"/>
          </a:p>
        </p:txBody>
      </p:sp>
      <p:sp>
        <p:nvSpPr>
          <p:cNvPr id="8" name="Rectangle 7">
            <a:extLst>
              <a:ext uri="{FF2B5EF4-FFF2-40B4-BE49-F238E27FC236}">
                <a16:creationId xmlns:a16="http://schemas.microsoft.com/office/drawing/2014/main" id="{E2EC81E6-5420-4990-B01B-B1F58C8F7FF3}"/>
              </a:ext>
            </a:extLst>
          </p:cNvPr>
          <p:cNvSpPr/>
          <p:nvPr/>
        </p:nvSpPr>
        <p:spPr>
          <a:xfrm>
            <a:off x="1044512" y="1491136"/>
            <a:ext cx="4421107" cy="251607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number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(number)</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list_d</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pippo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pluto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paperino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item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list_d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(item)</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name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zio</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paperone</a:t>
            </a:r>
            <a:r>
              <a:rPr lang="en-GB" sz="1050" dirty="0">
                <a:solidFill>
                  <a:srgbClr val="92D050"/>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letter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name:</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(letter)</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0" name="Rectangle 9">
            <a:extLst>
              <a:ext uri="{FF2B5EF4-FFF2-40B4-BE49-F238E27FC236}">
                <a16:creationId xmlns:a16="http://schemas.microsoft.com/office/drawing/2014/main" id="{4EE3F6A9-6454-4316-8E0F-7AF8850FAAA8}"/>
              </a:ext>
            </a:extLst>
          </p:cNvPr>
          <p:cNvSpPr/>
          <p:nvPr/>
        </p:nvSpPr>
        <p:spPr>
          <a:xfrm>
            <a:off x="3090634" y="1489808"/>
            <a:ext cx="698223" cy="784830"/>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a:t>
            </a:r>
          </a:p>
          <a:p>
            <a:r>
              <a:rPr lang="en-GB" sz="900" dirty="0">
                <a:solidFill>
                  <a:schemeClr val="tx1">
                    <a:lumMod val="10000"/>
                    <a:lumOff val="90000"/>
                  </a:schemeClr>
                </a:solidFill>
                <a:latin typeface="Consolas" panose="020B0609020204030204" pitchFamily="49" charset="0"/>
                <a:cs typeface="Calibri" panose="020F0502020204030204" pitchFamily="34" charset="0"/>
              </a:rPr>
              <a:t>2</a:t>
            </a:r>
          </a:p>
          <a:p>
            <a:r>
              <a:rPr lang="en-GB" sz="900" dirty="0">
                <a:solidFill>
                  <a:schemeClr val="tx1">
                    <a:lumMod val="10000"/>
                    <a:lumOff val="90000"/>
                  </a:schemeClr>
                </a:solidFill>
                <a:latin typeface="Consolas" panose="020B0609020204030204" pitchFamily="49" charset="0"/>
                <a:cs typeface="Calibri" panose="020F0502020204030204" pitchFamily="34" charset="0"/>
              </a:rPr>
              <a:t>3</a:t>
            </a:r>
          </a:p>
          <a:p>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r>
              <a:rPr lang="en-GB" sz="900" dirty="0">
                <a:solidFill>
                  <a:schemeClr val="tx1">
                    <a:lumMod val="10000"/>
                    <a:lumOff val="90000"/>
                  </a:schemeClr>
                </a:solidFill>
                <a:latin typeface="Consolas" panose="020B0609020204030204" pitchFamily="49" charset="0"/>
                <a:cs typeface="Calibri" panose="020F0502020204030204" pitchFamily="34" charset="0"/>
              </a:rPr>
              <a:t>9 </a:t>
            </a:r>
          </a:p>
        </p:txBody>
      </p:sp>
      <p:sp>
        <p:nvSpPr>
          <p:cNvPr id="11" name="Rectangle 10">
            <a:extLst>
              <a:ext uri="{FF2B5EF4-FFF2-40B4-BE49-F238E27FC236}">
                <a16:creationId xmlns:a16="http://schemas.microsoft.com/office/drawing/2014/main" id="{5A0CFC68-1D3C-4B2A-8973-1F61A1212E3A}"/>
              </a:ext>
            </a:extLst>
          </p:cNvPr>
          <p:cNvSpPr/>
          <p:nvPr/>
        </p:nvSpPr>
        <p:spPr>
          <a:xfrm>
            <a:off x="4071921" y="2320574"/>
            <a:ext cx="698223"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err="1">
                <a:solidFill>
                  <a:schemeClr val="tx1">
                    <a:lumMod val="10000"/>
                    <a:lumOff val="90000"/>
                  </a:schemeClr>
                </a:solidFill>
                <a:latin typeface="Consolas" panose="020B0609020204030204" pitchFamily="49" charset="0"/>
                <a:cs typeface="Calibri" panose="020F0502020204030204" pitchFamily="34" charset="0"/>
              </a:rPr>
              <a:t>pippo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p>
          <a:p>
            <a:r>
              <a:rPr lang="en-GB" sz="900" dirty="0" err="1">
                <a:solidFill>
                  <a:schemeClr val="tx1">
                    <a:lumMod val="10000"/>
                    <a:lumOff val="90000"/>
                  </a:schemeClr>
                </a:solidFill>
                <a:latin typeface="Consolas" panose="020B0609020204030204" pitchFamily="49" charset="0"/>
                <a:cs typeface="Calibri" panose="020F0502020204030204" pitchFamily="34" charset="0"/>
              </a:rPr>
              <a:t>pluto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p>
          <a:p>
            <a:r>
              <a:rPr lang="en-GB" sz="900" dirty="0" err="1">
                <a:solidFill>
                  <a:schemeClr val="tx1">
                    <a:lumMod val="10000"/>
                    <a:lumOff val="90000"/>
                  </a:schemeClr>
                </a:solidFill>
                <a:latin typeface="Consolas" panose="020B0609020204030204" pitchFamily="49" charset="0"/>
                <a:cs typeface="Calibri" panose="020F0502020204030204" pitchFamily="34" charset="0"/>
              </a:rPr>
              <a:t>paperino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2" name="Rectangle 11">
            <a:extLst>
              <a:ext uri="{FF2B5EF4-FFF2-40B4-BE49-F238E27FC236}">
                <a16:creationId xmlns:a16="http://schemas.microsoft.com/office/drawing/2014/main" id="{B370CF5F-A924-4BB9-9ECC-9B9869FEF75B}"/>
              </a:ext>
            </a:extLst>
          </p:cNvPr>
          <p:cNvSpPr/>
          <p:nvPr/>
        </p:nvSpPr>
        <p:spPr>
          <a:xfrm>
            <a:off x="2741522" y="2922296"/>
            <a:ext cx="698223" cy="923330"/>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z</a:t>
            </a:r>
          </a:p>
          <a:p>
            <a:r>
              <a:rPr lang="en-GB" sz="900" dirty="0" err="1">
                <a:solidFill>
                  <a:schemeClr val="tx1">
                    <a:lumMod val="10000"/>
                    <a:lumOff val="90000"/>
                  </a:schemeClr>
                </a:solidFill>
                <a:latin typeface="Consolas" panose="020B0609020204030204" pitchFamily="49" charset="0"/>
                <a:cs typeface="Calibri" panose="020F0502020204030204" pitchFamily="34" charset="0"/>
              </a:rPr>
              <a:t>i</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r>
              <a:rPr lang="en-GB" sz="900" dirty="0">
                <a:solidFill>
                  <a:schemeClr val="tx1">
                    <a:lumMod val="10000"/>
                    <a:lumOff val="90000"/>
                  </a:schemeClr>
                </a:solidFill>
                <a:latin typeface="Consolas" panose="020B0609020204030204" pitchFamily="49" charset="0"/>
                <a:cs typeface="Calibri" panose="020F0502020204030204" pitchFamily="34" charset="0"/>
              </a:rPr>
              <a:t>o </a:t>
            </a:r>
          </a:p>
          <a:p>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r>
              <a:rPr lang="en-GB" sz="900" dirty="0">
                <a:solidFill>
                  <a:schemeClr val="tx1">
                    <a:lumMod val="10000"/>
                    <a:lumOff val="90000"/>
                  </a:schemeClr>
                </a:solidFill>
                <a:latin typeface="Consolas" panose="020B0609020204030204" pitchFamily="49" charset="0"/>
                <a:cs typeface="Calibri" panose="020F0502020204030204" pitchFamily="34" charset="0"/>
              </a:rPr>
              <a:t>n</a:t>
            </a:r>
          </a:p>
          <a:p>
            <a:r>
              <a:rPr lang="en-GB" sz="900" dirty="0">
                <a:solidFill>
                  <a:schemeClr val="tx1">
                    <a:lumMod val="10000"/>
                    <a:lumOff val="90000"/>
                  </a:schemeClr>
                </a:solidFill>
                <a:latin typeface="Consolas" panose="020B0609020204030204" pitchFamily="49" charset="0"/>
                <a:cs typeface="Calibri" panose="020F0502020204030204" pitchFamily="34" charset="0"/>
              </a:rPr>
              <a:t>e</a:t>
            </a:r>
          </a:p>
        </p:txBody>
      </p:sp>
      <p:sp>
        <p:nvSpPr>
          <p:cNvPr id="13" name="Rectangle 9">
            <a:extLst>
              <a:ext uri="{FF2B5EF4-FFF2-40B4-BE49-F238E27FC236}">
                <a16:creationId xmlns:a16="http://schemas.microsoft.com/office/drawing/2014/main" id="{DE10E1F8-502B-4A38-8ADE-2344C41F1880}"/>
              </a:ext>
            </a:extLst>
          </p:cNvPr>
          <p:cNvSpPr/>
          <p:nvPr/>
        </p:nvSpPr>
        <p:spPr>
          <a:xfrm>
            <a:off x="5555673" y="1491137"/>
            <a:ext cx="2508764" cy="2031325"/>
          </a:xfrm>
          <a:prstGeom prst="rect">
            <a:avLst/>
          </a:prstGeom>
        </p:spPr>
        <p:txBody>
          <a:bodyPr wrap="square">
            <a:spAutoFit/>
          </a:bodyPr>
          <a:lstStyle/>
          <a:p>
            <a:pPr marL="214313" indent="-214313" algn="just">
              <a:buFont typeface="Wingdings" panose="05000000000000000000" pitchFamily="2" charset="2"/>
              <a:buChar char="v"/>
            </a:pPr>
            <a:r>
              <a:rPr lang="it-IT" sz="1050" dirty="0"/>
              <a:t>I cicli insistono sugli elementi di un oggetto, che sono le colonne che abbiamo già visto in precedenza, dove nel caso di una stringa di testo sono semplici caratteri, mentre nei dizionari sono due valori associati.</a:t>
            </a:r>
          </a:p>
          <a:p>
            <a:pPr marL="214313" indent="-214313" algn="just">
              <a:buFont typeface="Wingdings" panose="05000000000000000000" pitchFamily="2" charset="2"/>
              <a:buChar char="v"/>
            </a:pPr>
            <a:endParaRPr lang="it-IT" sz="1050" dirty="0"/>
          </a:p>
          <a:p>
            <a:pPr marL="214313" indent="-214313" algn="just">
              <a:buFont typeface="Wingdings" panose="05000000000000000000" pitchFamily="2" charset="2"/>
              <a:buChar char="v"/>
            </a:pPr>
            <a:r>
              <a:rPr lang="it-IT" sz="1050" dirty="0"/>
              <a:t>Il </a:t>
            </a:r>
            <a:r>
              <a:rPr lang="it-IT" sz="1050" i="1" dirty="0"/>
              <a:t>range</a:t>
            </a:r>
            <a:r>
              <a:rPr lang="it-IT" sz="1050" dirty="0"/>
              <a:t> che appare qui per la prima volta è un altro tipo di oggetto (class) che può essere assegnato ad una variabile Python </a:t>
            </a:r>
            <a:endParaRPr lang="it-IT" sz="1050" b="1" dirty="0"/>
          </a:p>
          <a:p>
            <a:pPr marL="214313" indent="-214313" algn="just">
              <a:buFont typeface="Wingdings" panose="05000000000000000000" pitchFamily="2" charset="2"/>
              <a:buChar char="v"/>
            </a:pPr>
            <a:endParaRPr lang="it-IT" sz="1050" dirty="0"/>
          </a:p>
        </p:txBody>
      </p:sp>
      <p:sp>
        <p:nvSpPr>
          <p:cNvPr id="15" name="Rectangle 7">
            <a:extLst>
              <a:ext uri="{FF2B5EF4-FFF2-40B4-BE49-F238E27FC236}">
                <a16:creationId xmlns:a16="http://schemas.microsoft.com/office/drawing/2014/main" id="{434097A3-E0D3-4197-9D71-3E7D4D1652EA}"/>
              </a:ext>
            </a:extLst>
          </p:cNvPr>
          <p:cNvSpPr/>
          <p:nvPr/>
        </p:nvSpPr>
        <p:spPr>
          <a:xfrm>
            <a:off x="5555673" y="3707127"/>
            <a:ext cx="2508764" cy="830997"/>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200" dirty="0">
                <a:solidFill>
                  <a:srgbClr val="C17CEC"/>
                </a:solidFill>
                <a:latin typeface="Consolas" panose="020B0609020204030204" pitchFamily="49" charset="0"/>
                <a:cs typeface="Calibri" panose="020F0502020204030204" pitchFamily="34" charset="0"/>
              </a:rPr>
              <a:t> = </a:t>
            </a:r>
            <a:r>
              <a:rPr lang="en-GB" sz="120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num_range</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 </a:t>
            </a:r>
          </a:p>
        </p:txBody>
      </p:sp>
      <p:sp>
        <p:nvSpPr>
          <p:cNvPr id="19" name="Rectangle 9">
            <a:extLst>
              <a:ext uri="{FF2B5EF4-FFF2-40B4-BE49-F238E27FC236}">
                <a16:creationId xmlns:a16="http://schemas.microsoft.com/office/drawing/2014/main" id="{B3174BE0-97C4-45BC-AFBF-7936876E37F7}"/>
              </a:ext>
            </a:extLst>
          </p:cNvPr>
          <p:cNvSpPr/>
          <p:nvPr/>
        </p:nvSpPr>
        <p:spPr>
          <a:xfrm>
            <a:off x="6879814" y="4167986"/>
            <a:ext cx="1184623"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&lt;class 'range'&gt;</a:t>
            </a:r>
          </a:p>
        </p:txBody>
      </p:sp>
      <p:sp>
        <p:nvSpPr>
          <p:cNvPr id="14" name="Rectangle 13">
            <a:extLst>
              <a:ext uri="{FF2B5EF4-FFF2-40B4-BE49-F238E27FC236}">
                <a16:creationId xmlns:a16="http://schemas.microsoft.com/office/drawing/2014/main" id="{0A77CA1D-FE9C-4BF4-8C1D-13DB1FDF72F0}"/>
              </a:ext>
            </a:extLst>
          </p:cNvPr>
          <p:cNvSpPr/>
          <p:nvPr/>
        </p:nvSpPr>
        <p:spPr>
          <a:xfrm>
            <a:off x="1059511" y="4074534"/>
            <a:ext cx="4406108" cy="577081"/>
          </a:xfrm>
          <a:prstGeom prst="rect">
            <a:avLst/>
          </a:prstGeom>
        </p:spPr>
        <p:txBody>
          <a:bodyPr wrap="square">
            <a:spAutoFit/>
          </a:bodyPr>
          <a:lstStyle/>
          <a:p>
            <a:pPr algn="just"/>
            <a:r>
              <a:rPr lang="it-IT" sz="1050" dirty="0"/>
              <a:t>Il range è quasi esclusivamente utilizzato nei cicli for ed è interpretabile come una lista di tanti numeri quanti specificati nei parametri (con il valore di destra escluso).</a:t>
            </a:r>
            <a:endParaRPr lang="en-GB" sz="1050" dirty="0"/>
          </a:p>
        </p:txBody>
      </p:sp>
      <p:sp>
        <p:nvSpPr>
          <p:cNvPr id="2" name="Title 1">
            <a:extLst>
              <a:ext uri="{FF2B5EF4-FFF2-40B4-BE49-F238E27FC236}">
                <a16:creationId xmlns:a16="http://schemas.microsoft.com/office/drawing/2014/main" id="{3046D9B0-8BB7-34E2-D662-7D627099AFD7}"/>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for</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640127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954F28-234E-4925-8781-654E81B6C034}"/>
              </a:ext>
            </a:extLst>
          </p:cNvPr>
          <p:cNvSpPr/>
          <p:nvPr/>
        </p:nvSpPr>
        <p:spPr>
          <a:xfrm>
            <a:off x="1044512" y="766960"/>
            <a:ext cx="7037451" cy="415498"/>
          </a:xfrm>
          <a:prstGeom prst="rect">
            <a:avLst/>
          </a:prstGeom>
        </p:spPr>
        <p:txBody>
          <a:bodyPr wrap="square">
            <a:spAutoFit/>
          </a:bodyPr>
          <a:lstStyle/>
          <a:p>
            <a:r>
              <a:rPr lang="it-IT" sz="1050" dirty="0"/>
              <a:t>È possibile utilizzare un ciclo </a:t>
            </a:r>
            <a:r>
              <a:rPr lang="it-IT" sz="1050" i="1" dirty="0"/>
              <a:t>for</a:t>
            </a:r>
            <a:r>
              <a:rPr lang="it-IT" sz="1050" dirty="0"/>
              <a:t> per assegnare i valori provenienti da un altro elemento.</a:t>
            </a:r>
          </a:p>
          <a:p>
            <a:r>
              <a:rPr lang="it-IT" sz="1050" dirty="0"/>
              <a:t>Ad esempio puoi calcolare l'IMC partendo da questo elenco che riporta per ogni soggetto peso e altezza</a:t>
            </a:r>
            <a:endParaRPr lang="en-GB" sz="1050" dirty="0"/>
          </a:p>
        </p:txBody>
      </p:sp>
      <p:sp>
        <p:nvSpPr>
          <p:cNvPr id="5" name="Rectangle 4">
            <a:extLst>
              <a:ext uri="{FF2B5EF4-FFF2-40B4-BE49-F238E27FC236}">
                <a16:creationId xmlns:a16="http://schemas.microsoft.com/office/drawing/2014/main" id="{66E5978D-AB20-4823-B4AC-236132594E37}"/>
              </a:ext>
            </a:extLst>
          </p:cNvPr>
          <p:cNvSpPr/>
          <p:nvPr/>
        </p:nvSpPr>
        <p:spPr>
          <a:xfrm>
            <a:off x="1057774" y="1249308"/>
            <a:ext cx="7019925" cy="230832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persons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75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1.80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95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1.58</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60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1.70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IMC_list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for</a:t>
            </a:r>
            <a:r>
              <a:rPr lang="en-GB" sz="1200" dirty="0">
                <a:solidFill>
                  <a:schemeClr val="tx1">
                    <a:lumMod val="10000"/>
                    <a:lumOff val="90000"/>
                  </a:schemeClr>
                </a:solidFill>
                <a:latin typeface="Consolas" panose="020B0609020204030204" pitchFamily="49" charset="0"/>
                <a:cs typeface="Calibri" panose="020F0502020204030204" pitchFamily="34" charset="0"/>
              </a:rPr>
              <a:t> item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persons:</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if</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rgbClr val="EDBA93"/>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IMC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(IMC)</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IMC_list.</a:t>
            </a:r>
            <a:r>
              <a:rPr lang="en-GB" sz="1200" dirty="0" err="1">
                <a:solidFill>
                  <a:srgbClr val="00B0F0"/>
                </a:solidFill>
                <a:latin typeface="Consolas" panose="020B0609020204030204" pitchFamily="49" charset="0"/>
                <a:cs typeface="Calibri" panose="020F0502020204030204" pitchFamily="34" charset="0"/>
              </a:rPr>
              <a:t>append</a:t>
            </a:r>
            <a:r>
              <a:rPr lang="en-GB" sz="1200" dirty="0">
                <a:solidFill>
                  <a:schemeClr val="tx1">
                    <a:lumMod val="10000"/>
                    <a:lumOff val="90000"/>
                  </a:schemeClr>
                </a:solidFill>
                <a:latin typeface="Consolas" panose="020B0609020204030204" pitchFamily="49" charset="0"/>
                <a:cs typeface="Calibri" panose="020F0502020204030204" pitchFamily="34" charset="0"/>
              </a:rPr>
              <a:t>(IMC)</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IMC_list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type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IMC_list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sp>
        <p:nvSpPr>
          <p:cNvPr id="10" name="Rectangle 9">
            <a:extLst>
              <a:ext uri="{FF2B5EF4-FFF2-40B4-BE49-F238E27FC236}">
                <a16:creationId xmlns:a16="http://schemas.microsoft.com/office/drawing/2014/main" id="{6C0AB5C9-667D-4AFB-A668-DEF2FB24765F}"/>
              </a:ext>
            </a:extLst>
          </p:cNvPr>
          <p:cNvSpPr/>
          <p:nvPr/>
        </p:nvSpPr>
        <p:spPr>
          <a:xfrm>
            <a:off x="1057774" y="3624482"/>
            <a:ext cx="7019925" cy="738664"/>
          </a:xfrm>
          <a:prstGeom prst="rect">
            <a:avLst/>
          </a:prstGeom>
        </p:spPr>
        <p:txBody>
          <a:bodyPr wrap="square">
            <a:spAutoFit/>
          </a:bodyPr>
          <a:lstStyle/>
          <a:p>
            <a:pPr marL="214313" indent="-214313">
              <a:buFont typeface="Wingdings" panose="05000000000000000000" pitchFamily="2" charset="2"/>
              <a:buChar char="v"/>
            </a:pPr>
            <a:r>
              <a:rPr lang="it-IT" sz="1050" dirty="0"/>
              <a:t>Ogni elemento della lista viene testato e poi viene applicata la formula per il calcolo IMC. Il risultato viene memorizzato nella lista </a:t>
            </a:r>
            <a:r>
              <a:rPr lang="it-IT" sz="1050" dirty="0" err="1"/>
              <a:t>IMC_list</a:t>
            </a:r>
            <a:r>
              <a:rPr lang="it-IT" sz="1050" dirty="0"/>
              <a:t> precedentemente inizializzata  </a:t>
            </a:r>
          </a:p>
          <a:p>
            <a:pPr marL="214313" indent="-214313">
              <a:buFont typeface="Wingdings" panose="05000000000000000000" pitchFamily="2" charset="2"/>
              <a:buChar char="v"/>
            </a:pPr>
            <a:r>
              <a:rPr lang="it-IT" sz="1050" dirty="0"/>
              <a:t>Si noti come ogni elemento della </a:t>
            </a:r>
            <a:r>
              <a:rPr lang="it-IT" sz="1050" b="1" i="1" dirty="0"/>
              <a:t>list</a:t>
            </a:r>
            <a:r>
              <a:rPr lang="it-IT" sz="1050" dirty="0"/>
              <a:t> </a:t>
            </a:r>
            <a:r>
              <a:rPr lang="it-IT" sz="1050" i="1" dirty="0" err="1"/>
              <a:t>persons</a:t>
            </a:r>
            <a:r>
              <a:rPr lang="it-IT" sz="1050" dirty="0"/>
              <a:t> è una </a:t>
            </a:r>
            <a:r>
              <a:rPr lang="it-IT" sz="1050" b="1" i="1" dirty="0" err="1"/>
              <a:t>tuple</a:t>
            </a:r>
            <a:r>
              <a:rPr lang="it-IT" sz="1050" dirty="0"/>
              <a:t> di due elementi. Infatti ogni elemento di una qualsiasi delle strutture </a:t>
            </a:r>
            <a:r>
              <a:rPr lang="it-IT" sz="1050" dirty="0" err="1"/>
              <a:t>python</a:t>
            </a:r>
            <a:r>
              <a:rPr lang="it-IT" sz="1050" dirty="0"/>
              <a:t> (list, </a:t>
            </a:r>
            <a:r>
              <a:rPr lang="it-IT" sz="1050" dirty="0" err="1"/>
              <a:t>tuple</a:t>
            </a:r>
            <a:r>
              <a:rPr lang="it-IT" sz="1050" dirty="0"/>
              <a:t>, </a:t>
            </a:r>
            <a:r>
              <a:rPr lang="it-IT" sz="1050" dirty="0" err="1"/>
              <a:t>dict</a:t>
            </a:r>
            <a:r>
              <a:rPr lang="it-IT" sz="1050" dirty="0"/>
              <a:t>) può contenere a sua volta un’altra struttura.</a:t>
            </a:r>
            <a:endParaRPr lang="en-GB" sz="1050" dirty="0"/>
          </a:p>
        </p:txBody>
      </p:sp>
      <p:sp>
        <p:nvSpPr>
          <p:cNvPr id="7" name="Rectangle 5">
            <a:extLst>
              <a:ext uri="{FF2B5EF4-FFF2-40B4-BE49-F238E27FC236}">
                <a16:creationId xmlns:a16="http://schemas.microsoft.com/office/drawing/2014/main" id="{BC2D66F2-D19C-41D5-9648-7DA9B287AEB3}"/>
              </a:ext>
            </a:extLst>
          </p:cNvPr>
          <p:cNvSpPr/>
          <p:nvPr/>
        </p:nvSpPr>
        <p:spPr>
          <a:xfrm>
            <a:off x="2399396" y="2911301"/>
            <a:ext cx="4025680"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[23.148148148148145, 38.05479891043102, 20.761245674740486]</a:t>
            </a:r>
          </a:p>
        </p:txBody>
      </p:sp>
      <p:sp>
        <p:nvSpPr>
          <p:cNvPr id="8" name="Rectangle 5">
            <a:extLst>
              <a:ext uri="{FF2B5EF4-FFF2-40B4-BE49-F238E27FC236}">
                <a16:creationId xmlns:a16="http://schemas.microsoft.com/office/drawing/2014/main" id="{137674E4-086E-4B26-BA19-FB5151A1FA02}"/>
              </a:ext>
            </a:extLst>
          </p:cNvPr>
          <p:cNvSpPr/>
          <p:nvPr/>
        </p:nvSpPr>
        <p:spPr>
          <a:xfrm>
            <a:off x="4200141" y="2232199"/>
            <a:ext cx="689264"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23.148</a:t>
            </a:r>
          </a:p>
          <a:p>
            <a:r>
              <a:rPr lang="en-GB" sz="900" dirty="0">
                <a:solidFill>
                  <a:schemeClr val="tx1">
                    <a:lumMod val="10000"/>
                    <a:lumOff val="90000"/>
                  </a:schemeClr>
                </a:solidFill>
                <a:latin typeface="Consolas" panose="020B0609020204030204" pitchFamily="49" charset="0"/>
                <a:cs typeface="Calibri" panose="020F0502020204030204" pitchFamily="34" charset="0"/>
              </a:rPr>
              <a:t>38.054</a:t>
            </a:r>
          </a:p>
          <a:p>
            <a:r>
              <a:rPr lang="en-GB" sz="900" dirty="0">
                <a:solidFill>
                  <a:schemeClr val="tx1">
                    <a:lumMod val="10000"/>
                    <a:lumOff val="90000"/>
                  </a:schemeClr>
                </a:solidFill>
                <a:latin typeface="Consolas" panose="020B0609020204030204" pitchFamily="49" charset="0"/>
                <a:cs typeface="Calibri" panose="020F0502020204030204" pitchFamily="34" charset="0"/>
              </a:rPr>
              <a:t>20.761</a:t>
            </a:r>
          </a:p>
        </p:txBody>
      </p:sp>
      <p:sp>
        <p:nvSpPr>
          <p:cNvPr id="9" name="Rectangle 5">
            <a:extLst>
              <a:ext uri="{FF2B5EF4-FFF2-40B4-BE49-F238E27FC236}">
                <a16:creationId xmlns:a16="http://schemas.microsoft.com/office/drawing/2014/main" id="{41B081A3-6F2D-49D5-842A-BF41912A1F02}"/>
              </a:ext>
            </a:extLst>
          </p:cNvPr>
          <p:cNvSpPr/>
          <p:nvPr/>
        </p:nvSpPr>
        <p:spPr>
          <a:xfrm>
            <a:off x="2915478" y="3267892"/>
            <a:ext cx="1195276"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&lt;class 'list'&gt;</a:t>
            </a:r>
          </a:p>
        </p:txBody>
      </p:sp>
      <p:sp>
        <p:nvSpPr>
          <p:cNvPr id="2" name="Title 1">
            <a:extLst>
              <a:ext uri="{FF2B5EF4-FFF2-40B4-BE49-F238E27FC236}">
                <a16:creationId xmlns:a16="http://schemas.microsoft.com/office/drawing/2014/main" id="{01D37C90-E836-0B5D-0730-D4D83E744B19}"/>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for (</a:t>
            </a:r>
            <a:r>
              <a:rPr lang="en-AU" sz="1600" dirty="0" err="1">
                <a:solidFill>
                  <a:schemeClr val="bg1"/>
                </a:solidFill>
              </a:rPr>
              <a:t>gestione</a:t>
            </a:r>
            <a:r>
              <a:rPr lang="en-AU" sz="1600" dirty="0">
                <a:solidFill>
                  <a:schemeClr val="bg1"/>
                </a:solidFill>
              </a:rPr>
              <a:t> </a:t>
            </a:r>
            <a:r>
              <a:rPr lang="en-AU" sz="1600" dirty="0" err="1">
                <a:solidFill>
                  <a:schemeClr val="bg1"/>
                </a:solidFill>
              </a:rPr>
              <a:t>liste</a:t>
            </a:r>
            <a:r>
              <a:rPr lang="en-AU" sz="1600" dirty="0">
                <a:solidFill>
                  <a:schemeClr val="bg1"/>
                </a:solidFill>
              </a:rPr>
              <a: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104591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954F28-234E-4925-8781-654E81B6C034}"/>
              </a:ext>
            </a:extLst>
          </p:cNvPr>
          <p:cNvSpPr/>
          <p:nvPr/>
        </p:nvSpPr>
        <p:spPr>
          <a:xfrm>
            <a:off x="1044512" y="766960"/>
            <a:ext cx="7037451" cy="577081"/>
          </a:xfrm>
          <a:prstGeom prst="rect">
            <a:avLst/>
          </a:prstGeom>
        </p:spPr>
        <p:txBody>
          <a:bodyPr wrap="square">
            <a:spAutoFit/>
          </a:bodyPr>
          <a:lstStyle/>
          <a:p>
            <a:r>
              <a:rPr lang="it-IT" sz="1050" dirty="0"/>
              <a:t>Il ciclo for permette di scorrere su un iterabile ma i singoli elementi che sono presi di volta in volta non sono indicizzati, quindi, a meno che non siano numeri, non ho una soluzione immediata per capire a quale specifica iterazione sono arrivato. </a:t>
            </a:r>
          </a:p>
          <a:p>
            <a:r>
              <a:rPr lang="it-IT" sz="1050" dirty="0"/>
              <a:t>La funzione built-in enumerate() permette di aggirare questa limitazione:</a:t>
            </a:r>
            <a:endParaRPr lang="en-GB" sz="1050" dirty="0"/>
          </a:p>
        </p:txBody>
      </p:sp>
      <p:sp>
        <p:nvSpPr>
          <p:cNvPr id="5" name="Rectangle 4">
            <a:extLst>
              <a:ext uri="{FF2B5EF4-FFF2-40B4-BE49-F238E27FC236}">
                <a16:creationId xmlns:a16="http://schemas.microsoft.com/office/drawing/2014/main" id="{66E5978D-AB20-4823-B4AC-236132594E37}"/>
              </a:ext>
            </a:extLst>
          </p:cNvPr>
          <p:cNvSpPr/>
          <p:nvPr/>
        </p:nvSpPr>
        <p:spPr>
          <a:xfrm>
            <a:off x="1057774" y="1344041"/>
            <a:ext cx="7019925" cy="1015663"/>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err="1">
                <a:solidFill>
                  <a:schemeClr val="tx1">
                    <a:lumMod val="10000"/>
                    <a:lumOff val="90000"/>
                  </a:schemeClr>
                </a:solidFill>
                <a:latin typeface="Consolas" panose="020B0609020204030204" pitchFamily="49" charset="0"/>
                <a:cs typeface="Calibri" panose="020F0502020204030204" pitchFamily="34" charset="0"/>
              </a:rPr>
              <a:t>l_input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esempio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'di'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ciclo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'for'</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'con'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'enumerate'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for</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idx</a:t>
            </a:r>
            <a:r>
              <a:rPr lang="en-GB" sz="1200" dirty="0">
                <a:solidFill>
                  <a:schemeClr val="tx1">
                    <a:lumMod val="10000"/>
                    <a:lumOff val="90000"/>
                  </a:schemeClr>
                </a:solidFill>
                <a:latin typeface="Consolas" panose="020B0609020204030204" pitchFamily="49" charset="0"/>
                <a:cs typeface="Calibri" panose="020F0502020204030204" pitchFamily="34" charset="0"/>
              </a:rPr>
              <a:t>, item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enumerate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l_input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Iterazione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numero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idx</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stampo</a:t>
            </a:r>
            <a:r>
              <a:rPr lang="en-GB" sz="1200" dirty="0">
                <a:solidFill>
                  <a:srgbClr val="92D050"/>
                </a:solidFill>
                <a:latin typeface="Consolas" panose="020B0609020204030204" pitchFamily="49" charset="0"/>
                <a:cs typeface="Calibri" panose="020F0502020204030204" pitchFamily="34" charset="0"/>
              </a:rPr>
              <a:t> il </a:t>
            </a:r>
            <a:r>
              <a:rPr lang="en-GB" sz="1200" dirty="0" err="1">
                <a:solidFill>
                  <a:srgbClr val="92D050"/>
                </a:solidFill>
                <a:latin typeface="Consolas" panose="020B0609020204030204" pitchFamily="49" charset="0"/>
                <a:cs typeface="Calibri" panose="020F0502020204030204" pitchFamily="34" charset="0"/>
              </a:rPr>
              <a:t>valore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p>
        </p:txBody>
      </p:sp>
      <p:sp>
        <p:nvSpPr>
          <p:cNvPr id="10" name="Rectangle 9">
            <a:extLst>
              <a:ext uri="{FF2B5EF4-FFF2-40B4-BE49-F238E27FC236}">
                <a16:creationId xmlns:a16="http://schemas.microsoft.com/office/drawing/2014/main" id="{6C0AB5C9-667D-4AFB-A668-DEF2FB24765F}"/>
              </a:ext>
            </a:extLst>
          </p:cNvPr>
          <p:cNvSpPr/>
          <p:nvPr/>
        </p:nvSpPr>
        <p:spPr>
          <a:xfrm>
            <a:off x="1062037" y="2535954"/>
            <a:ext cx="7019925" cy="1223412"/>
          </a:xfrm>
          <a:prstGeom prst="rect">
            <a:avLst/>
          </a:prstGeom>
        </p:spPr>
        <p:txBody>
          <a:bodyPr wrap="square">
            <a:spAutoFit/>
          </a:bodyPr>
          <a:lstStyle/>
          <a:p>
            <a:r>
              <a:rPr lang="en-GB" sz="1050" dirty="0"/>
              <a:t>La </a:t>
            </a:r>
            <a:r>
              <a:rPr lang="en-GB" sz="1050" dirty="0" err="1"/>
              <a:t>funzione</a:t>
            </a:r>
            <a:r>
              <a:rPr lang="en-GB" sz="1050" dirty="0"/>
              <a:t> enumerate </a:t>
            </a:r>
            <a:r>
              <a:rPr lang="en-GB" sz="1050" dirty="0" err="1"/>
              <a:t>crea</a:t>
            </a:r>
            <a:r>
              <a:rPr lang="en-GB" sz="1050" dirty="0"/>
              <a:t> </a:t>
            </a:r>
            <a:r>
              <a:rPr lang="en-GB" sz="1050" dirty="0" err="1"/>
              <a:t>una</a:t>
            </a:r>
            <a:r>
              <a:rPr lang="en-GB" sz="1050" dirty="0"/>
              <a:t> </a:t>
            </a:r>
            <a:r>
              <a:rPr lang="en-GB" sz="1050" dirty="0" err="1"/>
              <a:t>tupla</a:t>
            </a:r>
            <a:r>
              <a:rPr lang="en-GB" sz="1050" dirty="0"/>
              <a:t> di </a:t>
            </a:r>
            <a:r>
              <a:rPr lang="en-GB" sz="1050" dirty="0" err="1"/>
              <a:t>oggetti</a:t>
            </a:r>
            <a:r>
              <a:rPr lang="en-GB" sz="1050" dirty="0"/>
              <a:t> </a:t>
            </a:r>
            <a:r>
              <a:rPr lang="en-GB" sz="1050" dirty="0" err="1"/>
              <a:t>partendo</a:t>
            </a:r>
            <a:r>
              <a:rPr lang="en-GB" sz="1050" dirty="0"/>
              <a:t> </a:t>
            </a:r>
            <a:r>
              <a:rPr lang="en-GB" sz="1050" dirty="0" err="1"/>
              <a:t>dalla</a:t>
            </a:r>
            <a:r>
              <a:rPr lang="en-GB" sz="1050" dirty="0"/>
              <a:t> </a:t>
            </a:r>
            <a:r>
              <a:rPr lang="en-GB" sz="1050" dirty="0" err="1"/>
              <a:t>variabile</a:t>
            </a:r>
            <a:r>
              <a:rPr lang="en-GB" sz="1050" dirty="0"/>
              <a:t> </a:t>
            </a:r>
            <a:r>
              <a:rPr lang="en-GB" sz="1050" dirty="0" err="1"/>
              <a:t>su</a:t>
            </a:r>
            <a:r>
              <a:rPr lang="en-GB" sz="1050" dirty="0"/>
              <a:t> cui </a:t>
            </a:r>
            <a:r>
              <a:rPr lang="en-GB" sz="1050" dirty="0" err="1"/>
              <a:t>si</a:t>
            </a:r>
            <a:r>
              <a:rPr lang="en-GB" sz="1050" dirty="0"/>
              <a:t> </a:t>
            </a:r>
            <a:r>
              <a:rPr lang="en-GB" sz="1050" dirty="0" err="1"/>
              <a:t>vuole</a:t>
            </a:r>
            <a:r>
              <a:rPr lang="en-GB" sz="1050" dirty="0"/>
              <a:t> </a:t>
            </a:r>
            <a:r>
              <a:rPr lang="en-GB" sz="1050" dirty="0" err="1"/>
              <a:t>iterare</a:t>
            </a:r>
            <a:r>
              <a:rPr lang="en-GB" sz="1050" dirty="0"/>
              <a:t>:</a:t>
            </a:r>
          </a:p>
          <a:p>
            <a:pPr marL="171450" indent="-171450">
              <a:buFont typeface="Arial" panose="020B0604020202020204" pitchFamily="34" charset="0"/>
              <a:buChar char="•"/>
            </a:pPr>
            <a:r>
              <a:rPr lang="en-GB" sz="1050" dirty="0"/>
              <a:t>Il primo </a:t>
            </a:r>
            <a:r>
              <a:rPr lang="en-GB" sz="1050" dirty="0" err="1"/>
              <a:t>elemento</a:t>
            </a:r>
            <a:r>
              <a:rPr lang="en-GB" sz="1050" dirty="0"/>
              <a:t> è </a:t>
            </a:r>
            <a:r>
              <a:rPr lang="en-GB" sz="1050" dirty="0" err="1"/>
              <a:t>appunto</a:t>
            </a:r>
            <a:r>
              <a:rPr lang="en-GB" sz="1050" dirty="0"/>
              <a:t> </a:t>
            </a:r>
            <a:r>
              <a:rPr lang="en-GB" sz="1050" dirty="0" err="1"/>
              <a:t>l’indice</a:t>
            </a:r>
            <a:r>
              <a:rPr lang="en-GB" sz="1050" dirty="0"/>
              <a:t>, </a:t>
            </a:r>
            <a:r>
              <a:rPr lang="en-GB" sz="1050" dirty="0" err="1"/>
              <a:t>che</a:t>
            </a:r>
            <a:r>
              <a:rPr lang="en-GB" sz="1050" dirty="0"/>
              <a:t> è un </a:t>
            </a:r>
            <a:r>
              <a:rPr lang="en-GB" sz="1050" dirty="0" err="1"/>
              <a:t>contatore</a:t>
            </a:r>
            <a:r>
              <a:rPr lang="en-GB" sz="1050" dirty="0"/>
              <a:t> </a:t>
            </a:r>
            <a:r>
              <a:rPr lang="en-GB" sz="1050" dirty="0" err="1"/>
              <a:t>che</a:t>
            </a:r>
            <a:r>
              <a:rPr lang="en-GB" sz="1050" dirty="0"/>
              <a:t> indica il punto </a:t>
            </a:r>
            <a:r>
              <a:rPr lang="en-GB" sz="1050" dirty="0" err="1"/>
              <a:t>dell’iterazione</a:t>
            </a:r>
            <a:r>
              <a:rPr lang="en-GB" sz="1050" dirty="0"/>
              <a:t> </a:t>
            </a:r>
            <a:r>
              <a:rPr lang="en-GB" sz="1050" dirty="0" err="1"/>
              <a:t>corrente</a:t>
            </a:r>
            <a:r>
              <a:rPr lang="en-GB" sz="1050" dirty="0"/>
              <a:t>;</a:t>
            </a:r>
          </a:p>
          <a:p>
            <a:pPr marL="171450" indent="-171450">
              <a:buFont typeface="Arial" panose="020B0604020202020204" pitchFamily="34" charset="0"/>
              <a:buChar char="•"/>
            </a:pPr>
            <a:r>
              <a:rPr lang="en-GB" sz="1050" dirty="0"/>
              <a:t>Il secondo </a:t>
            </a:r>
            <a:r>
              <a:rPr lang="en-GB" sz="1050" dirty="0" err="1"/>
              <a:t>elemento</a:t>
            </a:r>
            <a:r>
              <a:rPr lang="en-GB" sz="1050" dirty="0"/>
              <a:t> è il classico </a:t>
            </a:r>
            <a:r>
              <a:rPr lang="en-GB" sz="1050" dirty="0" err="1"/>
              <a:t>elemento</a:t>
            </a:r>
            <a:r>
              <a:rPr lang="en-GB" sz="1050" dirty="0"/>
              <a:t> del </a:t>
            </a:r>
            <a:r>
              <a:rPr lang="en-GB" sz="1050" dirty="0" err="1"/>
              <a:t>ciclo</a:t>
            </a:r>
            <a:r>
              <a:rPr lang="en-GB" sz="1050" dirty="0"/>
              <a:t> for.</a:t>
            </a:r>
          </a:p>
          <a:p>
            <a:pPr marL="171450" indent="-171450">
              <a:buFont typeface="Arial" panose="020B0604020202020204" pitchFamily="34" charset="0"/>
              <a:buChar char="•"/>
            </a:pPr>
            <a:endParaRPr lang="en-GB" sz="1050" dirty="0"/>
          </a:p>
          <a:p>
            <a:r>
              <a:rPr lang="en-GB" sz="1050" dirty="0" err="1"/>
              <a:t>Posso</a:t>
            </a:r>
            <a:r>
              <a:rPr lang="en-GB" sz="1050" dirty="0"/>
              <a:t> </a:t>
            </a:r>
            <a:r>
              <a:rPr lang="en-GB" sz="1050" dirty="0" err="1"/>
              <a:t>quindi</a:t>
            </a:r>
            <a:r>
              <a:rPr lang="en-GB" sz="1050" dirty="0"/>
              <a:t> </a:t>
            </a:r>
            <a:r>
              <a:rPr lang="en-GB" sz="1050" dirty="0" err="1"/>
              <a:t>specificare</a:t>
            </a:r>
            <a:r>
              <a:rPr lang="en-GB" sz="1050" dirty="0"/>
              <a:t> o due </a:t>
            </a:r>
            <a:r>
              <a:rPr lang="en-GB" sz="1050" dirty="0" err="1"/>
              <a:t>variabili</a:t>
            </a:r>
            <a:r>
              <a:rPr lang="en-GB" sz="1050" dirty="0"/>
              <a:t> </a:t>
            </a:r>
            <a:r>
              <a:rPr lang="en-GB" sz="1050" dirty="0" err="1"/>
              <a:t>temporanee</a:t>
            </a:r>
            <a:r>
              <a:rPr lang="en-GB" sz="1050" dirty="0"/>
              <a:t>, come </a:t>
            </a:r>
            <a:r>
              <a:rPr lang="en-GB" sz="1050" dirty="0" err="1"/>
              <a:t>nell’esempio</a:t>
            </a:r>
            <a:r>
              <a:rPr lang="en-GB" sz="1050" dirty="0"/>
              <a:t> </a:t>
            </a:r>
            <a:r>
              <a:rPr lang="en-GB" sz="1050" dirty="0" err="1"/>
              <a:t>precedente</a:t>
            </a:r>
            <a:r>
              <a:rPr lang="en-GB" sz="1050" dirty="0"/>
              <a:t>, </a:t>
            </a:r>
            <a:r>
              <a:rPr lang="en-GB" sz="1050" dirty="0" err="1"/>
              <a:t>oppure</a:t>
            </a:r>
            <a:r>
              <a:rPr lang="en-GB" sz="1050" dirty="0"/>
              <a:t> </a:t>
            </a:r>
            <a:r>
              <a:rPr lang="en-GB" sz="1050" dirty="0" err="1"/>
              <a:t>creare</a:t>
            </a:r>
            <a:r>
              <a:rPr lang="en-GB" sz="1050" dirty="0"/>
              <a:t> un </a:t>
            </a:r>
            <a:r>
              <a:rPr lang="en-GB" sz="1050" dirty="0" err="1"/>
              <a:t>singolo</a:t>
            </a:r>
            <a:r>
              <a:rPr lang="en-GB" sz="1050" dirty="0"/>
              <a:t> </a:t>
            </a:r>
            <a:r>
              <a:rPr lang="en-GB" sz="1050" dirty="0" err="1"/>
              <a:t>elemento</a:t>
            </a:r>
            <a:r>
              <a:rPr lang="en-GB" sz="1050" dirty="0"/>
              <a:t> </a:t>
            </a:r>
            <a:r>
              <a:rPr lang="en-GB" sz="1050" dirty="0" err="1"/>
              <a:t>tupla</a:t>
            </a:r>
            <a:r>
              <a:rPr lang="en-GB" sz="1050" dirty="0"/>
              <a:t> a cui poi </a:t>
            </a:r>
            <a:r>
              <a:rPr lang="en-GB" sz="1050" dirty="0" err="1"/>
              <a:t>posso</a:t>
            </a:r>
            <a:r>
              <a:rPr lang="en-GB" sz="1050" dirty="0"/>
              <a:t> </a:t>
            </a:r>
            <a:r>
              <a:rPr lang="en-GB" sz="1050" dirty="0" err="1"/>
              <a:t>accedere</a:t>
            </a:r>
            <a:r>
              <a:rPr lang="en-GB" sz="1050" dirty="0"/>
              <a:t> alle due component </a:t>
            </a:r>
            <a:r>
              <a:rPr lang="en-GB" sz="1050" dirty="0" err="1"/>
              <a:t>tramite</a:t>
            </a:r>
            <a:r>
              <a:rPr lang="en-GB" sz="1050" dirty="0"/>
              <a:t> uno slicing (il primo </a:t>
            </a:r>
            <a:r>
              <a:rPr lang="en-GB" sz="1050" dirty="0" err="1"/>
              <a:t>valore</a:t>
            </a:r>
            <a:r>
              <a:rPr lang="en-GB" sz="1050" dirty="0"/>
              <a:t> </a:t>
            </a:r>
            <a:r>
              <a:rPr lang="en-GB" sz="1050" dirty="0" err="1"/>
              <a:t>sarà</a:t>
            </a:r>
            <a:r>
              <a:rPr lang="en-GB" sz="1050" dirty="0"/>
              <a:t> sempre </a:t>
            </a:r>
            <a:r>
              <a:rPr lang="en-GB" sz="1050" dirty="0" err="1"/>
              <a:t>l’indice</a:t>
            </a:r>
            <a:r>
              <a:rPr lang="en-GB" sz="1050" dirty="0"/>
              <a:t> e il secondo </a:t>
            </a:r>
            <a:r>
              <a:rPr lang="en-GB" sz="1050" dirty="0" err="1"/>
              <a:t>l’oggetto</a:t>
            </a:r>
            <a:r>
              <a:rPr lang="en-GB" sz="1050" dirty="0"/>
              <a:t> </a:t>
            </a:r>
            <a:r>
              <a:rPr lang="en-GB" sz="1050" dirty="0" err="1"/>
              <a:t>iterato</a:t>
            </a:r>
            <a:r>
              <a:rPr lang="en-GB" sz="1050" dirty="0"/>
              <a:t>). Di default </a:t>
            </a:r>
            <a:r>
              <a:rPr lang="en-GB" sz="1050" dirty="0" err="1"/>
              <a:t>l’indice</a:t>
            </a:r>
            <a:r>
              <a:rPr lang="en-GB" sz="1050" dirty="0"/>
              <a:t> </a:t>
            </a:r>
            <a:r>
              <a:rPr lang="en-GB" sz="1050" dirty="0" err="1"/>
              <a:t>parte</a:t>
            </a:r>
            <a:r>
              <a:rPr lang="en-GB" sz="1050" dirty="0"/>
              <a:t> da zero ma </a:t>
            </a:r>
            <a:r>
              <a:rPr lang="en-GB" sz="1050" dirty="0" err="1"/>
              <a:t>posso</a:t>
            </a:r>
            <a:r>
              <a:rPr lang="en-GB" sz="1050" dirty="0"/>
              <a:t> </a:t>
            </a:r>
            <a:r>
              <a:rPr lang="en-GB" sz="1050" dirty="0" err="1"/>
              <a:t>indicare</a:t>
            </a:r>
            <a:r>
              <a:rPr lang="en-GB" sz="1050" dirty="0"/>
              <a:t> un </a:t>
            </a:r>
            <a:r>
              <a:rPr lang="en-GB" sz="1050" dirty="0" err="1"/>
              <a:t>valore</a:t>
            </a:r>
            <a:r>
              <a:rPr lang="en-GB" sz="1050" dirty="0"/>
              <a:t> di </a:t>
            </a:r>
            <a:r>
              <a:rPr lang="en-GB" sz="1050" dirty="0" err="1"/>
              <a:t>inizio</a:t>
            </a:r>
            <a:r>
              <a:rPr lang="en-GB" sz="1050" dirty="0"/>
              <a:t> a piacere:</a:t>
            </a:r>
          </a:p>
        </p:txBody>
      </p:sp>
      <p:sp>
        <p:nvSpPr>
          <p:cNvPr id="2" name="Title 1">
            <a:extLst>
              <a:ext uri="{FF2B5EF4-FFF2-40B4-BE49-F238E27FC236}">
                <a16:creationId xmlns:a16="http://schemas.microsoft.com/office/drawing/2014/main" id="{01D37C90-E836-0B5D-0730-D4D83E744B19}"/>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enumerate</a:t>
            </a:r>
            <a:br>
              <a:rPr lang="it-IT" sz="1600" dirty="0">
                <a:solidFill>
                  <a:schemeClr val="bg1"/>
                </a:solidFill>
              </a:rPr>
            </a:br>
            <a:endParaRPr lang="it-IT" dirty="0">
              <a:solidFill>
                <a:schemeClr val="bg1"/>
              </a:solidFill>
            </a:endParaRPr>
          </a:p>
        </p:txBody>
      </p:sp>
      <p:pic>
        <p:nvPicPr>
          <p:cNvPr id="13" name="Picture 12">
            <a:extLst>
              <a:ext uri="{FF2B5EF4-FFF2-40B4-BE49-F238E27FC236}">
                <a16:creationId xmlns:a16="http://schemas.microsoft.com/office/drawing/2014/main" id="{0765D7F9-C5F6-4DB8-5BD4-A95543C00E50}"/>
              </a:ext>
            </a:extLst>
          </p:cNvPr>
          <p:cNvPicPr>
            <a:picLocks noChangeAspect="1"/>
          </p:cNvPicPr>
          <p:nvPr/>
        </p:nvPicPr>
        <p:blipFill>
          <a:blip r:embed="rId3"/>
          <a:stretch>
            <a:fillRect/>
          </a:stretch>
        </p:blipFill>
        <p:spPr>
          <a:xfrm>
            <a:off x="4750594" y="1596395"/>
            <a:ext cx="3227092" cy="942114"/>
          </a:xfrm>
          <a:prstGeom prst="rect">
            <a:avLst/>
          </a:prstGeom>
          <a:ln>
            <a:solidFill>
              <a:srgbClr val="FF0000"/>
            </a:solidFill>
          </a:ln>
        </p:spPr>
      </p:pic>
      <p:sp>
        <p:nvSpPr>
          <p:cNvPr id="14" name="Rectangle 13">
            <a:extLst>
              <a:ext uri="{FF2B5EF4-FFF2-40B4-BE49-F238E27FC236}">
                <a16:creationId xmlns:a16="http://schemas.microsoft.com/office/drawing/2014/main" id="{98E36C43-D777-29DA-523F-A07557B8C122}"/>
              </a:ext>
            </a:extLst>
          </p:cNvPr>
          <p:cNvSpPr/>
          <p:nvPr/>
        </p:nvSpPr>
        <p:spPr>
          <a:xfrm>
            <a:off x="1062036" y="3799460"/>
            <a:ext cx="7019925" cy="64633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rgbClr val="C17CEC"/>
                </a:solidFill>
                <a:latin typeface="Consolas" panose="020B0609020204030204" pitchFamily="49" charset="0"/>
                <a:cs typeface="Calibri" panose="020F0502020204030204" pitchFamily="34" charset="0"/>
              </a:rPr>
              <a:t>for</a:t>
            </a:r>
            <a:r>
              <a:rPr lang="en-GB" sz="1200" dirty="0">
                <a:solidFill>
                  <a:schemeClr val="tx1">
                    <a:lumMod val="10000"/>
                    <a:lumOff val="90000"/>
                  </a:schemeClr>
                </a:solidFill>
                <a:latin typeface="Consolas" panose="020B0609020204030204" pitchFamily="49" charset="0"/>
                <a:cs typeface="Calibri" panose="020F0502020204030204" pitchFamily="34" charset="0"/>
              </a:rPr>
              <a:t> item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enumerate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l_input</a:t>
            </a:r>
            <a:r>
              <a:rPr lang="en-GB" sz="1200" dirty="0">
                <a:solidFill>
                  <a:schemeClr val="tx1">
                    <a:lumMod val="10000"/>
                    <a:lumOff val="90000"/>
                  </a:schemeClr>
                </a:solidFill>
                <a:latin typeface="Consolas" panose="020B0609020204030204" pitchFamily="49" charset="0"/>
                <a:cs typeface="Calibri" panose="020F0502020204030204" pitchFamily="34" charset="0"/>
              </a:rPr>
              <a:t>, start=</a:t>
            </a:r>
            <a:r>
              <a:rPr lang="en-GB" sz="1200" dirty="0">
                <a:solidFill>
                  <a:srgbClr val="FFC000"/>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Iterazione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numero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r>
              <a:rPr lang="en-GB" sz="1200" dirty="0">
                <a:solidFill>
                  <a:srgbClr val="FFC000"/>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stampo</a:t>
            </a:r>
            <a:r>
              <a:rPr lang="en-GB" sz="1200" dirty="0">
                <a:solidFill>
                  <a:srgbClr val="92D050"/>
                </a:solidFill>
                <a:latin typeface="Consolas" panose="020B0609020204030204" pitchFamily="49" charset="0"/>
                <a:cs typeface="Calibri" panose="020F0502020204030204" pitchFamily="34" charset="0"/>
              </a:rPr>
              <a:t> il </a:t>
            </a:r>
            <a:r>
              <a:rPr lang="en-GB" sz="1200" dirty="0" err="1">
                <a:solidFill>
                  <a:srgbClr val="92D050"/>
                </a:solidFill>
                <a:latin typeface="Consolas" panose="020B0609020204030204" pitchFamily="49" charset="0"/>
                <a:cs typeface="Calibri" panose="020F0502020204030204" pitchFamily="34" charset="0"/>
              </a:rPr>
              <a:t>valore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item[</a:t>
            </a:r>
            <a:r>
              <a:rPr lang="en-GB" sz="1200" dirty="0">
                <a:solidFill>
                  <a:srgbClr val="FFC000"/>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16" name="Picture 15">
            <a:extLst>
              <a:ext uri="{FF2B5EF4-FFF2-40B4-BE49-F238E27FC236}">
                <a16:creationId xmlns:a16="http://schemas.microsoft.com/office/drawing/2014/main" id="{9B745369-F095-EEDC-22D7-75C8385B7B40}"/>
              </a:ext>
            </a:extLst>
          </p:cNvPr>
          <p:cNvPicPr>
            <a:picLocks noChangeAspect="1"/>
          </p:cNvPicPr>
          <p:nvPr/>
        </p:nvPicPr>
        <p:blipFill>
          <a:blip r:embed="rId4"/>
          <a:stretch>
            <a:fillRect/>
          </a:stretch>
        </p:blipFill>
        <p:spPr>
          <a:xfrm>
            <a:off x="4750594" y="3759366"/>
            <a:ext cx="3227092" cy="912154"/>
          </a:xfrm>
          <a:prstGeom prst="rect">
            <a:avLst/>
          </a:prstGeom>
          <a:noFill/>
          <a:ln>
            <a:solidFill>
              <a:srgbClr val="FF0000"/>
            </a:solidFill>
          </a:ln>
        </p:spPr>
      </p:pic>
    </p:spTree>
    <p:extLst>
      <p:ext uri="{BB962C8B-B14F-4D97-AF65-F5344CB8AC3E}">
        <p14:creationId xmlns:p14="http://schemas.microsoft.com/office/powerpoint/2010/main" val="3144434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954F28-234E-4925-8781-654E81B6C034}"/>
              </a:ext>
            </a:extLst>
          </p:cNvPr>
          <p:cNvSpPr/>
          <p:nvPr/>
        </p:nvSpPr>
        <p:spPr>
          <a:xfrm>
            <a:off x="1044512" y="766960"/>
            <a:ext cx="7037451" cy="415498"/>
          </a:xfrm>
          <a:prstGeom prst="rect">
            <a:avLst/>
          </a:prstGeom>
        </p:spPr>
        <p:txBody>
          <a:bodyPr wrap="square">
            <a:spAutoFit/>
          </a:bodyPr>
          <a:lstStyle/>
          <a:p>
            <a:pPr algn="just"/>
            <a:r>
              <a:rPr lang="it-IT" sz="1050" dirty="0"/>
              <a:t>Nel caso precedente si è creata una lista come output, ma è possibile creare qualsiasi oggetto. Nel caso in cui abbia come output una lista, esiste una costruzione più veloce in termini computazionali chiamata </a:t>
            </a:r>
            <a:r>
              <a:rPr lang="it-IT" sz="1050" i="1" dirty="0"/>
              <a:t>list comprehension</a:t>
            </a:r>
            <a:r>
              <a:rPr lang="it-IT" sz="1050" dirty="0"/>
              <a:t>:</a:t>
            </a:r>
            <a:endParaRPr lang="en-GB" sz="1050" dirty="0"/>
          </a:p>
        </p:txBody>
      </p:sp>
      <p:sp>
        <p:nvSpPr>
          <p:cNvPr id="5" name="Rectangle 4">
            <a:extLst>
              <a:ext uri="{FF2B5EF4-FFF2-40B4-BE49-F238E27FC236}">
                <a16:creationId xmlns:a16="http://schemas.microsoft.com/office/drawing/2014/main" id="{66E5978D-AB20-4823-B4AC-236132594E37}"/>
              </a:ext>
            </a:extLst>
          </p:cNvPr>
          <p:cNvSpPr/>
          <p:nvPr/>
        </p:nvSpPr>
        <p:spPr>
          <a:xfrm>
            <a:off x="1057774" y="1410891"/>
            <a:ext cx="7019925" cy="122341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rgbClr val="C17CEC"/>
                </a:solidFill>
                <a:latin typeface="Consolas" panose="020B0609020204030204" pitchFamily="49" charset="0"/>
                <a:cs typeface="Calibri" panose="020F0502020204030204" pitchFamily="34" charset="0"/>
              </a:rPr>
              <a:t> = </a:t>
            </a:r>
            <a:r>
              <a:rPr lang="en-GB" sz="105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C17CEC"/>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numeri da 1 a 9</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num_list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[x </a:t>
            </a:r>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x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lista con numeri da 1 a 9</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num_pari</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[x </a:t>
            </a:r>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x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 </a:t>
            </a:r>
            <a:r>
              <a:rPr lang="en-GB" sz="1050" dirty="0">
                <a:solidFill>
                  <a:schemeClr val="tx1">
                    <a:lumMod val="10000"/>
                    <a:lumOff val="90000"/>
                  </a:schemeClr>
                </a:solidFill>
                <a:latin typeface="Consolas" panose="020B0609020204030204" pitchFamily="49" charset="0"/>
                <a:cs typeface="Calibri" panose="020F0502020204030204" pitchFamily="34" charset="0"/>
              </a:rPr>
              <a:t>x</a:t>
            </a:r>
            <a:r>
              <a:rPr lang="en-GB" sz="1050" dirty="0">
                <a:solidFill>
                  <a:srgbClr val="C17CEC"/>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 0</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numeri pari</a:t>
            </a:r>
          </a:p>
          <a:p>
            <a:pPr algn="just"/>
            <a:endParaRPr lang="pt-BR" sz="1050" i="1" dirty="0">
              <a:solidFill>
                <a:schemeClr val="tx1">
                  <a:lumMod val="25000"/>
                  <a:lumOff val="75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num_list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num_pari</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6" name="Picture 5">
            <a:extLst>
              <a:ext uri="{FF2B5EF4-FFF2-40B4-BE49-F238E27FC236}">
                <a16:creationId xmlns:a16="http://schemas.microsoft.com/office/drawing/2014/main" id="{6AEDEE65-9380-41E9-B2E3-D353661750A2}"/>
              </a:ext>
            </a:extLst>
          </p:cNvPr>
          <p:cNvPicPr>
            <a:picLocks noChangeAspect="1"/>
          </p:cNvPicPr>
          <p:nvPr/>
        </p:nvPicPr>
        <p:blipFill>
          <a:blip r:embed="rId2"/>
          <a:stretch>
            <a:fillRect/>
          </a:stretch>
        </p:blipFill>
        <p:spPr>
          <a:xfrm>
            <a:off x="2277676" y="2235583"/>
            <a:ext cx="1757363" cy="350044"/>
          </a:xfrm>
          <a:prstGeom prst="rect">
            <a:avLst/>
          </a:prstGeom>
        </p:spPr>
      </p:pic>
      <p:sp>
        <p:nvSpPr>
          <p:cNvPr id="12" name="TextBox 11">
            <a:extLst>
              <a:ext uri="{FF2B5EF4-FFF2-40B4-BE49-F238E27FC236}">
                <a16:creationId xmlns:a16="http://schemas.microsoft.com/office/drawing/2014/main" id="{16E883A9-7F7E-4292-8CC7-851A09A42BED}"/>
              </a:ext>
            </a:extLst>
          </p:cNvPr>
          <p:cNvSpPr txBox="1"/>
          <p:nvPr/>
        </p:nvSpPr>
        <p:spPr>
          <a:xfrm>
            <a:off x="2805138" y="1180058"/>
            <a:ext cx="3479269" cy="253916"/>
          </a:xfrm>
          <a:prstGeom prst="rect">
            <a:avLst/>
          </a:prstGeom>
          <a:noFill/>
        </p:spPr>
        <p:txBody>
          <a:bodyPr wrap="square">
            <a:spAutoFit/>
          </a:bodyPr>
          <a:lstStyle/>
          <a:p>
            <a:r>
              <a:rPr lang="en-GB" sz="1050" b="1" dirty="0" err="1"/>
              <a:t>new_list</a:t>
            </a:r>
            <a:r>
              <a:rPr lang="en-GB" sz="1050" b="1" dirty="0"/>
              <a:t> </a:t>
            </a:r>
            <a:r>
              <a:rPr lang="en-GB" sz="1050" b="1" dirty="0">
                <a:solidFill>
                  <a:srgbClr val="C17CEC"/>
                </a:solidFill>
              </a:rPr>
              <a:t>=</a:t>
            </a:r>
            <a:r>
              <a:rPr lang="en-GB" sz="1050" b="1" dirty="0"/>
              <a:t> [</a:t>
            </a:r>
            <a:r>
              <a:rPr lang="en-GB" sz="1050" b="1" dirty="0">
                <a:solidFill>
                  <a:srgbClr val="00B050"/>
                </a:solidFill>
              </a:rPr>
              <a:t>output</a:t>
            </a:r>
            <a:r>
              <a:rPr lang="en-GB" sz="1050" b="1" dirty="0"/>
              <a:t> </a:t>
            </a:r>
            <a:r>
              <a:rPr lang="en-GB" sz="1050" b="1" dirty="0">
                <a:solidFill>
                  <a:srgbClr val="C17CEC"/>
                </a:solidFill>
              </a:rPr>
              <a:t>for</a:t>
            </a:r>
            <a:r>
              <a:rPr lang="en-GB" sz="1050" b="1" dirty="0"/>
              <a:t> item </a:t>
            </a:r>
            <a:r>
              <a:rPr lang="en-GB" sz="1050" b="1" dirty="0">
                <a:solidFill>
                  <a:srgbClr val="C17CEC"/>
                </a:solidFill>
              </a:rPr>
              <a:t>in</a:t>
            </a:r>
            <a:r>
              <a:rPr lang="en-GB" sz="1050" b="1" dirty="0"/>
              <a:t> </a:t>
            </a:r>
            <a:r>
              <a:rPr lang="en-GB" sz="1050" b="1" dirty="0" err="1"/>
              <a:t>old_object</a:t>
            </a:r>
            <a:r>
              <a:rPr lang="en-GB" sz="1050" b="1" dirty="0"/>
              <a:t> </a:t>
            </a:r>
            <a:r>
              <a:rPr lang="en-GB" sz="1050" b="1" dirty="0">
                <a:solidFill>
                  <a:srgbClr val="C17CEC"/>
                </a:solidFill>
              </a:rPr>
              <a:t>if </a:t>
            </a:r>
            <a:r>
              <a:rPr lang="en-GB" sz="1050" b="1" dirty="0"/>
              <a:t>condition]</a:t>
            </a:r>
            <a:endParaRPr lang="en-AU" sz="1050" dirty="0"/>
          </a:p>
        </p:txBody>
      </p:sp>
      <p:sp>
        <p:nvSpPr>
          <p:cNvPr id="13" name="Rectangle 12">
            <a:extLst>
              <a:ext uri="{FF2B5EF4-FFF2-40B4-BE49-F238E27FC236}">
                <a16:creationId xmlns:a16="http://schemas.microsoft.com/office/drawing/2014/main" id="{B1C993B9-046F-432F-AA6B-907911E285AC}"/>
              </a:ext>
            </a:extLst>
          </p:cNvPr>
          <p:cNvSpPr/>
          <p:nvPr/>
        </p:nvSpPr>
        <p:spPr>
          <a:xfrm>
            <a:off x="1040248" y="2677526"/>
            <a:ext cx="7037451" cy="738664"/>
          </a:xfrm>
          <a:prstGeom prst="rect">
            <a:avLst/>
          </a:prstGeom>
        </p:spPr>
        <p:txBody>
          <a:bodyPr wrap="square">
            <a:spAutoFit/>
          </a:bodyPr>
          <a:lstStyle/>
          <a:p>
            <a:pPr algn="just"/>
            <a:r>
              <a:rPr lang="it-IT" sz="1050" dirty="0"/>
              <a:t>Il primo è un esempio ditattico, sarebbe stato sufficiente fare list(num_range) per ottenere una lista, nel secondo caso si è creata una lista, da un oggetto range, prendendo solo i numeri pari.</a:t>
            </a:r>
          </a:p>
          <a:p>
            <a:pPr algn="just"/>
            <a:r>
              <a:rPr lang="it-IT" sz="1050" dirty="0"/>
              <a:t>Da notare che a livello di sintassi si inizializza una lista, parentesi quadre, in cui al suo interno si fa un ciclo. Questo tipo di scrittura, oltre ad essere più elegante è anche più veloce in termini computazionali.</a:t>
            </a:r>
            <a:endParaRPr lang="en-GB" sz="1050" dirty="0"/>
          </a:p>
        </p:txBody>
      </p:sp>
      <p:sp>
        <p:nvSpPr>
          <p:cNvPr id="14" name="Rectangle 13">
            <a:extLst>
              <a:ext uri="{FF2B5EF4-FFF2-40B4-BE49-F238E27FC236}">
                <a16:creationId xmlns:a16="http://schemas.microsoft.com/office/drawing/2014/main" id="{9051CF3D-8DD0-43C9-88A6-6F08D2755C62}"/>
              </a:ext>
            </a:extLst>
          </p:cNvPr>
          <p:cNvSpPr/>
          <p:nvPr/>
        </p:nvSpPr>
        <p:spPr>
          <a:xfrm>
            <a:off x="1057774" y="3521668"/>
            <a:ext cx="7037451" cy="415498"/>
          </a:xfrm>
          <a:prstGeom prst="rect">
            <a:avLst/>
          </a:prstGeom>
        </p:spPr>
        <p:txBody>
          <a:bodyPr wrap="square">
            <a:spAutoFit/>
          </a:bodyPr>
          <a:lstStyle/>
          <a:p>
            <a:pPr algn="just"/>
            <a:r>
              <a:rPr lang="it-IT" sz="1050" dirty="0"/>
              <a:t>Tornando un attimo indietro; ci ricordiamo di quando è stato detto che la sottrazione non esiste come operatore tra le liste? Vero, però si può ottenere lo stesso risultato con la list comprehension:</a:t>
            </a:r>
            <a:endParaRPr lang="en-GB" sz="1050" dirty="0"/>
          </a:p>
        </p:txBody>
      </p:sp>
      <p:sp>
        <p:nvSpPr>
          <p:cNvPr id="15" name="Rectangle 14">
            <a:extLst>
              <a:ext uri="{FF2B5EF4-FFF2-40B4-BE49-F238E27FC236}">
                <a16:creationId xmlns:a16="http://schemas.microsoft.com/office/drawing/2014/main" id="{32178DDF-BDB7-4D56-A7B1-B7585752EEDB}"/>
              </a:ext>
            </a:extLst>
          </p:cNvPr>
          <p:cNvSpPr/>
          <p:nvPr/>
        </p:nvSpPr>
        <p:spPr>
          <a:xfrm>
            <a:off x="1049011" y="3942195"/>
            <a:ext cx="7019925"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lista_a</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a:solidFill>
                  <a:srgbClr val="92D050"/>
                </a:solidFill>
                <a:latin typeface="Consolas" panose="020B0609020204030204" pitchFamily="49" charset="0"/>
                <a:cs typeface="Calibri" panose="020F0502020204030204" pitchFamily="34" charset="0"/>
              </a:rPr>
              <a:t>"qui"</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"quo"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"qua"</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paperino</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paperoga</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paperina</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lista_b</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a:solidFill>
                  <a:srgbClr val="92D050"/>
                </a:solidFill>
                <a:latin typeface="Consolas" panose="020B0609020204030204" pitchFamily="49" charset="0"/>
                <a:cs typeface="Calibri" panose="020F0502020204030204" pitchFamily="34" charset="0"/>
              </a:rPr>
              <a:t>"qui"</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"qua"</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zio</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paperone</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gastone</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rgbClr val="92D050"/>
                </a:solidFill>
                <a:latin typeface="Consolas" panose="020B0609020204030204" pitchFamily="49" charset="0"/>
                <a:cs typeface="Calibri" panose="020F0502020204030204" pitchFamily="34" charset="0"/>
              </a:rPr>
              <a:t>paperone</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lista_c</a:t>
            </a:r>
            <a:r>
              <a:rPr lang="en-GB" sz="1050" dirty="0">
                <a:solidFill>
                  <a:schemeClr val="tx1">
                    <a:lumMod val="10000"/>
                    <a:lumOff val="90000"/>
                  </a:schemeClr>
                </a:solidFill>
                <a:latin typeface="Consolas" panose="020B0609020204030204" pitchFamily="49" charset="0"/>
                <a:cs typeface="Calibri" panose="020F0502020204030204" pitchFamily="34" charset="0"/>
              </a:rPr>
              <a:t> = [</a:t>
            </a:r>
            <a:r>
              <a:rPr lang="en-GB" sz="1050" dirty="0" err="1">
                <a:solidFill>
                  <a:schemeClr val="tx1">
                    <a:lumMod val="10000"/>
                    <a:lumOff val="90000"/>
                  </a:schemeClr>
                </a:solidFill>
                <a:latin typeface="Consolas" panose="020B0609020204030204" pitchFamily="49" charset="0"/>
                <a:cs typeface="Calibri" panose="020F0502020204030204" pitchFamily="34" charset="0"/>
              </a:rPr>
              <a:t>personaggio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for</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personaggio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lista_a</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personaggio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not in </a:t>
            </a:r>
            <a:r>
              <a:rPr lang="en-GB" sz="1050" dirty="0" err="1">
                <a:solidFill>
                  <a:schemeClr val="tx1">
                    <a:lumMod val="10000"/>
                    <a:lumOff val="90000"/>
                  </a:schemeClr>
                </a:solidFill>
                <a:latin typeface="Consolas" panose="020B0609020204030204" pitchFamily="49" charset="0"/>
                <a:cs typeface="Calibri" panose="020F0502020204030204" pitchFamily="34" charset="0"/>
              </a:rPr>
              <a:t>lista_b</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a:solidFill>
                  <a:schemeClr val="tx1">
                    <a:lumMod val="25000"/>
                    <a:lumOff val="75000"/>
                  </a:schemeClr>
                </a:solidFill>
                <a:latin typeface="Consolas" panose="020B0609020204030204" pitchFamily="49" charset="0"/>
                <a:cs typeface="Calibri" panose="020F0502020204030204" pitchFamily="34" charset="0"/>
              </a:rPr>
              <a:t>a - b</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lista_c</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p:txBody>
      </p:sp>
      <p:pic>
        <p:nvPicPr>
          <p:cNvPr id="17" name="Picture 16">
            <a:extLst>
              <a:ext uri="{FF2B5EF4-FFF2-40B4-BE49-F238E27FC236}">
                <a16:creationId xmlns:a16="http://schemas.microsoft.com/office/drawing/2014/main" id="{3AEF6E2A-11F2-4AC4-826C-BFF30E0C59F8}"/>
              </a:ext>
            </a:extLst>
          </p:cNvPr>
          <p:cNvPicPr>
            <a:picLocks noChangeAspect="1"/>
          </p:cNvPicPr>
          <p:nvPr/>
        </p:nvPicPr>
        <p:blipFill>
          <a:blip r:embed="rId3"/>
          <a:stretch>
            <a:fillRect/>
          </a:stretch>
        </p:blipFill>
        <p:spPr>
          <a:xfrm>
            <a:off x="2186577" y="4635375"/>
            <a:ext cx="2757488" cy="228600"/>
          </a:xfrm>
          <a:prstGeom prst="rect">
            <a:avLst/>
          </a:prstGeom>
        </p:spPr>
      </p:pic>
      <p:sp>
        <p:nvSpPr>
          <p:cNvPr id="2" name="Title 1">
            <a:extLst>
              <a:ext uri="{FF2B5EF4-FFF2-40B4-BE49-F238E27FC236}">
                <a16:creationId xmlns:a16="http://schemas.microsoft.com/office/drawing/2014/main" id="{368D1B20-8A42-76F0-8A77-0ECE34BAA7AC}"/>
              </a:ext>
            </a:extLst>
          </p:cNvPr>
          <p:cNvSpPr>
            <a:spLocks noGrp="1"/>
          </p:cNvSpPr>
          <p:nvPr>
            <p:ph type="title"/>
          </p:nvPr>
        </p:nvSpPr>
        <p:spPr/>
        <p:txBody>
          <a:bodyPr/>
          <a:lstStyle/>
          <a:p>
            <a:r>
              <a:rPr lang="en-AU" sz="1600" dirty="0" err="1">
                <a:solidFill>
                  <a:schemeClr val="bg1"/>
                </a:solidFill>
              </a:rPr>
              <a:t>Cicli</a:t>
            </a:r>
            <a:r>
              <a:rPr lang="en-AU" sz="1600" dirty="0">
                <a:solidFill>
                  <a:schemeClr val="bg1"/>
                </a:solidFill>
              </a:rPr>
              <a:t> – for (</a:t>
            </a:r>
            <a:r>
              <a:rPr lang="en-AU" sz="1600" dirty="0" err="1">
                <a:solidFill>
                  <a:schemeClr val="bg1"/>
                </a:solidFill>
              </a:rPr>
              <a:t>gestione</a:t>
            </a:r>
            <a:r>
              <a:rPr lang="en-AU" sz="1600" dirty="0">
                <a:solidFill>
                  <a:schemeClr val="bg1"/>
                </a:solidFill>
              </a:rPr>
              <a:t> </a:t>
            </a:r>
            <a:r>
              <a:rPr lang="en-AU" sz="1600" dirty="0" err="1">
                <a:solidFill>
                  <a:schemeClr val="bg1"/>
                </a:solidFill>
              </a:rPr>
              <a:t>liste</a:t>
            </a:r>
            <a:r>
              <a:rPr lang="en-AU" sz="1600" dirty="0">
                <a:solidFill>
                  <a:schemeClr val="bg1"/>
                </a:solidFill>
              </a:rPr>
              <a:t>)</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04240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945E10-63DF-4914-AAE9-F33ED11628EE}"/>
              </a:ext>
            </a:extLst>
          </p:cNvPr>
          <p:cNvSpPr/>
          <p:nvPr/>
        </p:nvSpPr>
        <p:spPr>
          <a:xfrm>
            <a:off x="1044512" y="766960"/>
            <a:ext cx="7037451" cy="577081"/>
          </a:xfrm>
          <a:prstGeom prst="rect">
            <a:avLst/>
          </a:prstGeom>
        </p:spPr>
        <p:txBody>
          <a:bodyPr wrap="square">
            <a:spAutoFit/>
          </a:bodyPr>
          <a:lstStyle/>
          <a:p>
            <a:pPr algn="just"/>
            <a:r>
              <a:rPr lang="en-GB" sz="1050" dirty="0" err="1"/>
              <a:t>Gli</a:t>
            </a:r>
            <a:r>
              <a:rPr lang="en-GB" sz="1050" dirty="0"/>
              <a:t> </a:t>
            </a:r>
            <a:r>
              <a:rPr lang="en-GB" sz="1050" dirty="0" err="1"/>
              <a:t>esempi</a:t>
            </a:r>
            <a:r>
              <a:rPr lang="en-GB" sz="1050" dirty="0"/>
              <a:t> </a:t>
            </a:r>
            <a:r>
              <a:rPr lang="en-GB" sz="1050" dirty="0" err="1"/>
              <a:t>proposti</a:t>
            </a:r>
            <a:r>
              <a:rPr lang="en-GB" sz="1050" dirty="0"/>
              <a:t> </a:t>
            </a:r>
            <a:r>
              <a:rPr lang="en-GB" sz="1050" dirty="0" err="1"/>
              <a:t>presentavano</a:t>
            </a:r>
            <a:r>
              <a:rPr lang="en-GB" sz="1050" dirty="0"/>
              <a:t> </a:t>
            </a:r>
            <a:r>
              <a:rPr lang="en-GB" sz="1050" dirty="0" err="1"/>
              <a:t>delle</a:t>
            </a:r>
            <a:r>
              <a:rPr lang="en-GB" sz="1050" dirty="0"/>
              <a:t> </a:t>
            </a:r>
            <a:r>
              <a:rPr lang="en-GB" sz="1050" dirty="0" err="1"/>
              <a:t>liste</a:t>
            </a:r>
            <a:r>
              <a:rPr lang="en-GB" sz="1050" dirty="0"/>
              <a:t> </a:t>
            </a:r>
            <a:r>
              <a:rPr lang="en-GB" sz="1050" dirty="0" err="1"/>
              <a:t>strutturate</a:t>
            </a:r>
            <a:r>
              <a:rPr lang="en-GB" sz="1050" dirty="0"/>
              <a:t> in modo </a:t>
            </a:r>
            <a:r>
              <a:rPr lang="en-GB" sz="1050" dirty="0" err="1"/>
              <a:t>ordinato</a:t>
            </a:r>
            <a:r>
              <a:rPr lang="en-GB" sz="1050" dirty="0"/>
              <a:t> e con tutti </a:t>
            </a:r>
            <a:r>
              <a:rPr lang="en-GB" sz="1050" dirty="0" err="1"/>
              <a:t>gli</a:t>
            </a:r>
            <a:r>
              <a:rPr lang="en-GB" sz="1050" dirty="0"/>
              <a:t> </a:t>
            </a:r>
            <a:r>
              <a:rPr lang="en-GB" sz="1050" dirty="0" err="1"/>
              <a:t>elementi</a:t>
            </a:r>
            <a:r>
              <a:rPr lang="en-GB" sz="1050" dirty="0"/>
              <a:t> </a:t>
            </a:r>
            <a:r>
              <a:rPr lang="en-GB" sz="1050" dirty="0" err="1"/>
              <a:t>uguali</a:t>
            </a:r>
            <a:r>
              <a:rPr lang="en-GB" sz="1050" dirty="0"/>
              <a:t> </a:t>
            </a:r>
            <a:r>
              <a:rPr lang="en-GB" sz="1050" dirty="0" err="1"/>
              <a:t>tra</a:t>
            </a:r>
            <a:r>
              <a:rPr lang="en-GB" sz="1050" dirty="0"/>
              <a:t> </a:t>
            </a:r>
            <a:r>
              <a:rPr lang="en-GB" sz="1050" dirty="0" err="1"/>
              <a:t>loro</a:t>
            </a:r>
            <a:r>
              <a:rPr lang="en-GB" sz="1050" dirty="0"/>
              <a:t>. Nella </a:t>
            </a:r>
            <a:r>
              <a:rPr lang="en-GB" sz="1050" dirty="0" err="1"/>
              <a:t>realtà</a:t>
            </a:r>
            <a:r>
              <a:rPr lang="en-GB" sz="1050" dirty="0"/>
              <a:t> è </a:t>
            </a:r>
            <a:r>
              <a:rPr lang="en-GB" sz="1050" dirty="0" err="1"/>
              <a:t>probabile</a:t>
            </a:r>
            <a:r>
              <a:rPr lang="en-GB" sz="1050" dirty="0"/>
              <a:t> </a:t>
            </a:r>
            <a:r>
              <a:rPr lang="en-GB" sz="1050" dirty="0" err="1"/>
              <a:t>che</a:t>
            </a:r>
            <a:r>
              <a:rPr lang="en-GB" sz="1050" dirty="0"/>
              <a:t> non tutti </a:t>
            </a:r>
            <a:r>
              <a:rPr lang="en-GB" sz="1050" dirty="0" err="1"/>
              <a:t>gli</a:t>
            </a:r>
            <a:r>
              <a:rPr lang="en-GB" sz="1050" dirty="0"/>
              <a:t> </a:t>
            </a:r>
            <a:r>
              <a:rPr lang="en-GB" sz="1050" dirty="0" err="1"/>
              <a:t>elementi</a:t>
            </a:r>
            <a:r>
              <a:rPr lang="en-GB" sz="1050" dirty="0"/>
              <a:t> </a:t>
            </a:r>
            <a:r>
              <a:rPr lang="en-GB" sz="1050" dirty="0" err="1"/>
              <a:t>all’interno</a:t>
            </a:r>
            <a:r>
              <a:rPr lang="en-GB" sz="1050" dirty="0"/>
              <a:t> di una </a:t>
            </a:r>
            <a:r>
              <a:rPr lang="en-GB" sz="1050" dirty="0" err="1"/>
              <a:t>lista</a:t>
            </a:r>
            <a:r>
              <a:rPr lang="en-GB" sz="1050" dirty="0"/>
              <a:t> o di </a:t>
            </a:r>
            <a:r>
              <a:rPr lang="en-GB" sz="1050" dirty="0" err="1"/>
              <a:t>un’altra</a:t>
            </a:r>
            <a:r>
              <a:rPr lang="en-GB" sz="1050" dirty="0"/>
              <a:t> </a:t>
            </a:r>
            <a:r>
              <a:rPr lang="en-GB" sz="1050" dirty="0" err="1"/>
              <a:t>struttura</a:t>
            </a:r>
            <a:r>
              <a:rPr lang="en-GB" sz="1050" dirty="0"/>
              <a:t> </a:t>
            </a:r>
            <a:r>
              <a:rPr lang="en-GB" sz="1050" dirty="0" err="1"/>
              <a:t>dati</a:t>
            </a:r>
            <a:r>
              <a:rPr lang="en-GB" sz="1050" dirty="0"/>
              <a:t> </a:t>
            </a:r>
            <a:r>
              <a:rPr lang="en-GB" sz="1050" dirty="0" err="1"/>
              <a:t>complessa</a:t>
            </a:r>
            <a:r>
              <a:rPr lang="en-GB" sz="1050" dirty="0"/>
              <a:t> </a:t>
            </a:r>
            <a:r>
              <a:rPr lang="en-GB" sz="1050" dirty="0" err="1"/>
              <a:t>su</a:t>
            </a:r>
            <a:r>
              <a:rPr lang="en-GB" sz="1050" dirty="0"/>
              <a:t> cui </a:t>
            </a:r>
            <a:r>
              <a:rPr lang="en-GB" sz="1050" dirty="0" err="1"/>
              <a:t>si</a:t>
            </a:r>
            <a:r>
              <a:rPr lang="en-GB" sz="1050" dirty="0"/>
              <a:t> </a:t>
            </a:r>
            <a:r>
              <a:rPr lang="en-GB" sz="1050" dirty="0" err="1"/>
              <a:t>vuole</a:t>
            </a:r>
            <a:r>
              <a:rPr lang="en-GB" sz="1050" dirty="0"/>
              <a:t> </a:t>
            </a:r>
            <a:r>
              <a:rPr lang="en-GB" sz="1050" dirty="0" err="1"/>
              <a:t>iterare</a:t>
            </a:r>
            <a:r>
              <a:rPr lang="en-GB" sz="1050" dirty="0"/>
              <a:t> </a:t>
            </a:r>
            <a:r>
              <a:rPr lang="en-GB" sz="1050" dirty="0" err="1"/>
              <a:t>siano</a:t>
            </a:r>
            <a:r>
              <a:rPr lang="en-GB" sz="1050" dirty="0"/>
              <a:t> </a:t>
            </a:r>
            <a:r>
              <a:rPr lang="en-GB" sz="1050" dirty="0" err="1"/>
              <a:t>strutturati</a:t>
            </a:r>
            <a:r>
              <a:rPr lang="en-GB" sz="1050" dirty="0"/>
              <a:t> in </a:t>
            </a:r>
            <a:r>
              <a:rPr lang="en-GB" sz="1050" dirty="0" err="1"/>
              <a:t>ugual</a:t>
            </a:r>
            <a:r>
              <a:rPr lang="en-GB" sz="1050" dirty="0"/>
              <a:t> modo e un </a:t>
            </a:r>
            <a:r>
              <a:rPr lang="en-GB" sz="1050" dirty="0" err="1"/>
              <a:t>ciclo</a:t>
            </a:r>
            <a:r>
              <a:rPr lang="en-GB" sz="1050" dirty="0"/>
              <a:t> while/for </a:t>
            </a:r>
            <a:r>
              <a:rPr lang="en-GB" sz="1050" dirty="0" err="1"/>
              <a:t>può</a:t>
            </a:r>
            <a:r>
              <a:rPr lang="en-GB" sz="1050" dirty="0"/>
              <a:t> </a:t>
            </a:r>
            <a:r>
              <a:rPr lang="en-GB" sz="1050" dirty="0" err="1"/>
              <a:t>andare</a:t>
            </a:r>
            <a:r>
              <a:rPr lang="en-GB" sz="1050" dirty="0"/>
              <a:t> in </a:t>
            </a:r>
            <a:r>
              <a:rPr lang="en-GB" sz="1050" dirty="0" err="1"/>
              <a:t>errore</a:t>
            </a:r>
            <a:r>
              <a:rPr lang="en-GB" sz="1050" dirty="0"/>
              <a:t>.</a:t>
            </a:r>
          </a:p>
        </p:txBody>
      </p:sp>
      <p:sp>
        <p:nvSpPr>
          <p:cNvPr id="13" name="Rectangle 12">
            <a:extLst>
              <a:ext uri="{FF2B5EF4-FFF2-40B4-BE49-F238E27FC236}">
                <a16:creationId xmlns:a16="http://schemas.microsoft.com/office/drawing/2014/main" id="{6C353D19-0615-4AA6-8921-2CD00DC4BB83}"/>
              </a:ext>
            </a:extLst>
          </p:cNvPr>
          <p:cNvSpPr/>
          <p:nvPr/>
        </p:nvSpPr>
        <p:spPr>
          <a:xfrm>
            <a:off x="1057774" y="1410891"/>
            <a:ext cx="7019925" cy="1061829"/>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rgbClr val="C17CEC"/>
                </a:solidFill>
                <a:latin typeface="Consolas" panose="020B0609020204030204" pitchFamily="49" charset="0"/>
                <a:cs typeface="Calibri" panose="020F0502020204030204" pitchFamily="34" charset="0"/>
              </a:rPr>
              <a:t> = </a:t>
            </a:r>
            <a:r>
              <a:rPr lang="en-GB" sz="105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C17CEC"/>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senza il primo numero parte da 0 compreso</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C17CEC"/>
                </a:solidFill>
                <a:latin typeface="Consolas" panose="020B0609020204030204" pitchFamily="49" charset="0"/>
                <a:cs typeface="Calibri" panose="020F0502020204030204" pitchFamily="34" charset="0"/>
              </a:rPr>
              <a:t>for </a:t>
            </a:r>
            <a:r>
              <a:rPr lang="en-GB" sz="1050" dirty="0">
                <a:solidFill>
                  <a:schemeClr val="tx1">
                    <a:lumMod val="10000"/>
                    <a:lumOff val="90000"/>
                  </a:schemeClr>
                </a:solidFill>
                <a:latin typeface="Consolas" panose="020B0609020204030204" pitchFamily="49" charset="0"/>
                <a:cs typeface="Calibri" panose="020F0502020204030204" pitchFamily="34" charset="0"/>
              </a:rPr>
              <a:t>number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number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continue</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Numero</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str</a:t>
            </a:r>
            <a:r>
              <a:rPr lang="en-GB" sz="1050" dirty="0">
                <a:solidFill>
                  <a:schemeClr val="tx1">
                    <a:lumMod val="10000"/>
                    <a:lumOff val="90000"/>
                  </a:schemeClr>
                </a:solidFill>
                <a:latin typeface="Consolas" panose="020B0609020204030204" pitchFamily="49" charset="0"/>
                <a:cs typeface="Calibri" panose="020F0502020204030204" pitchFamily="34" charset="0"/>
              </a:rPr>
              <a:t>(number))</a:t>
            </a:r>
          </a:p>
          <a:p>
            <a:pPr algn="just"/>
            <a:endParaRPr lang="pt-BR" sz="1050" i="1" dirty="0">
              <a:solidFill>
                <a:schemeClr val="tx1">
                  <a:lumMod val="25000"/>
                  <a:lumOff val="75000"/>
                </a:schemeClr>
              </a:solidFill>
              <a:latin typeface="Consolas" panose="020B0609020204030204" pitchFamily="49" charset="0"/>
              <a:cs typeface="Calibri" panose="020F0502020204030204" pitchFamily="34" charset="0"/>
            </a:endParaRPr>
          </a:p>
        </p:txBody>
      </p:sp>
      <p:pic>
        <p:nvPicPr>
          <p:cNvPr id="3" name="Picture 2">
            <a:extLst>
              <a:ext uri="{FF2B5EF4-FFF2-40B4-BE49-F238E27FC236}">
                <a16:creationId xmlns:a16="http://schemas.microsoft.com/office/drawing/2014/main" id="{7BF684D0-92AC-4DC6-B6B9-3B5EF4D6C754}"/>
              </a:ext>
            </a:extLst>
          </p:cNvPr>
          <p:cNvPicPr>
            <a:picLocks noChangeAspect="1"/>
          </p:cNvPicPr>
          <p:nvPr/>
        </p:nvPicPr>
        <p:blipFill>
          <a:blip r:embed="rId2"/>
          <a:stretch>
            <a:fillRect/>
          </a:stretch>
        </p:blipFill>
        <p:spPr>
          <a:xfrm>
            <a:off x="6097748" y="1410891"/>
            <a:ext cx="685800" cy="1014413"/>
          </a:xfrm>
          <a:prstGeom prst="rect">
            <a:avLst/>
          </a:prstGeom>
        </p:spPr>
      </p:pic>
      <p:sp>
        <p:nvSpPr>
          <p:cNvPr id="14" name="Rectangle 13">
            <a:extLst>
              <a:ext uri="{FF2B5EF4-FFF2-40B4-BE49-F238E27FC236}">
                <a16:creationId xmlns:a16="http://schemas.microsoft.com/office/drawing/2014/main" id="{8A0E9F43-C5D5-47A9-AC3F-25BB00ADB6C3}"/>
              </a:ext>
            </a:extLst>
          </p:cNvPr>
          <p:cNvSpPr/>
          <p:nvPr/>
        </p:nvSpPr>
        <p:spPr>
          <a:xfrm>
            <a:off x="1026047" y="2449637"/>
            <a:ext cx="7037451" cy="415498"/>
          </a:xfrm>
          <a:prstGeom prst="rect">
            <a:avLst/>
          </a:prstGeom>
        </p:spPr>
        <p:txBody>
          <a:bodyPr wrap="square">
            <a:spAutoFit/>
          </a:bodyPr>
          <a:lstStyle/>
          <a:p>
            <a:pPr algn="just"/>
            <a:r>
              <a:rPr lang="en-GB" sz="1050" dirty="0" err="1"/>
              <a:t>Quando</a:t>
            </a:r>
            <a:r>
              <a:rPr lang="en-GB" sz="1050" dirty="0"/>
              <a:t> </a:t>
            </a:r>
            <a:r>
              <a:rPr lang="en-GB" sz="1050" dirty="0" err="1"/>
              <a:t>si</a:t>
            </a:r>
            <a:r>
              <a:rPr lang="en-GB" sz="1050" dirty="0"/>
              <a:t> </a:t>
            </a:r>
            <a:r>
              <a:rPr lang="en-GB" sz="1050" dirty="0" err="1"/>
              <a:t>incontra</a:t>
            </a:r>
            <a:r>
              <a:rPr lang="en-GB" sz="1050" dirty="0"/>
              <a:t> un </a:t>
            </a:r>
            <a:r>
              <a:rPr lang="en-GB" sz="1050" dirty="0" err="1"/>
              <a:t>blocco</a:t>
            </a:r>
            <a:r>
              <a:rPr lang="en-GB" sz="1050" dirty="0"/>
              <a:t> </a:t>
            </a:r>
            <a:r>
              <a:rPr lang="en-GB" sz="1050" b="1" dirty="0"/>
              <a:t>continue</a:t>
            </a:r>
            <a:r>
              <a:rPr lang="en-GB" sz="1050" dirty="0"/>
              <a:t>, </a:t>
            </a:r>
            <a:r>
              <a:rPr lang="en-GB" sz="1050" dirty="0" err="1"/>
              <a:t>l’iterazione</a:t>
            </a:r>
            <a:r>
              <a:rPr lang="en-GB" sz="1050" dirty="0"/>
              <a:t> </a:t>
            </a:r>
            <a:r>
              <a:rPr lang="en-GB" sz="1050" dirty="0" err="1"/>
              <a:t>viene</a:t>
            </a:r>
            <a:r>
              <a:rPr lang="en-GB" sz="1050" dirty="0"/>
              <a:t> </a:t>
            </a:r>
            <a:r>
              <a:rPr lang="en-GB" sz="1050" dirty="0" err="1"/>
              <a:t>bloccata</a:t>
            </a:r>
            <a:r>
              <a:rPr lang="en-GB" sz="1050" dirty="0"/>
              <a:t> e </a:t>
            </a:r>
            <a:r>
              <a:rPr lang="en-GB" sz="1050" dirty="0" err="1"/>
              <a:t>si</a:t>
            </a:r>
            <a:r>
              <a:rPr lang="en-GB" sz="1050" dirty="0"/>
              <a:t> </a:t>
            </a:r>
            <a:r>
              <a:rPr lang="en-GB" sz="1050" dirty="0" err="1"/>
              <a:t>passa</a:t>
            </a:r>
            <a:r>
              <a:rPr lang="en-GB" sz="1050" dirty="0"/>
              <a:t> </a:t>
            </a:r>
            <a:r>
              <a:rPr lang="en-GB" sz="1050" dirty="0" err="1"/>
              <a:t>alla</a:t>
            </a:r>
            <a:r>
              <a:rPr lang="en-GB" sz="1050" dirty="0"/>
              <a:t> </a:t>
            </a:r>
            <a:r>
              <a:rPr lang="en-GB" sz="1050" dirty="0" err="1"/>
              <a:t>successiva</a:t>
            </a:r>
            <a:r>
              <a:rPr lang="en-GB" sz="1050" dirty="0"/>
              <a:t>; per </a:t>
            </a:r>
            <a:r>
              <a:rPr lang="en-GB" sz="1050" dirty="0" err="1"/>
              <a:t>questo</a:t>
            </a:r>
            <a:r>
              <a:rPr lang="en-GB" sz="1050" dirty="0"/>
              <a:t> </a:t>
            </a:r>
            <a:r>
              <a:rPr lang="en-GB" sz="1050" dirty="0" err="1"/>
              <a:t>anche</a:t>
            </a:r>
            <a:r>
              <a:rPr lang="en-GB" sz="1050" dirty="0"/>
              <a:t> se il print è </a:t>
            </a:r>
            <a:r>
              <a:rPr lang="en-GB" sz="1050" dirty="0" err="1"/>
              <a:t>fuori</a:t>
            </a:r>
            <a:r>
              <a:rPr lang="en-GB" sz="1050" dirty="0"/>
              <a:t> </a:t>
            </a:r>
            <a:r>
              <a:rPr lang="en-GB" sz="1050" dirty="0" err="1"/>
              <a:t>dalla</a:t>
            </a:r>
            <a:r>
              <a:rPr lang="en-GB" sz="1050" dirty="0"/>
              <a:t> </a:t>
            </a:r>
            <a:r>
              <a:rPr lang="en-GB" sz="1050" dirty="0" err="1"/>
              <a:t>condizione</a:t>
            </a:r>
            <a:r>
              <a:rPr lang="en-GB" sz="1050" dirty="0"/>
              <a:t> if ma dentro il </a:t>
            </a:r>
            <a:r>
              <a:rPr lang="en-GB" sz="1050" dirty="0" err="1"/>
              <a:t>ciclo</a:t>
            </a:r>
            <a:r>
              <a:rPr lang="en-GB" sz="1050" dirty="0"/>
              <a:t> for, non </a:t>
            </a:r>
            <a:r>
              <a:rPr lang="en-GB" sz="1050" dirty="0" err="1"/>
              <a:t>viene</a:t>
            </a:r>
            <a:r>
              <a:rPr lang="en-GB" sz="1050" dirty="0"/>
              <a:t> </a:t>
            </a:r>
            <a:r>
              <a:rPr lang="en-GB" sz="1050" dirty="0" err="1"/>
              <a:t>eseguita</a:t>
            </a:r>
            <a:r>
              <a:rPr lang="en-GB" sz="1050" dirty="0"/>
              <a:t> </a:t>
            </a:r>
            <a:r>
              <a:rPr lang="en-GB" sz="1050" dirty="0" err="1"/>
              <a:t>quando</a:t>
            </a:r>
            <a:r>
              <a:rPr lang="en-GB" sz="1050" dirty="0"/>
              <a:t> number = 5.</a:t>
            </a:r>
          </a:p>
        </p:txBody>
      </p:sp>
      <p:sp>
        <p:nvSpPr>
          <p:cNvPr id="15" name="Rectangle 14">
            <a:extLst>
              <a:ext uri="{FF2B5EF4-FFF2-40B4-BE49-F238E27FC236}">
                <a16:creationId xmlns:a16="http://schemas.microsoft.com/office/drawing/2014/main" id="{7C5577AB-E443-4A33-BC2A-E4478AF6DE4A}"/>
              </a:ext>
            </a:extLst>
          </p:cNvPr>
          <p:cNvSpPr/>
          <p:nvPr/>
        </p:nvSpPr>
        <p:spPr>
          <a:xfrm>
            <a:off x="1043574" y="2931985"/>
            <a:ext cx="3348064" cy="90024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rgbClr val="C17CEC"/>
                </a:solidFill>
                <a:latin typeface="Consolas" panose="020B0609020204030204" pitchFamily="49" charset="0"/>
                <a:cs typeface="Calibri" panose="020F0502020204030204" pitchFamily="34" charset="0"/>
              </a:rPr>
              <a:t> = </a:t>
            </a:r>
            <a:r>
              <a:rPr lang="en-GB" sz="105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for </a:t>
            </a:r>
            <a:r>
              <a:rPr lang="en-GB" sz="1050" dirty="0">
                <a:solidFill>
                  <a:schemeClr val="tx1">
                    <a:lumMod val="10000"/>
                    <a:lumOff val="90000"/>
                  </a:schemeClr>
                </a:solidFill>
                <a:latin typeface="Consolas" panose="020B0609020204030204" pitchFamily="49" charset="0"/>
                <a:cs typeface="Calibri" panose="020F0502020204030204" pitchFamily="34" charset="0"/>
              </a:rPr>
              <a:t>number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number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break</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Numero</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str</a:t>
            </a:r>
            <a:r>
              <a:rPr lang="en-GB" sz="1050" dirty="0">
                <a:solidFill>
                  <a:schemeClr val="tx1">
                    <a:lumMod val="10000"/>
                    <a:lumOff val="90000"/>
                  </a:schemeClr>
                </a:solidFill>
                <a:latin typeface="Consolas" panose="020B0609020204030204" pitchFamily="49" charset="0"/>
                <a:cs typeface="Calibri" panose="020F0502020204030204" pitchFamily="34" charset="0"/>
              </a:rPr>
              <a:t>(number))</a:t>
            </a:r>
          </a:p>
        </p:txBody>
      </p:sp>
      <p:pic>
        <p:nvPicPr>
          <p:cNvPr id="16" name="Picture 15">
            <a:extLst>
              <a:ext uri="{FF2B5EF4-FFF2-40B4-BE49-F238E27FC236}">
                <a16:creationId xmlns:a16="http://schemas.microsoft.com/office/drawing/2014/main" id="{B0B2677D-8EEE-419C-A0AB-2EE51F61A3FA}"/>
              </a:ext>
            </a:extLst>
          </p:cNvPr>
          <p:cNvPicPr>
            <a:picLocks noChangeAspect="1"/>
          </p:cNvPicPr>
          <p:nvPr/>
        </p:nvPicPr>
        <p:blipFill rotWithShape="1">
          <a:blip r:embed="rId2"/>
          <a:srcRect b="15980"/>
          <a:stretch/>
        </p:blipFill>
        <p:spPr>
          <a:xfrm>
            <a:off x="3637676" y="2944414"/>
            <a:ext cx="685800" cy="852305"/>
          </a:xfrm>
          <a:prstGeom prst="rect">
            <a:avLst/>
          </a:prstGeom>
        </p:spPr>
      </p:pic>
      <p:sp>
        <p:nvSpPr>
          <p:cNvPr id="17" name="Rectangle 16">
            <a:extLst>
              <a:ext uri="{FF2B5EF4-FFF2-40B4-BE49-F238E27FC236}">
                <a16:creationId xmlns:a16="http://schemas.microsoft.com/office/drawing/2014/main" id="{1C60DFCA-A3B6-4026-AA12-E665726C44F0}"/>
              </a:ext>
            </a:extLst>
          </p:cNvPr>
          <p:cNvSpPr/>
          <p:nvPr/>
        </p:nvSpPr>
        <p:spPr>
          <a:xfrm>
            <a:off x="4715435" y="2938895"/>
            <a:ext cx="3348064" cy="122341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rgbClr val="C17CEC"/>
                </a:solidFill>
                <a:latin typeface="Consolas" panose="020B0609020204030204" pitchFamily="49" charset="0"/>
                <a:cs typeface="Calibri" panose="020F0502020204030204" pitchFamily="34" charset="0"/>
              </a:rPr>
              <a:t> = </a:t>
            </a:r>
            <a:r>
              <a:rPr lang="en-GB" sz="1050" dirty="0">
                <a:solidFill>
                  <a:schemeClr val="accent5">
                    <a:lumMod val="60000"/>
                    <a:lumOff val="40000"/>
                  </a:schemeClr>
                </a:solidFill>
                <a:latin typeface="Consolas" panose="020B0609020204030204" pitchFamily="49" charset="0"/>
                <a:cs typeface="Calibri" panose="020F0502020204030204" pitchFamily="34" charset="0"/>
              </a:rPr>
              <a:t>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10</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for </a:t>
            </a:r>
            <a:r>
              <a:rPr lang="en-GB" sz="1050" dirty="0">
                <a:solidFill>
                  <a:schemeClr val="tx1">
                    <a:lumMod val="10000"/>
                    <a:lumOff val="90000"/>
                  </a:schemeClr>
                </a:solidFill>
                <a:latin typeface="Consolas" panose="020B0609020204030204" pitchFamily="49" charset="0"/>
                <a:cs typeface="Calibri" panose="020F0502020204030204" pitchFamily="34" charset="0"/>
              </a:rPr>
              <a:t>number </a:t>
            </a:r>
            <a:r>
              <a:rPr lang="en-GB" sz="1050" dirty="0">
                <a:solidFill>
                  <a:srgbClr val="C17CEC"/>
                </a:solidFill>
                <a:latin typeface="Consolas" panose="020B0609020204030204" pitchFamily="49" charset="0"/>
                <a:cs typeface="Calibri" panose="020F0502020204030204" pitchFamily="34" charset="0"/>
              </a:rPr>
              <a:t>in</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num_range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number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pass</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a:t>
            </a:r>
            <a:r>
              <a:rPr lang="en-GB" sz="1050" dirty="0" err="1">
                <a:solidFill>
                  <a:srgbClr val="92D050"/>
                </a:solidFill>
                <a:latin typeface="Consolas" panose="020B0609020204030204" pitchFamily="49" charset="0"/>
                <a:cs typeface="Calibri" panose="020F0502020204030204" pitchFamily="34" charset="0"/>
              </a:rPr>
              <a:t>Numero</a:t>
            </a:r>
            <a:r>
              <a:rPr lang="en-GB" sz="1050" dirty="0">
                <a:solidFill>
                  <a:srgbClr val="92D050"/>
                </a:solidFill>
                <a:latin typeface="Consolas" panose="020B0609020204030204" pitchFamily="49" charset="0"/>
                <a:cs typeface="Calibri" panose="020F0502020204030204" pitchFamily="34" charset="0"/>
              </a:rPr>
              <a:t>: "</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str</a:t>
            </a:r>
            <a:r>
              <a:rPr lang="en-GB" sz="1050" dirty="0">
                <a:solidFill>
                  <a:schemeClr val="tx1">
                    <a:lumMod val="10000"/>
                    <a:lumOff val="90000"/>
                  </a:schemeClr>
                </a:solidFill>
                <a:latin typeface="Consolas" panose="020B0609020204030204" pitchFamily="49" charset="0"/>
                <a:cs typeface="Calibri" panose="020F0502020204030204" pitchFamily="34" charset="0"/>
              </a:rPr>
              <a:t>(number))</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pic>
        <p:nvPicPr>
          <p:cNvPr id="19" name="Picture 18">
            <a:extLst>
              <a:ext uri="{FF2B5EF4-FFF2-40B4-BE49-F238E27FC236}">
                <a16:creationId xmlns:a16="http://schemas.microsoft.com/office/drawing/2014/main" id="{2ADD328B-DDA3-4029-A3D4-5A2322B7D7F5}"/>
              </a:ext>
            </a:extLst>
          </p:cNvPr>
          <p:cNvPicPr>
            <a:picLocks noChangeAspect="1"/>
          </p:cNvPicPr>
          <p:nvPr/>
        </p:nvPicPr>
        <p:blipFill>
          <a:blip r:embed="rId3"/>
          <a:stretch>
            <a:fillRect/>
          </a:stretch>
        </p:blipFill>
        <p:spPr>
          <a:xfrm>
            <a:off x="7318914" y="2944414"/>
            <a:ext cx="714375" cy="1194809"/>
          </a:xfrm>
          <a:prstGeom prst="rect">
            <a:avLst/>
          </a:prstGeom>
        </p:spPr>
      </p:pic>
      <p:sp>
        <p:nvSpPr>
          <p:cNvPr id="20" name="Rectangle 19">
            <a:extLst>
              <a:ext uri="{FF2B5EF4-FFF2-40B4-BE49-F238E27FC236}">
                <a16:creationId xmlns:a16="http://schemas.microsoft.com/office/drawing/2014/main" id="{D2F6C856-DF30-4308-9DD3-6C10E3C97348}"/>
              </a:ext>
            </a:extLst>
          </p:cNvPr>
          <p:cNvSpPr/>
          <p:nvPr/>
        </p:nvSpPr>
        <p:spPr>
          <a:xfrm>
            <a:off x="1022722" y="3826662"/>
            <a:ext cx="3365590" cy="577081"/>
          </a:xfrm>
          <a:prstGeom prst="rect">
            <a:avLst/>
          </a:prstGeom>
        </p:spPr>
        <p:txBody>
          <a:bodyPr wrap="square">
            <a:spAutoFit/>
          </a:bodyPr>
          <a:lstStyle/>
          <a:p>
            <a:pPr algn="just"/>
            <a:r>
              <a:rPr lang="en-GB" sz="1050" dirty="0"/>
              <a:t>Il </a:t>
            </a:r>
            <a:r>
              <a:rPr lang="en-GB" sz="1050" dirty="0" err="1"/>
              <a:t>comando</a:t>
            </a:r>
            <a:r>
              <a:rPr lang="en-GB" sz="1050" dirty="0"/>
              <a:t> </a:t>
            </a:r>
            <a:r>
              <a:rPr lang="en-GB" sz="1050" b="1" dirty="0"/>
              <a:t>break</a:t>
            </a:r>
            <a:r>
              <a:rPr lang="en-GB" sz="1050" dirty="0"/>
              <a:t> </a:t>
            </a:r>
            <a:r>
              <a:rPr lang="en-GB" sz="1050" dirty="0" err="1"/>
              <a:t>interrompe</a:t>
            </a:r>
            <a:r>
              <a:rPr lang="en-GB" sz="1050" dirty="0"/>
              <a:t> non solo </a:t>
            </a:r>
            <a:r>
              <a:rPr lang="en-GB" sz="1050" dirty="0" err="1"/>
              <a:t>l’iterazione</a:t>
            </a:r>
            <a:r>
              <a:rPr lang="en-GB" sz="1050" dirty="0"/>
              <a:t> ma </a:t>
            </a:r>
            <a:r>
              <a:rPr lang="en-GB" sz="1050" dirty="0" err="1"/>
              <a:t>tutto</a:t>
            </a:r>
            <a:r>
              <a:rPr lang="en-GB" sz="1050" dirty="0"/>
              <a:t> il </a:t>
            </a:r>
            <a:r>
              <a:rPr lang="en-GB" sz="1050" dirty="0" err="1"/>
              <a:t>ciclo</a:t>
            </a:r>
            <a:r>
              <a:rPr lang="en-GB" sz="1050" dirty="0"/>
              <a:t> in cui è </a:t>
            </a:r>
            <a:r>
              <a:rPr lang="en-GB" sz="1050" dirty="0" err="1"/>
              <a:t>inserito</a:t>
            </a:r>
            <a:r>
              <a:rPr lang="en-GB" sz="1050" dirty="0"/>
              <a:t>. Si </a:t>
            </a:r>
            <a:r>
              <a:rPr lang="en-GB" sz="1050" dirty="0" err="1"/>
              <a:t>passa</a:t>
            </a:r>
            <a:r>
              <a:rPr lang="en-GB" sz="1050" dirty="0"/>
              <a:t> </a:t>
            </a:r>
            <a:r>
              <a:rPr lang="en-GB" sz="1050" dirty="0" err="1"/>
              <a:t>direttamente</a:t>
            </a:r>
            <a:r>
              <a:rPr lang="en-GB" sz="1050" dirty="0"/>
              <a:t> ad un </a:t>
            </a:r>
            <a:r>
              <a:rPr lang="en-GB" sz="1050" dirty="0" err="1"/>
              <a:t>eventuale</a:t>
            </a:r>
            <a:r>
              <a:rPr lang="en-GB" sz="1050" dirty="0"/>
              <a:t> </a:t>
            </a:r>
            <a:r>
              <a:rPr lang="en-GB" sz="1050" dirty="0" err="1"/>
              <a:t>codice</a:t>
            </a:r>
            <a:r>
              <a:rPr lang="en-GB" sz="1050" dirty="0"/>
              <a:t> </a:t>
            </a:r>
            <a:r>
              <a:rPr lang="en-GB" sz="1050" dirty="0" err="1"/>
              <a:t>scritto</a:t>
            </a:r>
            <a:r>
              <a:rPr lang="en-GB" sz="1050" dirty="0"/>
              <a:t> dopo il </a:t>
            </a:r>
            <a:r>
              <a:rPr lang="en-GB" sz="1050" dirty="0" err="1"/>
              <a:t>ciclo</a:t>
            </a:r>
            <a:r>
              <a:rPr lang="en-GB" sz="1050" dirty="0"/>
              <a:t> for.</a:t>
            </a:r>
          </a:p>
        </p:txBody>
      </p:sp>
      <p:sp>
        <p:nvSpPr>
          <p:cNvPr id="21" name="Rectangle 20">
            <a:extLst>
              <a:ext uri="{FF2B5EF4-FFF2-40B4-BE49-F238E27FC236}">
                <a16:creationId xmlns:a16="http://schemas.microsoft.com/office/drawing/2014/main" id="{F0FA966C-3596-4F49-937B-FA5B777DFA79}"/>
              </a:ext>
            </a:extLst>
          </p:cNvPr>
          <p:cNvSpPr/>
          <p:nvPr/>
        </p:nvSpPr>
        <p:spPr>
          <a:xfrm>
            <a:off x="4388312" y="4133613"/>
            <a:ext cx="3689387" cy="738664"/>
          </a:xfrm>
          <a:prstGeom prst="rect">
            <a:avLst/>
          </a:prstGeom>
        </p:spPr>
        <p:txBody>
          <a:bodyPr wrap="square">
            <a:spAutoFit/>
          </a:bodyPr>
          <a:lstStyle/>
          <a:p>
            <a:pPr algn="just"/>
            <a:r>
              <a:rPr lang="en-GB" sz="1050" dirty="0"/>
              <a:t>Il </a:t>
            </a:r>
            <a:r>
              <a:rPr lang="en-GB" sz="1050" dirty="0" err="1"/>
              <a:t>comando</a:t>
            </a:r>
            <a:r>
              <a:rPr lang="en-GB" sz="1050" dirty="0"/>
              <a:t> </a:t>
            </a:r>
            <a:r>
              <a:rPr lang="en-GB" sz="1050" b="1" dirty="0"/>
              <a:t>pass</a:t>
            </a:r>
            <a:r>
              <a:rPr lang="en-GB" sz="1050" dirty="0"/>
              <a:t> non fa </a:t>
            </a:r>
            <a:r>
              <a:rPr lang="en-GB" sz="1050" dirty="0" err="1"/>
              <a:t>nulla</a:t>
            </a:r>
            <a:r>
              <a:rPr lang="en-GB" sz="1050" dirty="0"/>
              <a:t>, </a:t>
            </a:r>
            <a:r>
              <a:rPr lang="en-GB" sz="1050" dirty="0" err="1"/>
              <a:t>infatti</a:t>
            </a:r>
            <a:r>
              <a:rPr lang="en-GB" sz="1050" dirty="0"/>
              <a:t> tutti </a:t>
            </a:r>
            <a:r>
              <a:rPr lang="en-GB" sz="1050" dirty="0" err="1"/>
              <a:t>i</a:t>
            </a:r>
            <a:r>
              <a:rPr lang="en-GB" sz="1050" dirty="0"/>
              <a:t> numeri </a:t>
            </a:r>
            <a:r>
              <a:rPr lang="en-GB" sz="1050" dirty="0" err="1"/>
              <a:t>sono</a:t>
            </a:r>
            <a:r>
              <a:rPr lang="en-GB" sz="1050" dirty="0"/>
              <a:t> </a:t>
            </a:r>
            <a:r>
              <a:rPr lang="en-GB" sz="1050" dirty="0" err="1"/>
              <a:t>stampati</a:t>
            </a:r>
            <a:r>
              <a:rPr lang="en-GB" sz="1050" dirty="0"/>
              <a:t>. Serve </a:t>
            </a:r>
            <a:r>
              <a:rPr lang="en-GB" sz="1050" dirty="0" err="1"/>
              <a:t>quando</a:t>
            </a:r>
            <a:r>
              <a:rPr lang="en-GB" sz="1050" dirty="0"/>
              <a:t> il </a:t>
            </a:r>
            <a:r>
              <a:rPr lang="en-GB" sz="1050" dirty="0" err="1"/>
              <a:t>codice</a:t>
            </a:r>
            <a:r>
              <a:rPr lang="en-GB" sz="1050" dirty="0"/>
              <a:t> è </a:t>
            </a:r>
            <a:r>
              <a:rPr lang="en-GB" sz="1050" dirty="0" err="1"/>
              <a:t>ancora</a:t>
            </a:r>
            <a:r>
              <a:rPr lang="en-GB" sz="1050" dirty="0"/>
              <a:t> in </a:t>
            </a:r>
            <a:r>
              <a:rPr lang="en-GB" sz="1050" dirty="0" err="1"/>
              <a:t>fase</a:t>
            </a:r>
            <a:r>
              <a:rPr lang="en-GB" sz="1050" dirty="0"/>
              <a:t> di </a:t>
            </a:r>
            <a:r>
              <a:rPr lang="en-GB" sz="1050" dirty="0" err="1"/>
              <a:t>scrittura</a:t>
            </a:r>
            <a:r>
              <a:rPr lang="en-GB" sz="1050" dirty="0"/>
              <a:t> e </a:t>
            </a:r>
            <a:r>
              <a:rPr lang="en-GB" sz="1050" dirty="0" err="1"/>
              <a:t>si</a:t>
            </a:r>
            <a:r>
              <a:rPr lang="en-GB" sz="1050" dirty="0"/>
              <a:t> </a:t>
            </a:r>
            <a:r>
              <a:rPr lang="en-GB" sz="1050" dirty="0" err="1"/>
              <a:t>vuole</a:t>
            </a:r>
            <a:r>
              <a:rPr lang="en-GB" sz="1050" dirty="0"/>
              <a:t> </a:t>
            </a:r>
            <a:r>
              <a:rPr lang="en-GB" sz="1050" dirty="0" err="1"/>
              <a:t>avere</a:t>
            </a:r>
            <a:r>
              <a:rPr lang="en-GB" sz="1050" dirty="0"/>
              <a:t> il </a:t>
            </a:r>
            <a:r>
              <a:rPr lang="en-GB" sz="1050" dirty="0" err="1"/>
              <a:t>processo</a:t>
            </a:r>
            <a:r>
              <a:rPr lang="en-GB" sz="1050" dirty="0"/>
              <a:t> </a:t>
            </a:r>
            <a:r>
              <a:rPr lang="en-GB" sz="1050" dirty="0" err="1"/>
              <a:t>generale</a:t>
            </a:r>
            <a:r>
              <a:rPr lang="en-GB" sz="1050" dirty="0"/>
              <a:t>: </a:t>
            </a:r>
            <a:r>
              <a:rPr lang="en-GB" sz="1050" dirty="0" err="1"/>
              <a:t>i</a:t>
            </a:r>
            <a:r>
              <a:rPr lang="en-GB" sz="1050" dirty="0"/>
              <a:t> </a:t>
            </a:r>
            <a:r>
              <a:rPr lang="en-GB" sz="1050" dirty="0" err="1"/>
              <a:t>dettagli</a:t>
            </a:r>
            <a:r>
              <a:rPr lang="en-GB" sz="1050" dirty="0"/>
              <a:t> in </a:t>
            </a:r>
            <a:r>
              <a:rPr lang="en-GB" sz="1050" dirty="0" err="1"/>
              <a:t>quella</a:t>
            </a:r>
            <a:r>
              <a:rPr lang="en-GB" sz="1050" dirty="0"/>
              <a:t> </a:t>
            </a:r>
            <a:r>
              <a:rPr lang="en-GB" sz="1050" dirty="0" err="1"/>
              <a:t>condizione</a:t>
            </a:r>
            <a:r>
              <a:rPr lang="en-GB" sz="1050" dirty="0"/>
              <a:t> </a:t>
            </a:r>
            <a:r>
              <a:rPr lang="en-GB" sz="1050" dirty="0" err="1"/>
              <a:t>saranno</a:t>
            </a:r>
            <a:r>
              <a:rPr lang="en-GB" sz="1050" dirty="0"/>
              <a:t> </a:t>
            </a:r>
            <a:r>
              <a:rPr lang="en-GB" sz="1050" dirty="0" err="1"/>
              <a:t>aggiunti</a:t>
            </a:r>
            <a:r>
              <a:rPr lang="en-GB" sz="1050" dirty="0"/>
              <a:t> in </a:t>
            </a:r>
            <a:r>
              <a:rPr lang="en-GB" sz="1050" dirty="0" err="1"/>
              <a:t>seguito</a:t>
            </a:r>
            <a:r>
              <a:rPr lang="en-GB" sz="1050" dirty="0"/>
              <a:t>.</a:t>
            </a:r>
          </a:p>
        </p:txBody>
      </p:sp>
      <p:sp>
        <p:nvSpPr>
          <p:cNvPr id="2" name="Title 1">
            <a:extLst>
              <a:ext uri="{FF2B5EF4-FFF2-40B4-BE49-F238E27FC236}">
                <a16:creationId xmlns:a16="http://schemas.microsoft.com/office/drawing/2014/main" id="{DED9DE15-FDD2-EAAC-1363-E96B18A605E6}"/>
              </a:ext>
            </a:extLst>
          </p:cNvPr>
          <p:cNvSpPr>
            <a:spLocks noGrp="1"/>
          </p:cNvSpPr>
          <p:nvPr>
            <p:ph type="title"/>
          </p:nvPr>
        </p:nvSpPr>
        <p:spPr/>
        <p:txBody>
          <a:bodyPr/>
          <a:lstStyle/>
          <a:p>
            <a:r>
              <a:rPr lang="it-IT" sz="1600" dirty="0">
                <a:solidFill>
                  <a:schemeClr val="bg1"/>
                </a:solidFill>
              </a:rPr>
              <a:t>C</a:t>
            </a:r>
            <a:r>
              <a:rPr lang="en-AU" sz="1600" dirty="0" err="1">
                <a:solidFill>
                  <a:schemeClr val="bg1"/>
                </a:solidFill>
              </a:rPr>
              <a:t>icli</a:t>
            </a:r>
            <a:r>
              <a:rPr lang="en-AU" sz="1600" dirty="0">
                <a:solidFill>
                  <a:schemeClr val="bg1"/>
                </a:solidFill>
              </a:rPr>
              <a:t> – </a:t>
            </a:r>
            <a:r>
              <a:rPr lang="en-AU" sz="1600" dirty="0" err="1">
                <a:solidFill>
                  <a:schemeClr val="bg1"/>
                </a:solidFill>
              </a:rPr>
              <a:t>Comandi</a:t>
            </a:r>
            <a:r>
              <a:rPr lang="en-AU" sz="1600" dirty="0">
                <a:solidFill>
                  <a:schemeClr val="bg1"/>
                </a:solidFill>
              </a:rPr>
              <a:t> di </a:t>
            </a:r>
            <a:r>
              <a:rPr lang="en-AU" sz="1600" dirty="0" err="1">
                <a:solidFill>
                  <a:schemeClr val="bg1"/>
                </a:solidFill>
              </a:rPr>
              <a:t>controllo</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005280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945E10-63DF-4914-AAE9-F33ED11628EE}"/>
              </a:ext>
            </a:extLst>
          </p:cNvPr>
          <p:cNvSpPr/>
          <p:nvPr/>
        </p:nvSpPr>
        <p:spPr>
          <a:xfrm>
            <a:off x="1044512" y="766960"/>
            <a:ext cx="7037451" cy="415498"/>
          </a:xfrm>
          <a:prstGeom prst="rect">
            <a:avLst/>
          </a:prstGeom>
        </p:spPr>
        <p:txBody>
          <a:bodyPr wrap="square">
            <a:spAutoFit/>
          </a:bodyPr>
          <a:lstStyle/>
          <a:p>
            <a:pPr algn="just"/>
            <a:r>
              <a:rPr lang="en-GB" sz="1050" dirty="0"/>
              <a:t>In Python, come </a:t>
            </a:r>
            <a:r>
              <a:rPr lang="en-GB" sz="1050" dirty="0" err="1"/>
              <a:t>abbiamo</a:t>
            </a:r>
            <a:r>
              <a:rPr lang="en-GB" sz="1050" dirty="0"/>
              <a:t> </a:t>
            </a:r>
            <a:r>
              <a:rPr lang="en-GB" sz="1050" dirty="0" err="1"/>
              <a:t>imparato</a:t>
            </a:r>
            <a:r>
              <a:rPr lang="en-GB" sz="1050" dirty="0"/>
              <a:t>, </a:t>
            </a:r>
            <a:r>
              <a:rPr lang="en-GB" sz="1050" dirty="0" err="1"/>
              <a:t>appena</a:t>
            </a:r>
            <a:r>
              <a:rPr lang="en-GB" sz="1050" dirty="0"/>
              <a:t> </a:t>
            </a:r>
            <a:r>
              <a:rPr lang="en-GB" sz="1050" dirty="0" err="1"/>
              <a:t>viene</a:t>
            </a:r>
            <a:r>
              <a:rPr lang="en-GB" sz="1050" dirty="0"/>
              <a:t> </a:t>
            </a:r>
            <a:r>
              <a:rPr lang="en-GB" sz="1050" dirty="0" err="1"/>
              <a:t>identificato</a:t>
            </a:r>
            <a:r>
              <a:rPr lang="en-GB" sz="1050" dirty="0"/>
              <a:t> un </a:t>
            </a:r>
            <a:r>
              <a:rPr lang="en-GB" sz="1050" dirty="0" err="1"/>
              <a:t>errore</a:t>
            </a:r>
            <a:r>
              <a:rPr lang="en-GB" sz="1050" dirty="0"/>
              <a:t>, </a:t>
            </a:r>
            <a:r>
              <a:rPr lang="en-GB" sz="1050" dirty="0" err="1"/>
              <a:t>tutto</a:t>
            </a:r>
            <a:r>
              <a:rPr lang="en-GB" sz="1050" dirty="0"/>
              <a:t> il </a:t>
            </a:r>
            <a:r>
              <a:rPr lang="en-GB" sz="1050" dirty="0" err="1"/>
              <a:t>codice</a:t>
            </a:r>
            <a:r>
              <a:rPr lang="en-GB" sz="1050" dirty="0"/>
              <a:t> </a:t>
            </a:r>
            <a:r>
              <a:rPr lang="en-GB" sz="1050" dirty="0" err="1"/>
              <a:t>seguente</a:t>
            </a:r>
            <a:r>
              <a:rPr lang="en-GB" sz="1050" dirty="0"/>
              <a:t> non </a:t>
            </a:r>
            <a:r>
              <a:rPr lang="en-GB" sz="1050" dirty="0" err="1"/>
              <a:t>viene</a:t>
            </a:r>
            <a:r>
              <a:rPr lang="en-GB" sz="1050" dirty="0"/>
              <a:t> </a:t>
            </a:r>
            <a:r>
              <a:rPr lang="en-GB" sz="1050" dirty="0" err="1"/>
              <a:t>eseguito</a:t>
            </a:r>
            <a:r>
              <a:rPr lang="en-GB" sz="1050" dirty="0"/>
              <a:t>. </a:t>
            </a:r>
            <a:r>
              <a:rPr lang="en-GB" sz="1050" dirty="0" err="1"/>
              <a:t>Esiste</a:t>
            </a:r>
            <a:r>
              <a:rPr lang="en-GB" sz="1050" dirty="0"/>
              <a:t> una </a:t>
            </a:r>
            <a:r>
              <a:rPr lang="en-GB" sz="1050" dirty="0" err="1"/>
              <a:t>costruzione</a:t>
            </a:r>
            <a:r>
              <a:rPr lang="en-GB" sz="1050" dirty="0"/>
              <a:t> </a:t>
            </a:r>
            <a:r>
              <a:rPr lang="en-GB" sz="1050" dirty="0" err="1"/>
              <a:t>che</a:t>
            </a:r>
            <a:r>
              <a:rPr lang="en-GB" sz="1050" dirty="0"/>
              <a:t> </a:t>
            </a:r>
            <a:r>
              <a:rPr lang="en-GB" sz="1050" dirty="0" err="1"/>
              <a:t>permette</a:t>
            </a:r>
            <a:r>
              <a:rPr lang="en-GB" sz="1050" dirty="0"/>
              <a:t> al </a:t>
            </a:r>
            <a:r>
              <a:rPr lang="en-GB" sz="1050" dirty="0" err="1"/>
              <a:t>codice</a:t>
            </a:r>
            <a:r>
              <a:rPr lang="en-GB" sz="1050" dirty="0"/>
              <a:t> di </a:t>
            </a:r>
            <a:r>
              <a:rPr lang="en-GB" sz="1050" dirty="0" err="1"/>
              <a:t>girare</a:t>
            </a:r>
            <a:r>
              <a:rPr lang="en-GB" sz="1050" dirty="0"/>
              <a:t> </a:t>
            </a:r>
            <a:r>
              <a:rPr lang="en-GB" sz="1050" dirty="0" err="1"/>
              <a:t>anche</a:t>
            </a:r>
            <a:r>
              <a:rPr lang="en-GB" sz="1050" dirty="0"/>
              <a:t> in </a:t>
            </a:r>
            <a:r>
              <a:rPr lang="en-GB" sz="1050" dirty="0" err="1"/>
              <a:t>caso</a:t>
            </a:r>
            <a:r>
              <a:rPr lang="en-GB" sz="1050" dirty="0"/>
              <a:t> di </a:t>
            </a:r>
            <a:r>
              <a:rPr lang="en-GB" sz="1050" dirty="0" err="1"/>
              <a:t>errore</a:t>
            </a:r>
            <a:r>
              <a:rPr lang="en-GB" sz="1050" dirty="0"/>
              <a:t>; </a:t>
            </a:r>
            <a:r>
              <a:rPr lang="en-GB" sz="1050" dirty="0" err="1"/>
              <a:t>introduciamo</a:t>
            </a:r>
            <a:r>
              <a:rPr lang="en-GB" sz="1050" dirty="0"/>
              <a:t> </a:t>
            </a:r>
            <a:r>
              <a:rPr lang="en-GB" sz="1050" dirty="0" err="1"/>
              <a:t>i</a:t>
            </a:r>
            <a:r>
              <a:rPr lang="en-GB" sz="1050" dirty="0"/>
              <a:t> </a:t>
            </a:r>
            <a:r>
              <a:rPr lang="en-GB" sz="1050" dirty="0" err="1"/>
              <a:t>blocchi</a:t>
            </a:r>
            <a:r>
              <a:rPr lang="en-GB" sz="1050" dirty="0"/>
              <a:t> try/except:</a:t>
            </a:r>
          </a:p>
        </p:txBody>
      </p:sp>
      <p:sp>
        <p:nvSpPr>
          <p:cNvPr id="13" name="Rectangle 12">
            <a:extLst>
              <a:ext uri="{FF2B5EF4-FFF2-40B4-BE49-F238E27FC236}">
                <a16:creationId xmlns:a16="http://schemas.microsoft.com/office/drawing/2014/main" id="{6C353D19-0615-4AA6-8921-2CD00DC4BB83}"/>
              </a:ext>
            </a:extLst>
          </p:cNvPr>
          <p:cNvSpPr/>
          <p:nvPr/>
        </p:nvSpPr>
        <p:spPr>
          <a:xfrm>
            <a:off x="1057774" y="1338471"/>
            <a:ext cx="5907186" cy="73866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4</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5</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9</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"8"</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6</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l_somma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050" dirty="0">
                <a:solidFill>
                  <a:srgbClr val="C17CEC"/>
                </a:solidFill>
                <a:latin typeface="Consolas" panose="020B0609020204030204" pitchFamily="49" charset="0"/>
                <a:cs typeface="Calibri" panose="020F0502020204030204" pitchFamily="34" charset="0"/>
              </a:rPr>
              <a:t>for</a:t>
            </a:r>
            <a:r>
              <a:rPr lang="it-IT" sz="1050" dirty="0">
                <a:solidFill>
                  <a:schemeClr val="tx1">
                    <a:lumMod val="10000"/>
                    <a:lumOff val="90000"/>
                  </a:schemeClr>
                </a:solidFill>
                <a:latin typeface="Consolas" panose="020B0609020204030204" pitchFamily="49" charset="0"/>
                <a:cs typeface="Calibri" panose="020F0502020204030204" pitchFamily="34" charset="0"/>
              </a:rPr>
              <a:t> numero </a:t>
            </a:r>
            <a:r>
              <a:rPr lang="en-GB" sz="1050" dirty="0">
                <a:solidFill>
                  <a:srgbClr val="C17CEC"/>
                </a:solidFill>
                <a:latin typeface="Consolas" panose="020B0609020204030204" pitchFamily="49" charset="0"/>
                <a:cs typeface="Calibri" panose="020F0502020204030204" pitchFamily="34" charset="0"/>
              </a:rPr>
              <a:t>in</a:t>
            </a:r>
            <a:r>
              <a:rPr lang="it-IT" sz="1050" dirty="0">
                <a:solidFill>
                  <a:schemeClr val="tx1">
                    <a:lumMod val="10000"/>
                    <a:lumOff val="90000"/>
                  </a:schemeClr>
                </a:solidFill>
                <a:latin typeface="Consolas" panose="020B0609020204030204" pitchFamily="49" charset="0"/>
                <a:cs typeface="Calibri" panose="020F0502020204030204" pitchFamily="34" charset="0"/>
              </a:rPr>
              <a:t> l:</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l_somma.</a:t>
            </a:r>
            <a:r>
              <a:rPr lang="it-IT" sz="1050" dirty="0">
                <a:solidFill>
                  <a:srgbClr val="00B0F0"/>
                </a:solidFill>
                <a:latin typeface="Consolas" panose="020B0609020204030204" pitchFamily="49" charset="0"/>
                <a:cs typeface="Calibri" panose="020F0502020204030204" pitchFamily="34" charset="0"/>
              </a:rPr>
              <a:t>append</a:t>
            </a:r>
            <a:r>
              <a:rPr lang="it-IT" sz="1050" dirty="0">
                <a:solidFill>
                  <a:schemeClr val="tx1">
                    <a:lumMod val="10000"/>
                    <a:lumOff val="90000"/>
                  </a:schemeClr>
                </a:solidFill>
                <a:latin typeface="Consolas" panose="020B0609020204030204" pitchFamily="49" charset="0"/>
                <a:cs typeface="Calibri" panose="020F0502020204030204" pitchFamily="34" charset="0"/>
              </a:rPr>
              <a:t>(numero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endParaRPr lang="pt-BR" sz="1050" i="1" dirty="0">
              <a:solidFill>
                <a:schemeClr val="tx1">
                  <a:lumMod val="25000"/>
                  <a:lumOff val="75000"/>
                </a:schemeClr>
              </a:solidFill>
              <a:latin typeface="Consolas" panose="020B0609020204030204" pitchFamily="49" charset="0"/>
              <a:cs typeface="Calibri" panose="020F0502020204030204" pitchFamily="34" charset="0"/>
            </a:endParaRPr>
          </a:p>
        </p:txBody>
      </p:sp>
      <p:sp>
        <p:nvSpPr>
          <p:cNvPr id="14" name="Rectangle 13">
            <a:extLst>
              <a:ext uri="{FF2B5EF4-FFF2-40B4-BE49-F238E27FC236}">
                <a16:creationId xmlns:a16="http://schemas.microsoft.com/office/drawing/2014/main" id="{8A0E9F43-C5D5-47A9-AC3F-25BB00ADB6C3}"/>
              </a:ext>
            </a:extLst>
          </p:cNvPr>
          <p:cNvSpPr/>
          <p:nvPr/>
        </p:nvSpPr>
        <p:spPr>
          <a:xfrm>
            <a:off x="994322" y="2054051"/>
            <a:ext cx="7037451" cy="415498"/>
          </a:xfrm>
          <a:prstGeom prst="rect">
            <a:avLst/>
          </a:prstGeom>
        </p:spPr>
        <p:txBody>
          <a:bodyPr wrap="square">
            <a:spAutoFit/>
          </a:bodyPr>
          <a:lstStyle/>
          <a:p>
            <a:pPr algn="just"/>
            <a:r>
              <a:rPr lang="en-GB" sz="1050" dirty="0"/>
              <a:t>In </a:t>
            </a:r>
            <a:r>
              <a:rPr lang="en-GB" sz="1050" dirty="0" err="1"/>
              <a:t>questo</a:t>
            </a:r>
            <a:r>
              <a:rPr lang="en-GB" sz="1050" dirty="0"/>
              <a:t> </a:t>
            </a:r>
            <a:r>
              <a:rPr lang="en-GB" sz="1050" dirty="0" err="1"/>
              <a:t>codice</a:t>
            </a:r>
            <a:r>
              <a:rPr lang="en-GB" sz="1050" dirty="0"/>
              <a:t> </a:t>
            </a:r>
            <a:r>
              <a:rPr lang="en-GB" sz="1050" dirty="0" err="1"/>
              <a:t>vogliamo</a:t>
            </a:r>
            <a:r>
              <a:rPr lang="en-GB" sz="1050" dirty="0"/>
              <a:t> </a:t>
            </a:r>
            <a:r>
              <a:rPr lang="en-GB" sz="1050" dirty="0" err="1"/>
              <a:t>creare</a:t>
            </a:r>
            <a:r>
              <a:rPr lang="en-GB" sz="1050" dirty="0"/>
              <a:t> una </a:t>
            </a:r>
            <a:r>
              <a:rPr lang="en-GB" sz="1050" dirty="0" err="1"/>
              <a:t>nuova</a:t>
            </a:r>
            <a:r>
              <a:rPr lang="en-GB" sz="1050" dirty="0"/>
              <a:t> </a:t>
            </a:r>
            <a:r>
              <a:rPr lang="en-GB" sz="1050" dirty="0" err="1"/>
              <a:t>lista</a:t>
            </a:r>
            <a:r>
              <a:rPr lang="en-GB" sz="1050" dirty="0"/>
              <a:t> </a:t>
            </a:r>
            <a:r>
              <a:rPr lang="en-GB" sz="1050" dirty="0" err="1"/>
              <a:t>che</a:t>
            </a:r>
            <a:r>
              <a:rPr lang="en-GB" sz="1050" dirty="0"/>
              <a:t> </a:t>
            </a:r>
            <a:r>
              <a:rPr lang="en-GB" sz="1050" dirty="0" err="1"/>
              <a:t>contiene</a:t>
            </a:r>
            <a:r>
              <a:rPr lang="en-GB" sz="1050" dirty="0"/>
              <a:t> </a:t>
            </a:r>
            <a:r>
              <a:rPr lang="en-GB" sz="1050" dirty="0" err="1"/>
              <a:t>gli</a:t>
            </a:r>
            <a:r>
              <a:rPr lang="en-GB" sz="1050" dirty="0"/>
              <a:t> </a:t>
            </a:r>
            <a:r>
              <a:rPr lang="en-GB" sz="1050" dirty="0" err="1"/>
              <a:t>elementi</a:t>
            </a:r>
            <a:r>
              <a:rPr lang="en-GB" sz="1050" dirty="0"/>
              <a:t> di </a:t>
            </a:r>
            <a:r>
              <a:rPr lang="en-GB" sz="1050" dirty="0" err="1"/>
              <a:t>un’altra</a:t>
            </a:r>
            <a:r>
              <a:rPr lang="en-GB" sz="1050" dirty="0"/>
              <a:t> </a:t>
            </a:r>
            <a:r>
              <a:rPr lang="en-GB" sz="1050" dirty="0" err="1"/>
              <a:t>lista</a:t>
            </a:r>
            <a:r>
              <a:rPr lang="en-GB" sz="1050" dirty="0"/>
              <a:t> </a:t>
            </a:r>
            <a:r>
              <a:rPr lang="en-GB" sz="1050" dirty="0" err="1"/>
              <a:t>aumentati</a:t>
            </a:r>
            <a:r>
              <a:rPr lang="en-GB" sz="1050" dirty="0"/>
              <a:t> di una </a:t>
            </a:r>
            <a:r>
              <a:rPr lang="en-GB" sz="1050" dirty="0" err="1"/>
              <a:t>certa</a:t>
            </a:r>
            <a:r>
              <a:rPr lang="en-GB" sz="1050" dirty="0"/>
              <a:t> </a:t>
            </a:r>
            <a:r>
              <a:rPr lang="en-GB" sz="1050" dirty="0" err="1"/>
              <a:t>quantità</a:t>
            </a:r>
            <a:r>
              <a:rPr lang="en-GB" sz="1050" dirty="0"/>
              <a:t>. Il </a:t>
            </a:r>
            <a:r>
              <a:rPr lang="en-GB" sz="1050" dirty="0" err="1"/>
              <a:t>codice</a:t>
            </a:r>
            <a:r>
              <a:rPr lang="en-GB" sz="1050" dirty="0"/>
              <a:t> </a:t>
            </a:r>
            <a:r>
              <a:rPr lang="en-GB" sz="1050" dirty="0" err="1"/>
              <a:t>va</a:t>
            </a:r>
            <a:r>
              <a:rPr lang="en-GB" sz="1050" dirty="0"/>
              <a:t> in </a:t>
            </a:r>
            <a:r>
              <a:rPr lang="en-GB" sz="1050" dirty="0" err="1"/>
              <a:t>errore</a:t>
            </a:r>
            <a:r>
              <a:rPr lang="en-GB" sz="1050" dirty="0"/>
              <a:t> </a:t>
            </a:r>
            <a:r>
              <a:rPr lang="en-GB" sz="1050" dirty="0" err="1"/>
              <a:t>perché</a:t>
            </a:r>
            <a:r>
              <a:rPr lang="en-GB" sz="1050" dirty="0"/>
              <a:t> </a:t>
            </a:r>
            <a:r>
              <a:rPr lang="en-GB" sz="1050" dirty="0" err="1"/>
              <a:t>nella</a:t>
            </a:r>
            <a:r>
              <a:rPr lang="en-GB" sz="1050" dirty="0"/>
              <a:t> </a:t>
            </a:r>
            <a:r>
              <a:rPr lang="en-GB" sz="1050" dirty="0" err="1"/>
              <a:t>lista</a:t>
            </a:r>
            <a:r>
              <a:rPr lang="en-GB" sz="1050" dirty="0"/>
              <a:t> </a:t>
            </a:r>
            <a:r>
              <a:rPr lang="en-GB" sz="1050" dirty="0" err="1"/>
              <a:t>esiste</a:t>
            </a:r>
            <a:r>
              <a:rPr lang="en-GB" sz="1050" dirty="0"/>
              <a:t> una </a:t>
            </a:r>
            <a:r>
              <a:rPr lang="en-GB" sz="1050" dirty="0" err="1"/>
              <a:t>stringa</a:t>
            </a:r>
            <a:r>
              <a:rPr lang="en-GB" sz="1050" dirty="0"/>
              <a:t> e non </a:t>
            </a:r>
            <a:r>
              <a:rPr lang="en-GB" sz="1050" dirty="0" err="1"/>
              <a:t>possiamo</a:t>
            </a:r>
            <a:r>
              <a:rPr lang="en-GB" sz="1050" dirty="0"/>
              <a:t> fare la somma di numeri e </a:t>
            </a:r>
            <a:r>
              <a:rPr lang="en-GB" sz="1050" dirty="0" err="1"/>
              <a:t>stringhe</a:t>
            </a:r>
            <a:r>
              <a:rPr lang="en-GB" sz="1050" dirty="0"/>
              <a:t>. </a:t>
            </a:r>
          </a:p>
        </p:txBody>
      </p:sp>
      <p:sp>
        <p:nvSpPr>
          <p:cNvPr id="20" name="Rectangle 19">
            <a:extLst>
              <a:ext uri="{FF2B5EF4-FFF2-40B4-BE49-F238E27FC236}">
                <a16:creationId xmlns:a16="http://schemas.microsoft.com/office/drawing/2014/main" id="{D2F6C856-DF30-4308-9DD3-6C10E3C97348}"/>
              </a:ext>
            </a:extLst>
          </p:cNvPr>
          <p:cNvSpPr/>
          <p:nvPr/>
        </p:nvSpPr>
        <p:spPr>
          <a:xfrm>
            <a:off x="994322" y="2769632"/>
            <a:ext cx="7037451" cy="253916"/>
          </a:xfrm>
          <a:prstGeom prst="rect">
            <a:avLst/>
          </a:prstGeom>
        </p:spPr>
        <p:txBody>
          <a:bodyPr wrap="square">
            <a:spAutoFit/>
          </a:bodyPr>
          <a:lstStyle/>
          <a:p>
            <a:pPr algn="just"/>
            <a:r>
              <a:rPr lang="en-GB" sz="1050" dirty="0" err="1"/>
              <a:t>Partendo</a:t>
            </a:r>
            <a:r>
              <a:rPr lang="en-GB" sz="1050" dirty="0"/>
              <a:t> dal </a:t>
            </a:r>
            <a:r>
              <a:rPr lang="en-GB" sz="1050" dirty="0" err="1"/>
              <a:t>tipo</a:t>
            </a:r>
            <a:r>
              <a:rPr lang="en-GB" sz="1050" dirty="0"/>
              <a:t> di </a:t>
            </a:r>
            <a:r>
              <a:rPr lang="en-GB" sz="1050" dirty="0" err="1"/>
              <a:t>errore</a:t>
            </a:r>
            <a:r>
              <a:rPr lang="en-GB" sz="1050" dirty="0"/>
              <a:t> in output "</a:t>
            </a:r>
            <a:r>
              <a:rPr lang="en-GB" sz="1050" dirty="0" err="1"/>
              <a:t>TypeError</a:t>
            </a:r>
            <a:r>
              <a:rPr lang="en-GB" sz="1050" dirty="0"/>
              <a:t>" </a:t>
            </a:r>
            <a:r>
              <a:rPr lang="en-GB" sz="1050" dirty="0" err="1"/>
              <a:t>possiamo</a:t>
            </a:r>
            <a:r>
              <a:rPr lang="en-GB" sz="1050" dirty="0"/>
              <a:t> </a:t>
            </a:r>
            <a:r>
              <a:rPr lang="en-GB" sz="1050" dirty="0" err="1"/>
              <a:t>usare</a:t>
            </a:r>
            <a:r>
              <a:rPr lang="en-GB" sz="1050" dirty="0"/>
              <a:t> </a:t>
            </a:r>
            <a:r>
              <a:rPr lang="en-GB" sz="1050" dirty="0" err="1"/>
              <a:t>i</a:t>
            </a:r>
            <a:r>
              <a:rPr lang="en-GB" sz="1050" dirty="0"/>
              <a:t> </a:t>
            </a:r>
            <a:r>
              <a:rPr lang="en-GB" sz="1050" dirty="0" err="1"/>
              <a:t>blocchi</a:t>
            </a:r>
            <a:r>
              <a:rPr lang="en-GB" sz="1050" dirty="0"/>
              <a:t> try/except per </a:t>
            </a:r>
            <a:r>
              <a:rPr lang="en-GB" sz="1050" dirty="0" err="1"/>
              <a:t>gestire</a:t>
            </a:r>
            <a:r>
              <a:rPr lang="en-GB" sz="1050" dirty="0"/>
              <a:t> </a:t>
            </a:r>
            <a:r>
              <a:rPr lang="en-GB" sz="1050" dirty="0" err="1"/>
              <a:t>queste</a:t>
            </a:r>
            <a:r>
              <a:rPr lang="en-GB" sz="1050" dirty="0"/>
              <a:t> </a:t>
            </a:r>
            <a:r>
              <a:rPr lang="en-GB" sz="1050" dirty="0" err="1"/>
              <a:t>eccezioni</a:t>
            </a:r>
            <a:r>
              <a:rPr lang="en-GB" sz="1050" dirty="0"/>
              <a:t>:</a:t>
            </a:r>
          </a:p>
        </p:txBody>
      </p:sp>
      <p:pic>
        <p:nvPicPr>
          <p:cNvPr id="6" name="Picture 5">
            <a:extLst>
              <a:ext uri="{FF2B5EF4-FFF2-40B4-BE49-F238E27FC236}">
                <a16:creationId xmlns:a16="http://schemas.microsoft.com/office/drawing/2014/main" id="{727945CF-BA79-4A2A-A705-DA1CCBAFABB6}"/>
              </a:ext>
            </a:extLst>
          </p:cNvPr>
          <p:cNvPicPr>
            <a:picLocks noChangeAspect="1"/>
          </p:cNvPicPr>
          <p:nvPr/>
        </p:nvPicPr>
        <p:blipFill>
          <a:blip r:embed="rId2"/>
          <a:stretch>
            <a:fillRect/>
          </a:stretch>
        </p:blipFill>
        <p:spPr>
          <a:xfrm>
            <a:off x="3434637" y="1826999"/>
            <a:ext cx="3457575" cy="192881"/>
          </a:xfrm>
          <a:prstGeom prst="rect">
            <a:avLst/>
          </a:prstGeom>
        </p:spPr>
      </p:pic>
      <p:sp>
        <p:nvSpPr>
          <p:cNvPr id="18" name="Rectangle 17">
            <a:extLst>
              <a:ext uri="{FF2B5EF4-FFF2-40B4-BE49-F238E27FC236}">
                <a16:creationId xmlns:a16="http://schemas.microsoft.com/office/drawing/2014/main" id="{89977D43-89F7-4580-83DC-7C79E6CAE892}"/>
              </a:ext>
            </a:extLst>
          </p:cNvPr>
          <p:cNvSpPr/>
          <p:nvPr/>
        </p:nvSpPr>
        <p:spPr>
          <a:xfrm>
            <a:off x="1044511" y="3178622"/>
            <a:ext cx="3372293"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4</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5</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9</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"8"</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6</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l_somma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050" dirty="0">
                <a:solidFill>
                  <a:srgbClr val="C17CEC"/>
                </a:solidFill>
                <a:latin typeface="Consolas" panose="020B0609020204030204" pitchFamily="49" charset="0"/>
                <a:cs typeface="Calibri" panose="020F0502020204030204" pitchFamily="34" charset="0"/>
              </a:rPr>
              <a:t>for</a:t>
            </a:r>
            <a:r>
              <a:rPr lang="it-IT" sz="1050" dirty="0">
                <a:solidFill>
                  <a:schemeClr val="tx1">
                    <a:lumMod val="10000"/>
                    <a:lumOff val="90000"/>
                  </a:schemeClr>
                </a:solidFill>
                <a:latin typeface="Consolas" panose="020B0609020204030204" pitchFamily="49" charset="0"/>
                <a:cs typeface="Calibri" panose="020F0502020204030204" pitchFamily="34" charset="0"/>
              </a:rPr>
              <a:t> numero </a:t>
            </a:r>
            <a:r>
              <a:rPr lang="en-GB" sz="1050" dirty="0">
                <a:solidFill>
                  <a:srgbClr val="C17CEC"/>
                </a:solidFill>
                <a:latin typeface="Consolas" panose="020B0609020204030204" pitchFamily="49" charset="0"/>
                <a:cs typeface="Calibri" panose="020F0502020204030204" pitchFamily="34" charset="0"/>
              </a:rPr>
              <a:t>in</a:t>
            </a:r>
            <a:r>
              <a:rPr lang="it-IT" sz="1050" dirty="0">
                <a:solidFill>
                  <a:schemeClr val="tx1">
                    <a:lumMod val="10000"/>
                    <a:lumOff val="90000"/>
                  </a:schemeClr>
                </a:solidFill>
                <a:latin typeface="Consolas" panose="020B0609020204030204" pitchFamily="49" charset="0"/>
                <a:cs typeface="Calibri" panose="020F0502020204030204" pitchFamily="34" charset="0"/>
              </a:rPr>
              <a:t> l:</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try</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l_somma.</a:t>
            </a:r>
            <a:r>
              <a:rPr lang="it-IT" sz="1050" dirty="0">
                <a:solidFill>
                  <a:srgbClr val="00B0F0"/>
                </a:solidFill>
                <a:latin typeface="Consolas" panose="020B0609020204030204" pitchFamily="49" charset="0"/>
                <a:cs typeface="Calibri" panose="020F0502020204030204" pitchFamily="34" charset="0"/>
              </a:rPr>
              <a:t>append</a:t>
            </a:r>
            <a:r>
              <a:rPr lang="it-IT" sz="1050" dirty="0">
                <a:solidFill>
                  <a:schemeClr val="tx1">
                    <a:lumMod val="10000"/>
                    <a:lumOff val="90000"/>
                  </a:schemeClr>
                </a:solidFill>
                <a:latin typeface="Consolas" panose="020B0609020204030204" pitchFamily="49" charset="0"/>
                <a:cs typeface="Calibri" panose="020F0502020204030204" pitchFamily="34" charset="0"/>
              </a:rPr>
              <a:t>(numero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except</a:t>
            </a:r>
            <a:r>
              <a:rPr lang="it-IT" sz="1050" dirty="0">
                <a:solidFill>
                  <a:schemeClr val="tx1">
                    <a:lumMod val="10000"/>
                    <a:lumOff val="90000"/>
                  </a:schemeClr>
                </a:solidFill>
                <a:latin typeface="Consolas" panose="020B0609020204030204" pitchFamily="49" charset="0"/>
                <a:cs typeface="Calibri" panose="020F0502020204030204" pitchFamily="34" charset="0"/>
              </a:rPr>
              <a:t> TypeError:</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continue</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(l_</a:t>
            </a:r>
            <a:r>
              <a:rPr lang="it-IT" sz="1050" dirty="0">
                <a:solidFill>
                  <a:schemeClr val="tx1">
                    <a:lumMod val="10000"/>
                    <a:lumOff val="90000"/>
                  </a:schemeClr>
                </a:solidFill>
                <a:latin typeface="Consolas" panose="020B0609020204030204" pitchFamily="49" charset="0"/>
                <a:cs typeface="Calibri" panose="020F0502020204030204" pitchFamily="34" charset="0"/>
              </a:rPr>
              <a:t>somma)</a:t>
            </a:r>
            <a:endParaRPr lang="pt-BR" sz="1050" dirty="0">
              <a:solidFill>
                <a:srgbClr val="C17CEC"/>
              </a:solidFill>
              <a:latin typeface="Consolas" panose="020B0609020204030204" pitchFamily="49" charset="0"/>
              <a:cs typeface="Calibri" panose="020F0502020204030204" pitchFamily="34" charset="0"/>
            </a:endParaRPr>
          </a:p>
        </p:txBody>
      </p:sp>
      <p:pic>
        <p:nvPicPr>
          <p:cNvPr id="8" name="Picture 7">
            <a:extLst>
              <a:ext uri="{FF2B5EF4-FFF2-40B4-BE49-F238E27FC236}">
                <a16:creationId xmlns:a16="http://schemas.microsoft.com/office/drawing/2014/main" id="{F8776BEE-E557-4FA5-A464-B3D2B7367939}"/>
              </a:ext>
            </a:extLst>
          </p:cNvPr>
          <p:cNvPicPr>
            <a:picLocks noChangeAspect="1"/>
          </p:cNvPicPr>
          <p:nvPr/>
        </p:nvPicPr>
        <p:blipFill>
          <a:blip r:embed="rId3"/>
          <a:stretch>
            <a:fillRect/>
          </a:stretch>
        </p:blipFill>
        <p:spPr>
          <a:xfrm>
            <a:off x="2280364" y="4335920"/>
            <a:ext cx="2028825" cy="185738"/>
          </a:xfrm>
          <a:prstGeom prst="rect">
            <a:avLst/>
          </a:prstGeom>
        </p:spPr>
      </p:pic>
      <p:sp>
        <p:nvSpPr>
          <p:cNvPr id="22" name="Rectangle 21">
            <a:extLst>
              <a:ext uri="{FF2B5EF4-FFF2-40B4-BE49-F238E27FC236}">
                <a16:creationId xmlns:a16="http://schemas.microsoft.com/office/drawing/2014/main" id="{FC81A0B8-401B-4CD2-A1A8-06DFF9BD298B}"/>
              </a:ext>
            </a:extLst>
          </p:cNvPr>
          <p:cNvSpPr/>
          <p:nvPr/>
        </p:nvSpPr>
        <p:spPr>
          <a:xfrm>
            <a:off x="4416804" y="3178621"/>
            <a:ext cx="3614969" cy="1223412"/>
          </a:xfrm>
          <a:prstGeom prst="rect">
            <a:avLst/>
          </a:prstGeom>
        </p:spPr>
        <p:txBody>
          <a:bodyPr wrap="square">
            <a:spAutoFit/>
          </a:bodyPr>
          <a:lstStyle/>
          <a:p>
            <a:pPr algn="just"/>
            <a:r>
              <a:rPr lang="en-GB" sz="1050" dirty="0"/>
              <a:t>La </a:t>
            </a:r>
            <a:r>
              <a:rPr lang="en-GB" sz="1050" dirty="0" err="1"/>
              <a:t>sintassi</a:t>
            </a:r>
            <a:r>
              <a:rPr lang="en-GB" sz="1050" dirty="0"/>
              <a:t> è simile a </a:t>
            </a:r>
            <a:r>
              <a:rPr lang="en-GB" sz="1050" dirty="0" err="1"/>
              <a:t>quella</a:t>
            </a:r>
            <a:r>
              <a:rPr lang="en-GB" sz="1050" dirty="0"/>
              <a:t> di if/else dove in try non devo </a:t>
            </a:r>
            <a:r>
              <a:rPr lang="en-GB" sz="1050" dirty="0" err="1"/>
              <a:t>specificare</a:t>
            </a:r>
            <a:r>
              <a:rPr lang="en-GB" sz="1050" dirty="0"/>
              <a:t> </a:t>
            </a:r>
            <a:r>
              <a:rPr lang="en-GB" sz="1050" dirty="0" err="1"/>
              <a:t>nessuna</a:t>
            </a:r>
            <a:r>
              <a:rPr lang="en-GB" sz="1050" dirty="0"/>
              <a:t> </a:t>
            </a:r>
            <a:r>
              <a:rPr lang="en-GB" sz="1050" dirty="0" err="1"/>
              <a:t>condizione</a:t>
            </a:r>
            <a:r>
              <a:rPr lang="en-GB" sz="1050" dirty="0"/>
              <a:t> e il </a:t>
            </a:r>
            <a:r>
              <a:rPr lang="en-GB" sz="1050" dirty="0" err="1"/>
              <a:t>programma</a:t>
            </a:r>
            <a:r>
              <a:rPr lang="en-GB" sz="1050" dirty="0"/>
              <a:t> </a:t>
            </a:r>
            <a:r>
              <a:rPr lang="en-GB" sz="1050" dirty="0" err="1"/>
              <a:t>prova</a:t>
            </a:r>
            <a:r>
              <a:rPr lang="en-GB" sz="1050" dirty="0"/>
              <a:t> ad </a:t>
            </a:r>
            <a:r>
              <a:rPr lang="en-GB" sz="1050" dirty="0" err="1"/>
              <a:t>eseguire</a:t>
            </a:r>
            <a:r>
              <a:rPr lang="en-GB" sz="1050" dirty="0"/>
              <a:t> le </a:t>
            </a:r>
            <a:r>
              <a:rPr lang="en-GB" sz="1050" dirty="0" err="1"/>
              <a:t>righe</a:t>
            </a:r>
            <a:r>
              <a:rPr lang="en-GB" sz="1050" dirty="0"/>
              <a:t> di </a:t>
            </a:r>
            <a:r>
              <a:rPr lang="en-GB" sz="1050" dirty="0" err="1"/>
              <a:t>codice</a:t>
            </a:r>
            <a:r>
              <a:rPr lang="en-GB" sz="1050" dirty="0"/>
              <a:t> ad </a:t>
            </a:r>
            <a:r>
              <a:rPr lang="en-GB" sz="1050" dirty="0" err="1"/>
              <a:t>esso</a:t>
            </a:r>
            <a:r>
              <a:rPr lang="en-GB" sz="1050" dirty="0"/>
              <a:t> </a:t>
            </a:r>
            <a:r>
              <a:rPr lang="en-GB" sz="1050" dirty="0" err="1"/>
              <a:t>indentate</a:t>
            </a:r>
            <a:r>
              <a:rPr lang="en-GB" sz="1050" dirty="0"/>
              <a:t>; il </a:t>
            </a:r>
            <a:r>
              <a:rPr lang="en-GB" sz="1050" dirty="0" err="1"/>
              <a:t>blocco</a:t>
            </a:r>
            <a:r>
              <a:rPr lang="en-GB" sz="1050" dirty="0"/>
              <a:t> except </a:t>
            </a:r>
            <a:r>
              <a:rPr lang="en-GB" sz="1050" dirty="0" err="1"/>
              <a:t>si</a:t>
            </a:r>
            <a:r>
              <a:rPr lang="en-GB" sz="1050" dirty="0"/>
              <a:t> </a:t>
            </a:r>
            <a:r>
              <a:rPr lang="en-GB" sz="1050" dirty="0" err="1"/>
              <a:t>attiva</a:t>
            </a:r>
            <a:r>
              <a:rPr lang="en-GB" sz="1050" dirty="0"/>
              <a:t> </a:t>
            </a:r>
            <a:r>
              <a:rPr lang="en-GB" sz="1050" dirty="0" err="1"/>
              <a:t>nel</a:t>
            </a:r>
            <a:r>
              <a:rPr lang="en-GB" sz="1050" dirty="0"/>
              <a:t> </a:t>
            </a:r>
            <a:r>
              <a:rPr lang="en-GB" sz="1050" dirty="0" err="1"/>
              <a:t>nel</a:t>
            </a:r>
            <a:r>
              <a:rPr lang="en-GB" sz="1050" dirty="0"/>
              <a:t> try </a:t>
            </a:r>
            <a:r>
              <a:rPr lang="en-GB" sz="1050" dirty="0" err="1"/>
              <a:t>precedente</a:t>
            </a:r>
            <a:r>
              <a:rPr lang="en-GB" sz="1050" dirty="0"/>
              <a:t> di </a:t>
            </a:r>
            <a:r>
              <a:rPr lang="en-GB" sz="1050" dirty="0" err="1"/>
              <a:t>verifica</a:t>
            </a:r>
            <a:r>
              <a:rPr lang="en-GB" sz="1050" dirty="0"/>
              <a:t> </a:t>
            </a:r>
            <a:r>
              <a:rPr lang="en-GB" sz="1050" dirty="0" err="1"/>
              <a:t>l’errore</a:t>
            </a:r>
            <a:r>
              <a:rPr lang="en-GB" sz="1050" dirty="0"/>
              <a:t> </a:t>
            </a:r>
            <a:r>
              <a:rPr lang="en-GB" sz="1050" dirty="0" err="1"/>
              <a:t>specificato</a:t>
            </a:r>
            <a:r>
              <a:rPr lang="en-GB" sz="1050" dirty="0"/>
              <a:t>.</a:t>
            </a:r>
          </a:p>
          <a:p>
            <a:pPr algn="just"/>
            <a:r>
              <a:rPr lang="en-GB" sz="1050" dirty="0"/>
              <a:t>In </a:t>
            </a:r>
            <a:r>
              <a:rPr lang="en-GB" sz="1050" dirty="0" err="1"/>
              <a:t>questo</a:t>
            </a:r>
            <a:r>
              <a:rPr lang="en-GB" sz="1050" dirty="0"/>
              <a:t> </a:t>
            </a:r>
            <a:r>
              <a:rPr lang="en-GB" sz="1050" dirty="0" err="1"/>
              <a:t>caso</a:t>
            </a:r>
            <a:r>
              <a:rPr lang="en-GB" sz="1050" dirty="0"/>
              <a:t> </a:t>
            </a:r>
            <a:r>
              <a:rPr lang="en-GB" sz="1050" dirty="0" err="1"/>
              <a:t>l’operazione</a:t>
            </a:r>
            <a:r>
              <a:rPr lang="en-GB" sz="1050" dirty="0"/>
              <a:t> del try in </a:t>
            </a:r>
            <a:r>
              <a:rPr lang="en-GB" sz="1050" dirty="0" err="1"/>
              <a:t>errore</a:t>
            </a:r>
            <a:r>
              <a:rPr lang="en-GB" sz="1050" dirty="0"/>
              <a:t> non </a:t>
            </a:r>
            <a:r>
              <a:rPr lang="en-GB" sz="1050" dirty="0" err="1"/>
              <a:t>viene</a:t>
            </a:r>
            <a:r>
              <a:rPr lang="en-GB" sz="1050" dirty="0"/>
              <a:t> </a:t>
            </a:r>
            <a:r>
              <a:rPr lang="en-GB" sz="1050" dirty="0" err="1"/>
              <a:t>eseguita</a:t>
            </a:r>
            <a:r>
              <a:rPr lang="en-GB" sz="1050" dirty="0"/>
              <a:t> e </a:t>
            </a:r>
            <a:r>
              <a:rPr lang="en-GB" sz="1050" dirty="0" err="1"/>
              <a:t>si</a:t>
            </a:r>
            <a:r>
              <a:rPr lang="en-GB" sz="1050" dirty="0"/>
              <a:t> </a:t>
            </a:r>
            <a:r>
              <a:rPr lang="en-GB" sz="1050" dirty="0" err="1"/>
              <a:t>esegue</a:t>
            </a:r>
            <a:r>
              <a:rPr lang="en-GB" sz="1050" dirty="0"/>
              <a:t> </a:t>
            </a:r>
            <a:r>
              <a:rPr lang="en-GB" sz="1050" dirty="0" err="1"/>
              <a:t>invece</a:t>
            </a:r>
            <a:r>
              <a:rPr lang="en-GB" sz="1050" dirty="0"/>
              <a:t> </a:t>
            </a:r>
            <a:r>
              <a:rPr lang="en-GB" sz="1050" dirty="0" err="1"/>
              <a:t>l’operazione</a:t>
            </a:r>
            <a:r>
              <a:rPr lang="en-GB" sz="1050" dirty="0"/>
              <a:t> dentro il </a:t>
            </a:r>
            <a:r>
              <a:rPr lang="en-GB" sz="1050" dirty="0" err="1"/>
              <a:t>blocco</a:t>
            </a:r>
            <a:r>
              <a:rPr lang="en-GB" sz="1050" dirty="0"/>
              <a:t> di except, in </a:t>
            </a:r>
            <a:r>
              <a:rPr lang="en-GB" sz="1050" dirty="0" err="1"/>
              <a:t>questo</a:t>
            </a:r>
            <a:r>
              <a:rPr lang="en-GB" sz="1050" dirty="0"/>
              <a:t> </a:t>
            </a:r>
            <a:r>
              <a:rPr lang="en-GB" sz="1050" dirty="0" err="1"/>
              <a:t>caso</a:t>
            </a:r>
            <a:r>
              <a:rPr lang="en-GB" sz="1050" dirty="0"/>
              <a:t> un "continue".</a:t>
            </a:r>
          </a:p>
        </p:txBody>
      </p:sp>
      <p:sp>
        <p:nvSpPr>
          <p:cNvPr id="2" name="Title 1">
            <a:extLst>
              <a:ext uri="{FF2B5EF4-FFF2-40B4-BE49-F238E27FC236}">
                <a16:creationId xmlns:a16="http://schemas.microsoft.com/office/drawing/2014/main" id="{7928CE4F-5D5B-F635-0B49-923AFBDD74AB}"/>
              </a:ext>
            </a:extLst>
          </p:cNvPr>
          <p:cNvSpPr>
            <a:spLocks noGrp="1"/>
          </p:cNvSpPr>
          <p:nvPr>
            <p:ph type="title"/>
          </p:nvPr>
        </p:nvSpPr>
        <p:spPr/>
        <p:txBody>
          <a:bodyPr/>
          <a:lstStyle/>
          <a:p>
            <a:r>
              <a:rPr lang="it-IT" sz="1600" dirty="0">
                <a:solidFill>
                  <a:schemeClr val="bg1"/>
                </a:solidFill>
              </a:rPr>
              <a:t>C</a:t>
            </a:r>
            <a:r>
              <a:rPr lang="en-AU" sz="1600" dirty="0" err="1">
                <a:solidFill>
                  <a:schemeClr val="bg1"/>
                </a:solidFill>
              </a:rPr>
              <a:t>icli</a:t>
            </a:r>
            <a:r>
              <a:rPr lang="en-AU" sz="1600" dirty="0">
                <a:solidFill>
                  <a:schemeClr val="bg1"/>
                </a:solidFill>
              </a:rPr>
              <a:t> – </a:t>
            </a:r>
            <a:r>
              <a:rPr lang="en-AU" sz="1600" dirty="0" err="1">
                <a:solidFill>
                  <a:schemeClr val="bg1"/>
                </a:solidFill>
              </a:rPr>
              <a:t>Gestione</a:t>
            </a:r>
            <a:r>
              <a:rPr lang="en-AU" sz="1600" dirty="0">
                <a:solidFill>
                  <a:schemeClr val="bg1"/>
                </a:solidFill>
              </a:rPr>
              <a:t> </a:t>
            </a:r>
            <a:r>
              <a:rPr lang="en-AU" sz="1600" dirty="0" err="1">
                <a:solidFill>
                  <a:schemeClr val="bg1"/>
                </a:solidFill>
              </a:rPr>
              <a:t>dell’errore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91955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A64FDA-9127-4F51-971A-EA414A15C6B7}"/>
              </a:ext>
            </a:extLst>
          </p:cNvPr>
          <p:cNvSpPr/>
          <p:nvPr/>
        </p:nvSpPr>
        <p:spPr>
          <a:xfrm>
            <a:off x="1126331" y="1500897"/>
            <a:ext cx="7019925" cy="2377574"/>
          </a:xfrm>
          <a:prstGeom prst="rect">
            <a:avLst/>
          </a:prstGeom>
        </p:spPr>
        <p:txBody>
          <a:bodyPr wrap="square">
            <a:spAutoFit/>
          </a:bodyPr>
          <a:lstStyle/>
          <a:p>
            <a:pPr algn="just"/>
            <a:r>
              <a:rPr lang="it-IT" sz="1350" dirty="0">
                <a:solidFill>
                  <a:srgbClr val="000000"/>
                </a:solidFill>
              </a:rPr>
              <a:t>L’architettura di Python è diversa da quella di SAS in quanto Python non è nato come software di programmazione per </a:t>
            </a:r>
            <a:r>
              <a:rPr lang="it-IT" sz="1350" b="1" dirty="0">
                <a:solidFill>
                  <a:srgbClr val="000000"/>
                </a:solidFill>
              </a:rPr>
              <a:t>Data Management</a:t>
            </a:r>
            <a:r>
              <a:rPr lang="it-IT" sz="1350" dirty="0">
                <a:solidFill>
                  <a:srgbClr val="000000"/>
                </a:solidFill>
              </a:rPr>
              <a:t>, ma è stato adattato a questo uso tramite l’utilizzo di librerie spesso sviluppate da terze parti.</a:t>
            </a:r>
          </a:p>
          <a:p>
            <a:pPr algn="just"/>
            <a:endParaRPr lang="it-IT" sz="1350" dirty="0">
              <a:solidFill>
                <a:srgbClr val="000000"/>
              </a:solidFill>
            </a:endParaRPr>
          </a:p>
          <a:p>
            <a:pPr algn="just"/>
            <a:r>
              <a:rPr lang="it-IT" sz="1350" dirty="0">
                <a:solidFill>
                  <a:srgbClr val="000000"/>
                </a:solidFill>
              </a:rPr>
              <a:t>Inoltre, mentre in SAS il punto di partenza è quasi sempre una tabella (dataset), questo non è altrettanto vero in Python, dove molti concetti vengono trattati senza necessariamente parlare di </a:t>
            </a:r>
            <a:r>
              <a:rPr lang="it-IT" sz="1350" b="1" dirty="0">
                <a:solidFill>
                  <a:srgbClr val="000000"/>
                </a:solidFill>
              </a:rPr>
              <a:t>tabelle</a:t>
            </a:r>
            <a:r>
              <a:rPr lang="it-IT" sz="1350" dirty="0">
                <a:solidFill>
                  <a:srgbClr val="000000"/>
                </a:solidFill>
              </a:rPr>
              <a:t>, per le quali esiste un’intera libreria dedicata, che vedremo durante il corso (Pandas).</a:t>
            </a:r>
          </a:p>
          <a:p>
            <a:pPr algn="just"/>
            <a:endParaRPr lang="it-IT" sz="1350" dirty="0">
              <a:solidFill>
                <a:srgbClr val="000000"/>
              </a:solidFill>
            </a:endParaRPr>
          </a:p>
          <a:p>
            <a:pPr algn="just"/>
            <a:r>
              <a:rPr lang="it-IT" sz="1350" dirty="0">
                <a:solidFill>
                  <a:srgbClr val="000000"/>
                </a:solidFill>
              </a:rPr>
              <a:t>Per rendere più facile la comprensione di alcuni concetti e cercare di creare un ponte tra i due linguaggi SAS e Python, durante il corso saranno evidenziate le differenze fra le due logiche di programmazione, attraverso alcuni inserti.</a:t>
            </a:r>
          </a:p>
        </p:txBody>
      </p:sp>
      <p:pic>
        <p:nvPicPr>
          <p:cNvPr id="8" name="Picture 10" descr="python logo">
            <a:extLst>
              <a:ext uri="{FF2B5EF4-FFF2-40B4-BE49-F238E27FC236}">
                <a16:creationId xmlns:a16="http://schemas.microsoft.com/office/drawing/2014/main" id="{1893C071-D0F6-46EE-8CA6-0735C81ED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099" y="765031"/>
            <a:ext cx="1384125" cy="67584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o 8">
            <a:extLst>
              <a:ext uri="{FF2B5EF4-FFF2-40B4-BE49-F238E27FC236}">
                <a16:creationId xmlns:a16="http://schemas.microsoft.com/office/drawing/2014/main" id="{E496E3A8-0846-40D6-99CD-E4BFF0C578BC}"/>
              </a:ext>
            </a:extLst>
          </p:cNvPr>
          <p:cNvGrpSpPr/>
          <p:nvPr/>
        </p:nvGrpSpPr>
        <p:grpSpPr>
          <a:xfrm>
            <a:off x="2251071" y="900511"/>
            <a:ext cx="785533" cy="404882"/>
            <a:chOff x="785091" y="909787"/>
            <a:chExt cx="1047377" cy="539842"/>
          </a:xfrm>
        </p:grpSpPr>
        <p:sp>
          <p:nvSpPr>
            <p:cNvPr id="10" name="Rettangolo 9">
              <a:extLst>
                <a:ext uri="{FF2B5EF4-FFF2-40B4-BE49-F238E27FC236}">
                  <a16:creationId xmlns:a16="http://schemas.microsoft.com/office/drawing/2014/main" id="{8A420FA2-72AE-4D50-A306-3E7BD3537159}"/>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11" name="Picture 12">
              <a:extLst>
                <a:ext uri="{FF2B5EF4-FFF2-40B4-BE49-F238E27FC236}">
                  <a16:creationId xmlns:a16="http://schemas.microsoft.com/office/drawing/2014/main" id="{757C2500-E4A3-4E70-9A9F-B41DBEB7F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a:extLst>
              <a:ext uri="{FF2B5EF4-FFF2-40B4-BE49-F238E27FC236}">
                <a16:creationId xmlns:a16="http://schemas.microsoft.com/office/drawing/2014/main" id="{286DE8D3-4BF9-98F3-294B-CD4688B118DF}"/>
              </a:ext>
            </a:extLst>
          </p:cNvPr>
          <p:cNvSpPr>
            <a:spLocks noGrp="1"/>
          </p:cNvSpPr>
          <p:nvPr>
            <p:ph type="title"/>
          </p:nvPr>
        </p:nvSpPr>
        <p:spPr/>
        <p:txBody>
          <a:bodyPr/>
          <a:lstStyle/>
          <a:p>
            <a:r>
              <a:rPr lang="en-AU" dirty="0">
                <a:solidFill>
                  <a:schemeClr val="bg1"/>
                </a:solidFill>
              </a:rPr>
              <a:t>SAS vs Python</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14519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945E10-63DF-4914-AAE9-F33ED11628EE}"/>
              </a:ext>
            </a:extLst>
          </p:cNvPr>
          <p:cNvSpPr/>
          <p:nvPr/>
        </p:nvSpPr>
        <p:spPr>
          <a:xfrm>
            <a:off x="1044512" y="766960"/>
            <a:ext cx="4857143" cy="1061829"/>
          </a:xfrm>
          <a:prstGeom prst="rect">
            <a:avLst/>
          </a:prstGeom>
        </p:spPr>
        <p:txBody>
          <a:bodyPr wrap="square">
            <a:spAutoFit/>
          </a:bodyPr>
          <a:lstStyle/>
          <a:p>
            <a:pPr algn="just"/>
            <a:r>
              <a:rPr lang="en-GB" sz="1050" dirty="0"/>
              <a:t>Per </a:t>
            </a:r>
            <a:r>
              <a:rPr lang="en-GB" sz="1050" dirty="0" err="1"/>
              <a:t>usare</a:t>
            </a:r>
            <a:r>
              <a:rPr lang="en-GB" sz="1050" dirty="0"/>
              <a:t> try/except </a:t>
            </a:r>
            <a:r>
              <a:rPr lang="en-GB" sz="1050" dirty="0" err="1"/>
              <a:t>correttamente</a:t>
            </a:r>
            <a:r>
              <a:rPr lang="en-GB" sz="1050" dirty="0"/>
              <a:t> devo </a:t>
            </a:r>
            <a:r>
              <a:rPr lang="en-GB" sz="1050" dirty="0" err="1"/>
              <a:t>conoscere</a:t>
            </a:r>
            <a:r>
              <a:rPr lang="en-GB" sz="1050" dirty="0"/>
              <a:t> il </a:t>
            </a:r>
            <a:r>
              <a:rPr lang="en-GB" sz="1050" dirty="0" err="1"/>
              <a:t>nome</a:t>
            </a:r>
            <a:r>
              <a:rPr lang="en-GB" sz="1050" dirty="0"/>
              <a:t> </a:t>
            </a:r>
            <a:r>
              <a:rPr lang="en-GB" sz="1050" dirty="0" err="1"/>
              <a:t>esatto</a:t>
            </a:r>
            <a:r>
              <a:rPr lang="en-GB" sz="1050" dirty="0"/>
              <a:t> </a:t>
            </a:r>
            <a:r>
              <a:rPr lang="en-GB" sz="1050" dirty="0" err="1"/>
              <a:t>dell’errore</a:t>
            </a:r>
            <a:r>
              <a:rPr lang="en-GB" sz="1050" dirty="0"/>
              <a:t>, non </a:t>
            </a:r>
            <a:r>
              <a:rPr lang="en-GB" sz="1050" dirty="0" err="1"/>
              <a:t>gestisce</a:t>
            </a:r>
            <a:r>
              <a:rPr lang="en-GB" sz="1050" dirty="0"/>
              <a:t> tutti </a:t>
            </a:r>
            <a:r>
              <a:rPr lang="en-GB" sz="1050" dirty="0" err="1"/>
              <a:t>i</a:t>
            </a:r>
            <a:r>
              <a:rPr lang="en-GB" sz="1050" dirty="0"/>
              <a:t> </a:t>
            </a:r>
            <a:r>
              <a:rPr lang="en-GB" sz="1050" dirty="0" err="1"/>
              <a:t>possibili</a:t>
            </a:r>
            <a:r>
              <a:rPr lang="en-GB" sz="1050" dirty="0"/>
              <a:t> </a:t>
            </a:r>
            <a:r>
              <a:rPr lang="en-GB" sz="1050" dirty="0" err="1"/>
              <a:t>errori</a:t>
            </a:r>
            <a:r>
              <a:rPr lang="en-GB" sz="1050" dirty="0"/>
              <a:t> in </a:t>
            </a:r>
            <a:r>
              <a:rPr lang="en-GB" sz="1050" dirty="0" err="1"/>
              <a:t>maniera</a:t>
            </a:r>
            <a:r>
              <a:rPr lang="en-GB" sz="1050" dirty="0"/>
              <a:t> </a:t>
            </a:r>
            <a:r>
              <a:rPr lang="en-GB" sz="1050" dirty="0" err="1"/>
              <a:t>indiscriminata</a:t>
            </a:r>
            <a:r>
              <a:rPr lang="en-GB" sz="1050" dirty="0"/>
              <a:t>. Che </a:t>
            </a:r>
            <a:r>
              <a:rPr lang="en-GB" sz="1050" dirty="0" err="1"/>
              <a:t>vantaggio</a:t>
            </a:r>
            <a:r>
              <a:rPr lang="en-GB" sz="1050" dirty="0"/>
              <a:t> ho ad </a:t>
            </a:r>
            <a:r>
              <a:rPr lang="en-GB" sz="1050" dirty="0" err="1"/>
              <a:t>usare</a:t>
            </a:r>
            <a:r>
              <a:rPr lang="en-GB" sz="1050" dirty="0"/>
              <a:t> </a:t>
            </a:r>
            <a:r>
              <a:rPr lang="en-GB" sz="1050" dirty="0" err="1"/>
              <a:t>questo</a:t>
            </a:r>
            <a:r>
              <a:rPr lang="en-GB" sz="1050" dirty="0"/>
              <a:t> </a:t>
            </a:r>
            <a:r>
              <a:rPr lang="en-GB" sz="1050" dirty="0" err="1"/>
              <a:t>sistema</a:t>
            </a:r>
            <a:r>
              <a:rPr lang="en-GB" sz="1050" dirty="0"/>
              <a:t> rispetto ad un if/else?</a:t>
            </a:r>
          </a:p>
          <a:p>
            <a:pPr algn="just"/>
            <a:endParaRPr lang="en-GB" sz="1050" dirty="0"/>
          </a:p>
          <a:p>
            <a:pPr algn="just"/>
            <a:r>
              <a:rPr lang="en-GB" sz="1050" dirty="0" err="1"/>
              <a:t>Proviamo</a:t>
            </a:r>
            <a:r>
              <a:rPr lang="en-GB" sz="1050" dirty="0"/>
              <a:t> a </a:t>
            </a:r>
            <a:r>
              <a:rPr lang="en-GB" sz="1050" dirty="0" err="1"/>
              <a:t>replicare</a:t>
            </a:r>
            <a:r>
              <a:rPr lang="en-GB" sz="1050" dirty="0"/>
              <a:t> la </a:t>
            </a:r>
            <a:r>
              <a:rPr lang="en-GB" sz="1050" dirty="0" err="1"/>
              <a:t>lista</a:t>
            </a:r>
            <a:r>
              <a:rPr lang="en-GB" sz="1050" dirty="0"/>
              <a:t> 10 </a:t>
            </a:r>
            <a:r>
              <a:rPr lang="en-GB" sz="1050" dirty="0" err="1"/>
              <a:t>milioni</a:t>
            </a:r>
            <a:r>
              <a:rPr lang="en-GB" sz="1050" dirty="0"/>
              <a:t> di volte e </a:t>
            </a:r>
            <a:r>
              <a:rPr lang="en-GB" sz="1050" dirty="0" err="1"/>
              <a:t>provare</a:t>
            </a:r>
            <a:r>
              <a:rPr lang="en-GB" sz="1050" dirty="0"/>
              <a:t> try/except e la </a:t>
            </a:r>
            <a:r>
              <a:rPr lang="en-GB" sz="1050" dirty="0" err="1"/>
              <a:t>versione</a:t>
            </a:r>
            <a:r>
              <a:rPr lang="en-GB" sz="1050" dirty="0"/>
              <a:t> if/else:</a:t>
            </a:r>
          </a:p>
        </p:txBody>
      </p:sp>
      <p:sp>
        <p:nvSpPr>
          <p:cNvPr id="18" name="Rectangle 17">
            <a:extLst>
              <a:ext uri="{FF2B5EF4-FFF2-40B4-BE49-F238E27FC236}">
                <a16:creationId xmlns:a16="http://schemas.microsoft.com/office/drawing/2014/main" id="{89977D43-89F7-4580-83DC-7C79E6CAE892}"/>
              </a:ext>
            </a:extLst>
          </p:cNvPr>
          <p:cNvSpPr/>
          <p:nvPr/>
        </p:nvSpPr>
        <p:spPr>
          <a:xfrm>
            <a:off x="1095060" y="1830589"/>
            <a:ext cx="3400585"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time </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4</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5</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9</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"8"</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6</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10000000</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l_somma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050" dirty="0">
                <a:solidFill>
                  <a:srgbClr val="C17CEC"/>
                </a:solidFill>
                <a:latin typeface="Consolas" panose="020B0609020204030204" pitchFamily="49" charset="0"/>
                <a:cs typeface="Calibri" panose="020F0502020204030204" pitchFamily="34" charset="0"/>
              </a:rPr>
              <a:t>for</a:t>
            </a:r>
            <a:r>
              <a:rPr lang="it-IT" sz="1050" dirty="0">
                <a:solidFill>
                  <a:schemeClr val="tx1">
                    <a:lumMod val="10000"/>
                    <a:lumOff val="90000"/>
                  </a:schemeClr>
                </a:solidFill>
                <a:latin typeface="Consolas" panose="020B0609020204030204" pitchFamily="49" charset="0"/>
                <a:cs typeface="Calibri" panose="020F0502020204030204" pitchFamily="34" charset="0"/>
              </a:rPr>
              <a:t> numero </a:t>
            </a:r>
            <a:r>
              <a:rPr lang="en-GB" sz="1050" dirty="0">
                <a:solidFill>
                  <a:srgbClr val="C17CEC"/>
                </a:solidFill>
                <a:latin typeface="Consolas" panose="020B0609020204030204" pitchFamily="49" charset="0"/>
                <a:cs typeface="Calibri" panose="020F0502020204030204" pitchFamily="34" charset="0"/>
              </a:rPr>
              <a:t>in</a:t>
            </a:r>
            <a:r>
              <a:rPr lang="it-IT" sz="1050" dirty="0">
                <a:solidFill>
                  <a:schemeClr val="tx1">
                    <a:lumMod val="10000"/>
                    <a:lumOff val="90000"/>
                  </a:schemeClr>
                </a:solidFill>
                <a:latin typeface="Consolas" panose="020B0609020204030204" pitchFamily="49" charset="0"/>
                <a:cs typeface="Calibri" panose="020F0502020204030204" pitchFamily="34" charset="0"/>
              </a:rPr>
              <a:t> l:</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try</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l_somma.</a:t>
            </a:r>
            <a:r>
              <a:rPr lang="it-IT" sz="1050" dirty="0">
                <a:solidFill>
                  <a:srgbClr val="00B0F0"/>
                </a:solidFill>
                <a:latin typeface="Consolas" panose="020B0609020204030204" pitchFamily="49" charset="0"/>
                <a:cs typeface="Calibri" panose="020F0502020204030204" pitchFamily="34" charset="0"/>
              </a:rPr>
              <a:t>append</a:t>
            </a:r>
            <a:r>
              <a:rPr lang="it-IT" sz="1050" dirty="0">
                <a:solidFill>
                  <a:schemeClr val="tx1">
                    <a:lumMod val="10000"/>
                    <a:lumOff val="90000"/>
                  </a:schemeClr>
                </a:solidFill>
                <a:latin typeface="Consolas" panose="020B0609020204030204" pitchFamily="49" charset="0"/>
                <a:cs typeface="Calibri" panose="020F0502020204030204" pitchFamily="34" charset="0"/>
              </a:rPr>
              <a:t>(numero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except</a:t>
            </a:r>
            <a:r>
              <a:rPr lang="it-IT" sz="1050" dirty="0">
                <a:solidFill>
                  <a:schemeClr val="tx1">
                    <a:lumMod val="10000"/>
                    <a:lumOff val="90000"/>
                  </a:schemeClr>
                </a:solidFill>
                <a:latin typeface="Consolas" panose="020B0609020204030204" pitchFamily="49" charset="0"/>
                <a:cs typeface="Calibri" panose="020F0502020204030204" pitchFamily="34" charset="0"/>
              </a:rPr>
              <a:t> TypeError:</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continue</a:t>
            </a:r>
          </a:p>
        </p:txBody>
      </p:sp>
      <p:sp>
        <p:nvSpPr>
          <p:cNvPr id="22" name="Rectangle 21">
            <a:extLst>
              <a:ext uri="{FF2B5EF4-FFF2-40B4-BE49-F238E27FC236}">
                <a16:creationId xmlns:a16="http://schemas.microsoft.com/office/drawing/2014/main" id="{FC81A0B8-401B-4CD2-A1A8-06DFF9BD298B}"/>
              </a:ext>
            </a:extLst>
          </p:cNvPr>
          <p:cNvSpPr/>
          <p:nvPr/>
        </p:nvSpPr>
        <p:spPr>
          <a:xfrm>
            <a:off x="1044511" y="3192500"/>
            <a:ext cx="7024547" cy="1708160"/>
          </a:xfrm>
          <a:prstGeom prst="rect">
            <a:avLst/>
          </a:prstGeom>
        </p:spPr>
        <p:txBody>
          <a:bodyPr wrap="square">
            <a:spAutoFit/>
          </a:bodyPr>
          <a:lstStyle/>
          <a:p>
            <a:pPr algn="just"/>
            <a:r>
              <a:rPr lang="en-GB" sz="1050" dirty="0"/>
              <a:t>Try/except è </a:t>
            </a:r>
            <a:r>
              <a:rPr lang="en-GB" sz="1050" dirty="0" err="1"/>
              <a:t>più</a:t>
            </a:r>
            <a:r>
              <a:rPr lang="en-GB" sz="1050" dirty="0"/>
              <a:t> veloce </a:t>
            </a:r>
            <a:r>
              <a:rPr lang="en-GB" sz="1050" dirty="0" err="1"/>
              <a:t>perché</a:t>
            </a:r>
            <a:r>
              <a:rPr lang="en-GB" sz="1050" dirty="0"/>
              <a:t> non </a:t>
            </a:r>
            <a:r>
              <a:rPr lang="en-GB" sz="1050" dirty="0" err="1"/>
              <a:t>deve</a:t>
            </a:r>
            <a:r>
              <a:rPr lang="en-GB" sz="1050" dirty="0"/>
              <a:t> </a:t>
            </a:r>
            <a:r>
              <a:rPr lang="en-GB" sz="1050" dirty="0" err="1"/>
              <a:t>controllare</a:t>
            </a:r>
            <a:r>
              <a:rPr lang="en-GB" sz="1050" dirty="0"/>
              <a:t> </a:t>
            </a:r>
            <a:r>
              <a:rPr lang="en-GB" sz="1050" dirty="0" err="1"/>
              <a:t>delle</a:t>
            </a:r>
            <a:r>
              <a:rPr lang="en-GB" sz="1050" dirty="0"/>
              <a:t> </a:t>
            </a:r>
            <a:r>
              <a:rPr lang="en-GB" sz="1050" dirty="0" err="1"/>
              <a:t>condizioni</a:t>
            </a:r>
            <a:r>
              <a:rPr lang="en-GB" sz="1050" dirty="0"/>
              <a:t>: il </a:t>
            </a:r>
            <a:r>
              <a:rPr lang="en-GB" sz="1050" dirty="0" err="1"/>
              <a:t>programma</a:t>
            </a:r>
            <a:r>
              <a:rPr lang="en-GB" sz="1050" dirty="0"/>
              <a:t> </a:t>
            </a:r>
            <a:r>
              <a:rPr lang="en-GB" sz="1050" dirty="0" err="1"/>
              <a:t>prova</a:t>
            </a:r>
            <a:r>
              <a:rPr lang="en-GB" sz="1050" dirty="0"/>
              <a:t> ad </a:t>
            </a:r>
            <a:r>
              <a:rPr lang="en-GB" sz="1050" dirty="0" err="1"/>
              <a:t>eseguire</a:t>
            </a:r>
            <a:r>
              <a:rPr lang="en-GB" sz="1050" dirty="0"/>
              <a:t> e se </a:t>
            </a:r>
            <a:r>
              <a:rPr lang="en-GB" sz="1050" dirty="0" err="1"/>
              <a:t>va</a:t>
            </a:r>
            <a:r>
              <a:rPr lang="en-GB" sz="1050" dirty="0"/>
              <a:t> in </a:t>
            </a:r>
            <a:r>
              <a:rPr lang="en-GB" sz="1050" dirty="0" err="1"/>
              <a:t>errore</a:t>
            </a:r>
            <a:r>
              <a:rPr lang="en-GB" sz="1050" dirty="0"/>
              <a:t> </a:t>
            </a:r>
            <a:r>
              <a:rPr lang="en-GB" sz="1050" dirty="0" err="1"/>
              <a:t>controlla</a:t>
            </a:r>
            <a:r>
              <a:rPr lang="en-GB" sz="1050" dirty="0"/>
              <a:t> </a:t>
            </a:r>
            <a:r>
              <a:rPr lang="en-GB" sz="1050" dirty="0" err="1"/>
              <a:t>solamente</a:t>
            </a:r>
            <a:r>
              <a:rPr lang="en-GB" sz="1050" dirty="0"/>
              <a:t> se non ci </a:t>
            </a:r>
            <a:r>
              <a:rPr lang="en-GB" sz="1050" dirty="0" err="1"/>
              <a:t>sia</a:t>
            </a:r>
            <a:r>
              <a:rPr lang="en-GB" sz="1050" dirty="0"/>
              <a:t> un </a:t>
            </a:r>
            <a:r>
              <a:rPr lang="en-GB" sz="1050" dirty="0" err="1"/>
              <a:t>eccezione</a:t>
            </a:r>
            <a:r>
              <a:rPr lang="en-GB" sz="1050" dirty="0"/>
              <a:t> per </a:t>
            </a:r>
            <a:r>
              <a:rPr lang="en-GB" sz="1050" dirty="0" err="1"/>
              <a:t>quell’errore</a:t>
            </a:r>
            <a:r>
              <a:rPr lang="en-GB" sz="1050" dirty="0"/>
              <a:t> e </a:t>
            </a:r>
            <a:r>
              <a:rPr lang="en-GB" sz="1050" dirty="0" err="1"/>
              <a:t>procede</a:t>
            </a:r>
            <a:r>
              <a:rPr lang="en-GB" sz="1050" dirty="0"/>
              <a:t>. </a:t>
            </a:r>
            <a:r>
              <a:rPr lang="en-GB" sz="1050" dirty="0" err="1"/>
              <a:t>Nell’if</a:t>
            </a:r>
            <a:r>
              <a:rPr lang="en-GB" sz="1050" dirty="0"/>
              <a:t>/else ad </a:t>
            </a:r>
            <a:r>
              <a:rPr lang="en-GB" sz="1050" dirty="0" err="1"/>
              <a:t>ogni</a:t>
            </a:r>
            <a:r>
              <a:rPr lang="en-GB" sz="1050" dirty="0"/>
              <a:t> </a:t>
            </a:r>
            <a:r>
              <a:rPr lang="en-GB" sz="1050" dirty="0" err="1"/>
              <a:t>iterazione</a:t>
            </a:r>
            <a:r>
              <a:rPr lang="en-GB" sz="1050" dirty="0"/>
              <a:t> devo </a:t>
            </a:r>
            <a:r>
              <a:rPr lang="en-GB" sz="1050" dirty="0" err="1"/>
              <a:t>controllare</a:t>
            </a:r>
            <a:r>
              <a:rPr lang="en-GB" sz="1050" dirty="0"/>
              <a:t> una </a:t>
            </a:r>
            <a:r>
              <a:rPr lang="en-GB" sz="1050" dirty="0" err="1"/>
              <a:t>condizione</a:t>
            </a:r>
            <a:r>
              <a:rPr lang="en-GB" sz="1050" dirty="0"/>
              <a:t>.</a:t>
            </a:r>
          </a:p>
          <a:p>
            <a:pPr algn="just"/>
            <a:endParaRPr lang="en-GB" sz="1050" dirty="0"/>
          </a:p>
          <a:p>
            <a:pPr algn="just"/>
            <a:r>
              <a:rPr lang="en-GB" sz="1050" dirty="0" err="1"/>
              <a:t>Altri</a:t>
            </a:r>
            <a:r>
              <a:rPr lang="en-GB" sz="1050" dirty="0"/>
              <a:t> </a:t>
            </a:r>
            <a:r>
              <a:rPr lang="en-GB" sz="1050" dirty="0" err="1"/>
              <a:t>vantaggi</a:t>
            </a:r>
            <a:r>
              <a:rPr lang="en-GB" sz="1050" dirty="0"/>
              <a:t> </a:t>
            </a:r>
            <a:r>
              <a:rPr lang="en-GB" sz="1050" dirty="0" err="1"/>
              <a:t>sono</a:t>
            </a:r>
            <a:r>
              <a:rPr lang="en-GB" sz="1050" dirty="0"/>
              <a:t> di </a:t>
            </a:r>
            <a:r>
              <a:rPr lang="en-GB" sz="1050" dirty="0" err="1"/>
              <a:t>usare</a:t>
            </a:r>
            <a:r>
              <a:rPr lang="en-GB" sz="1050" dirty="0"/>
              <a:t> Try/Except </a:t>
            </a:r>
            <a:r>
              <a:rPr lang="en-GB" sz="1050" dirty="0" err="1"/>
              <a:t>sono</a:t>
            </a:r>
            <a:r>
              <a:rPr lang="en-GB" sz="1050" dirty="0"/>
              <a:t>:</a:t>
            </a:r>
          </a:p>
          <a:p>
            <a:pPr marL="214313" indent="-214313" algn="just">
              <a:buFont typeface="Arial" panose="020B0604020202020204" pitchFamily="34" charset="0"/>
              <a:buChar char="•"/>
            </a:pPr>
            <a:r>
              <a:rPr lang="en-GB" sz="1050" dirty="0" err="1"/>
              <a:t>Posso</a:t>
            </a:r>
            <a:r>
              <a:rPr lang="en-GB" sz="1050" dirty="0"/>
              <a:t> </a:t>
            </a:r>
            <a:r>
              <a:rPr lang="en-GB" sz="1050" dirty="0" err="1"/>
              <a:t>gestire</a:t>
            </a:r>
            <a:r>
              <a:rPr lang="en-GB" sz="1050" dirty="0"/>
              <a:t> </a:t>
            </a:r>
            <a:r>
              <a:rPr lang="en-GB" sz="1050" dirty="0" err="1"/>
              <a:t>più</a:t>
            </a:r>
            <a:r>
              <a:rPr lang="en-GB" sz="1050" dirty="0"/>
              <a:t> </a:t>
            </a:r>
            <a:r>
              <a:rPr lang="en-GB" sz="1050" dirty="0" err="1"/>
              <a:t>errori</a:t>
            </a:r>
            <a:r>
              <a:rPr lang="en-GB" sz="1050" dirty="0"/>
              <a:t> </a:t>
            </a:r>
            <a:r>
              <a:rPr lang="en-GB" sz="1050" dirty="0" err="1"/>
              <a:t>diversi</a:t>
            </a:r>
            <a:r>
              <a:rPr lang="en-GB" sz="1050" dirty="0"/>
              <a:t> </a:t>
            </a:r>
            <a:r>
              <a:rPr lang="en-GB" sz="1050" dirty="0" err="1"/>
              <a:t>mettendoli</a:t>
            </a:r>
            <a:r>
              <a:rPr lang="en-GB" sz="1050" dirty="0"/>
              <a:t> in una </a:t>
            </a:r>
            <a:r>
              <a:rPr lang="en-GB" sz="1050" dirty="0" err="1"/>
              <a:t>tupla</a:t>
            </a:r>
            <a:r>
              <a:rPr lang="en-GB" sz="1050" dirty="0"/>
              <a:t>, ad </a:t>
            </a:r>
            <a:r>
              <a:rPr lang="en-GB" sz="1050" dirty="0" err="1"/>
              <a:t>esempio</a:t>
            </a:r>
            <a:r>
              <a:rPr lang="en-GB" sz="1050" dirty="0"/>
              <a:t> (</a:t>
            </a:r>
            <a:r>
              <a:rPr lang="en-GB" sz="1050" dirty="0" err="1"/>
              <a:t>TypeError</a:t>
            </a:r>
            <a:r>
              <a:rPr lang="en-GB" sz="1050" dirty="0"/>
              <a:t>, </a:t>
            </a:r>
            <a:r>
              <a:rPr lang="en-GB" sz="1050" dirty="0" err="1"/>
              <a:t>ValueError</a:t>
            </a:r>
            <a:r>
              <a:rPr lang="en-GB" sz="1050" dirty="0"/>
              <a:t>, …).</a:t>
            </a:r>
          </a:p>
          <a:p>
            <a:pPr marL="214313" indent="-214313" algn="just">
              <a:buFont typeface="Arial" panose="020B0604020202020204" pitchFamily="34" charset="0"/>
              <a:buChar char="•"/>
            </a:pPr>
            <a:r>
              <a:rPr lang="en-GB" sz="1050" dirty="0"/>
              <a:t>Ho un </a:t>
            </a:r>
            <a:r>
              <a:rPr lang="en-GB" sz="1050" dirty="0" err="1"/>
              <a:t>codice</a:t>
            </a:r>
            <a:r>
              <a:rPr lang="en-GB" sz="1050" dirty="0"/>
              <a:t> </a:t>
            </a:r>
            <a:r>
              <a:rPr lang="en-GB" sz="1050" dirty="0" err="1"/>
              <a:t>più</a:t>
            </a:r>
            <a:r>
              <a:rPr lang="en-GB" sz="1050" dirty="0"/>
              <a:t> </a:t>
            </a:r>
            <a:r>
              <a:rPr lang="en-GB" sz="1050" dirty="0" err="1"/>
              <a:t>pulito</a:t>
            </a:r>
            <a:r>
              <a:rPr lang="en-GB" sz="1050" dirty="0"/>
              <a:t>, </a:t>
            </a:r>
            <a:r>
              <a:rPr lang="en-GB" sz="1050" dirty="0" err="1"/>
              <a:t>specialmente</a:t>
            </a:r>
            <a:r>
              <a:rPr lang="en-GB" sz="1050" dirty="0"/>
              <a:t> se </a:t>
            </a:r>
            <a:r>
              <a:rPr lang="en-GB" sz="1050" dirty="0" err="1"/>
              <a:t>l’alternativa</a:t>
            </a:r>
            <a:r>
              <a:rPr lang="en-GB" sz="1050" dirty="0"/>
              <a:t> è fare tanti </a:t>
            </a:r>
            <a:r>
              <a:rPr lang="en-GB" sz="1050" dirty="0" err="1"/>
              <a:t>blocchi</a:t>
            </a:r>
            <a:r>
              <a:rPr lang="en-GB" sz="1050" dirty="0"/>
              <a:t> if/else </a:t>
            </a:r>
            <a:r>
              <a:rPr lang="en-GB" sz="1050" dirty="0" err="1"/>
              <a:t>ognuno</a:t>
            </a:r>
            <a:r>
              <a:rPr lang="en-GB" sz="1050" dirty="0"/>
              <a:t> </a:t>
            </a:r>
            <a:r>
              <a:rPr lang="en-GB" sz="1050" dirty="0" err="1"/>
              <a:t>dei</a:t>
            </a:r>
            <a:r>
              <a:rPr lang="en-GB" sz="1050" dirty="0"/>
              <a:t> </a:t>
            </a:r>
            <a:r>
              <a:rPr lang="en-GB" sz="1050" dirty="0" err="1"/>
              <a:t>quali</a:t>
            </a:r>
            <a:r>
              <a:rPr lang="en-GB" sz="1050" dirty="0"/>
              <a:t> </a:t>
            </a:r>
            <a:r>
              <a:rPr lang="en-GB" sz="1050" dirty="0" err="1"/>
              <a:t>gestisce</a:t>
            </a:r>
            <a:r>
              <a:rPr lang="en-GB" sz="1050" dirty="0"/>
              <a:t> un </a:t>
            </a:r>
            <a:r>
              <a:rPr lang="en-GB" sz="1050" dirty="0" err="1"/>
              <a:t>singolo</a:t>
            </a:r>
            <a:r>
              <a:rPr lang="en-GB" sz="1050" dirty="0"/>
              <a:t> </a:t>
            </a:r>
            <a:r>
              <a:rPr lang="en-GB" sz="1050" dirty="0" err="1"/>
              <a:t>errore</a:t>
            </a:r>
            <a:r>
              <a:rPr lang="en-GB" sz="1050" dirty="0"/>
              <a:t>.</a:t>
            </a:r>
          </a:p>
          <a:p>
            <a:pPr marL="214313" indent="-214313" algn="just">
              <a:buFont typeface="Arial" panose="020B0604020202020204" pitchFamily="34" charset="0"/>
              <a:buChar char="•"/>
            </a:pPr>
            <a:r>
              <a:rPr lang="en-GB" sz="1050" dirty="0" err="1"/>
              <a:t>Collegato</a:t>
            </a:r>
            <a:r>
              <a:rPr lang="en-GB" sz="1050" dirty="0"/>
              <a:t> al punto </a:t>
            </a:r>
            <a:r>
              <a:rPr lang="en-GB" sz="1050" dirty="0" err="1"/>
              <a:t>precedente</a:t>
            </a:r>
            <a:r>
              <a:rPr lang="en-GB" sz="1050" dirty="0"/>
              <a:t> è </a:t>
            </a:r>
            <a:r>
              <a:rPr lang="en-GB" sz="1050" dirty="0" err="1"/>
              <a:t>più</a:t>
            </a:r>
            <a:r>
              <a:rPr lang="en-GB" sz="1050" dirty="0"/>
              <a:t> </a:t>
            </a:r>
            <a:r>
              <a:rPr lang="en-GB" sz="1050" dirty="0" err="1"/>
              <a:t>generalizzabile</a:t>
            </a:r>
            <a:r>
              <a:rPr lang="en-GB" sz="1050" dirty="0"/>
              <a:t> rispetto ad una </a:t>
            </a:r>
            <a:r>
              <a:rPr lang="en-GB" sz="1050" dirty="0" err="1"/>
              <a:t>serie</a:t>
            </a:r>
            <a:r>
              <a:rPr lang="en-GB" sz="1050" dirty="0"/>
              <a:t> di if/else. </a:t>
            </a:r>
            <a:r>
              <a:rPr lang="en-GB" sz="1050" dirty="0" err="1"/>
              <a:t>Più</a:t>
            </a:r>
            <a:r>
              <a:rPr lang="en-GB" sz="1050" dirty="0"/>
              <a:t> </a:t>
            </a:r>
            <a:r>
              <a:rPr lang="en-GB" sz="1050" dirty="0" err="1"/>
              <a:t>condizioni</a:t>
            </a:r>
            <a:r>
              <a:rPr lang="en-GB" sz="1050" dirty="0"/>
              <a:t> if/else ho, </a:t>
            </a:r>
            <a:r>
              <a:rPr lang="en-GB" sz="1050" dirty="0" err="1"/>
              <a:t>più</a:t>
            </a:r>
            <a:r>
              <a:rPr lang="en-GB" sz="1050" dirty="0"/>
              <a:t> il </a:t>
            </a:r>
            <a:r>
              <a:rPr lang="en-GB" sz="1050" dirty="0" err="1"/>
              <a:t>vantaggio</a:t>
            </a:r>
            <a:r>
              <a:rPr lang="en-GB" sz="1050" dirty="0"/>
              <a:t> </a:t>
            </a:r>
            <a:r>
              <a:rPr lang="en-GB" sz="1050" dirty="0" err="1"/>
              <a:t>computazione</a:t>
            </a:r>
            <a:r>
              <a:rPr lang="en-GB" sz="1050" dirty="0"/>
              <a:t> di try/except </a:t>
            </a:r>
            <a:r>
              <a:rPr lang="en-GB" sz="1050" dirty="0" err="1"/>
              <a:t>aumenta</a:t>
            </a:r>
            <a:r>
              <a:rPr lang="en-GB" sz="1050" dirty="0"/>
              <a:t>.</a:t>
            </a:r>
          </a:p>
        </p:txBody>
      </p:sp>
      <p:sp>
        <p:nvSpPr>
          <p:cNvPr id="11" name="Rectangle 10">
            <a:extLst>
              <a:ext uri="{FF2B5EF4-FFF2-40B4-BE49-F238E27FC236}">
                <a16:creationId xmlns:a16="http://schemas.microsoft.com/office/drawing/2014/main" id="{79CA4ED4-E925-44EF-B94E-FEC111005440}"/>
              </a:ext>
            </a:extLst>
          </p:cNvPr>
          <p:cNvSpPr/>
          <p:nvPr/>
        </p:nvSpPr>
        <p:spPr>
          <a:xfrm>
            <a:off x="4668474" y="1830589"/>
            <a:ext cx="3400585" cy="138499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time</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4</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5</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9</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92D050"/>
                </a:solidFill>
                <a:latin typeface="Consolas" panose="020B0609020204030204" pitchFamily="49" charset="0"/>
                <a:cs typeface="Calibri" panose="020F0502020204030204" pitchFamily="34" charset="0"/>
              </a:rPr>
              <a:t>"8"</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2</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3</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6</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10000000</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l_somma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050" dirty="0">
                <a:solidFill>
                  <a:srgbClr val="C17CEC"/>
                </a:solidFill>
                <a:latin typeface="Consolas" panose="020B0609020204030204" pitchFamily="49" charset="0"/>
                <a:cs typeface="Calibri" panose="020F0502020204030204" pitchFamily="34" charset="0"/>
              </a:rPr>
              <a:t>for</a:t>
            </a:r>
            <a:r>
              <a:rPr lang="it-IT" sz="1050" dirty="0">
                <a:solidFill>
                  <a:schemeClr val="tx1">
                    <a:lumMod val="10000"/>
                    <a:lumOff val="90000"/>
                  </a:schemeClr>
                </a:solidFill>
                <a:latin typeface="Consolas" panose="020B0609020204030204" pitchFamily="49" charset="0"/>
                <a:cs typeface="Calibri" panose="020F0502020204030204" pitchFamily="34" charset="0"/>
              </a:rPr>
              <a:t> numero </a:t>
            </a:r>
            <a:r>
              <a:rPr lang="en-GB" sz="1050" dirty="0">
                <a:solidFill>
                  <a:srgbClr val="C17CEC"/>
                </a:solidFill>
                <a:latin typeface="Consolas" panose="020B0609020204030204" pitchFamily="49" charset="0"/>
                <a:cs typeface="Calibri" panose="020F0502020204030204" pitchFamily="34" charset="0"/>
              </a:rPr>
              <a:t>in</a:t>
            </a:r>
            <a:r>
              <a:rPr lang="it-IT" sz="1050" dirty="0">
                <a:solidFill>
                  <a:schemeClr val="tx1">
                    <a:lumMod val="10000"/>
                    <a:lumOff val="90000"/>
                  </a:schemeClr>
                </a:solidFill>
                <a:latin typeface="Consolas" panose="020B0609020204030204" pitchFamily="49" charset="0"/>
                <a:cs typeface="Calibri" panose="020F0502020204030204" pitchFamily="34" charset="0"/>
              </a:rPr>
              <a:t> l:</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if </a:t>
            </a:r>
            <a:r>
              <a:rPr lang="en-GB" sz="1050" dirty="0">
                <a:solidFill>
                  <a:schemeClr val="accent5">
                    <a:lumMod val="60000"/>
                    <a:lumOff val="40000"/>
                  </a:schemeClr>
                </a:solidFill>
                <a:latin typeface="Consolas" panose="020B0609020204030204" pitchFamily="49" charset="0"/>
                <a:cs typeface="Calibri" panose="020F0502020204030204" pitchFamily="34" charset="0"/>
              </a:rPr>
              <a:t>type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tx1">
                    <a:lumMod val="10000"/>
                    <a:lumOff val="90000"/>
                  </a:schemeClr>
                </a:solidFill>
                <a:latin typeface="Consolas" panose="020B0609020204030204" pitchFamily="49" charset="0"/>
                <a:cs typeface="Calibri" panose="020F0502020204030204" pitchFamily="34" charset="0"/>
              </a:rPr>
              <a:t>numero</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 </a:t>
            </a:r>
            <a:r>
              <a:rPr lang="en-GB" sz="1050" dirty="0">
                <a:solidFill>
                  <a:schemeClr val="accent5">
                    <a:lumMod val="60000"/>
                    <a:lumOff val="40000"/>
                  </a:schemeClr>
                </a:solidFill>
                <a:latin typeface="Consolas" panose="020B0609020204030204" pitchFamily="49" charset="0"/>
                <a:cs typeface="Calibri" panose="020F0502020204030204" pitchFamily="34" charset="0"/>
              </a:rPr>
              <a:t>int</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dirty="0">
                <a:solidFill>
                  <a:schemeClr val="tx1">
                    <a:lumMod val="10000"/>
                    <a:lumOff val="90000"/>
                  </a:schemeClr>
                </a:solidFill>
                <a:latin typeface="Consolas" panose="020B0609020204030204" pitchFamily="49" charset="0"/>
                <a:cs typeface="Calibri" panose="020F0502020204030204" pitchFamily="34" charset="0"/>
              </a:rPr>
              <a:t>        l_somma.</a:t>
            </a:r>
            <a:r>
              <a:rPr lang="it-IT" sz="1050" dirty="0">
                <a:solidFill>
                  <a:srgbClr val="00B0F0"/>
                </a:solidFill>
                <a:latin typeface="Consolas" panose="020B0609020204030204" pitchFamily="49" charset="0"/>
                <a:cs typeface="Calibri" panose="020F0502020204030204" pitchFamily="34" charset="0"/>
              </a:rPr>
              <a:t>append</a:t>
            </a:r>
            <a:r>
              <a:rPr lang="it-IT" sz="1050" dirty="0">
                <a:solidFill>
                  <a:schemeClr val="tx1">
                    <a:lumMod val="10000"/>
                    <a:lumOff val="90000"/>
                  </a:schemeClr>
                </a:solidFill>
                <a:latin typeface="Consolas" panose="020B0609020204030204" pitchFamily="49" charset="0"/>
                <a:cs typeface="Calibri" panose="020F0502020204030204" pitchFamily="34" charset="0"/>
              </a:rPr>
              <a:t>(numero </a:t>
            </a:r>
            <a:r>
              <a:rPr lang="it-IT" sz="1050" dirty="0">
                <a:solidFill>
                  <a:srgbClr val="C17CEC"/>
                </a:solidFill>
                <a:latin typeface="Consolas" panose="020B0609020204030204" pitchFamily="49" charset="0"/>
                <a:cs typeface="Calibri" panose="020F0502020204030204" pitchFamily="34" charset="0"/>
              </a:rPr>
              <a:t>+</a:t>
            </a:r>
            <a:r>
              <a:rPr lang="it-IT" sz="1050"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EDBA93"/>
                </a:solidFill>
                <a:latin typeface="Consolas" panose="020B0609020204030204" pitchFamily="49" charset="0"/>
                <a:cs typeface="Calibri" panose="020F0502020204030204" pitchFamily="34" charset="0"/>
              </a:rPr>
              <a:t>10</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else</a:t>
            </a:r>
            <a:r>
              <a:rPr lang="it-IT"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it-IT" sz="1050" i="1" dirty="0">
                <a:solidFill>
                  <a:schemeClr val="tx1">
                    <a:lumMod val="10000"/>
                    <a:lumOff val="90000"/>
                  </a:schemeClr>
                </a:solidFill>
                <a:latin typeface="Consolas" panose="020B0609020204030204" pitchFamily="49" charset="0"/>
                <a:cs typeface="Calibri" panose="020F0502020204030204" pitchFamily="34" charset="0"/>
              </a:rPr>
              <a:t>        </a:t>
            </a:r>
            <a:r>
              <a:rPr lang="it-IT" sz="1050" dirty="0">
                <a:solidFill>
                  <a:srgbClr val="C17CEC"/>
                </a:solidFill>
                <a:latin typeface="Consolas" panose="020B0609020204030204" pitchFamily="49" charset="0"/>
                <a:cs typeface="Calibri" panose="020F0502020204030204" pitchFamily="34" charset="0"/>
              </a:rPr>
              <a:t>continue</a:t>
            </a:r>
          </a:p>
        </p:txBody>
      </p:sp>
      <p:pic>
        <p:nvPicPr>
          <p:cNvPr id="3" name="Picture 2">
            <a:extLst>
              <a:ext uri="{FF2B5EF4-FFF2-40B4-BE49-F238E27FC236}">
                <a16:creationId xmlns:a16="http://schemas.microsoft.com/office/drawing/2014/main" id="{7F5511D1-87E6-4256-BC11-35A8B14425FA}"/>
              </a:ext>
            </a:extLst>
          </p:cNvPr>
          <p:cNvPicPr>
            <a:picLocks noChangeAspect="1"/>
          </p:cNvPicPr>
          <p:nvPr/>
        </p:nvPicPr>
        <p:blipFill>
          <a:blip r:embed="rId2"/>
          <a:stretch>
            <a:fillRect/>
          </a:stretch>
        </p:blipFill>
        <p:spPr>
          <a:xfrm>
            <a:off x="6911770" y="2970262"/>
            <a:ext cx="1157288" cy="207169"/>
          </a:xfrm>
          <a:prstGeom prst="rect">
            <a:avLst/>
          </a:prstGeom>
        </p:spPr>
      </p:pic>
      <p:pic>
        <p:nvPicPr>
          <p:cNvPr id="9" name="Picture 8">
            <a:extLst>
              <a:ext uri="{FF2B5EF4-FFF2-40B4-BE49-F238E27FC236}">
                <a16:creationId xmlns:a16="http://schemas.microsoft.com/office/drawing/2014/main" id="{33643CFF-A373-4C17-B709-E7874F4B48EA}"/>
              </a:ext>
            </a:extLst>
          </p:cNvPr>
          <p:cNvPicPr>
            <a:picLocks noChangeAspect="1"/>
          </p:cNvPicPr>
          <p:nvPr/>
        </p:nvPicPr>
        <p:blipFill>
          <a:blip r:embed="rId3"/>
          <a:stretch>
            <a:fillRect/>
          </a:stretch>
        </p:blipFill>
        <p:spPr>
          <a:xfrm>
            <a:off x="3345501" y="2985332"/>
            <a:ext cx="1150144" cy="207169"/>
          </a:xfrm>
          <a:prstGeom prst="rect">
            <a:avLst/>
          </a:prstGeom>
        </p:spPr>
      </p:pic>
      <p:cxnSp>
        <p:nvCxnSpPr>
          <p:cNvPr id="16" name="Straight Arrow Connector 2">
            <a:extLst>
              <a:ext uri="{FF2B5EF4-FFF2-40B4-BE49-F238E27FC236}">
                <a16:creationId xmlns:a16="http://schemas.microsoft.com/office/drawing/2014/main" id="{41EBCD74-4418-43F1-92E9-5212234B455F}"/>
              </a:ext>
            </a:extLst>
          </p:cNvPr>
          <p:cNvCxnSpPr>
            <a:cxnSpLocks/>
          </p:cNvCxnSpPr>
          <p:nvPr/>
        </p:nvCxnSpPr>
        <p:spPr>
          <a:xfrm flipV="1">
            <a:off x="5248033" y="1547769"/>
            <a:ext cx="892709" cy="389915"/>
          </a:xfrm>
          <a:prstGeom prst="straightConnector1">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C9DE985-40DC-425D-A54F-4FA56550614C}"/>
              </a:ext>
            </a:extLst>
          </p:cNvPr>
          <p:cNvSpPr/>
          <p:nvPr/>
        </p:nvSpPr>
        <p:spPr>
          <a:xfrm>
            <a:off x="6184784" y="766960"/>
            <a:ext cx="2125736" cy="956978"/>
          </a:xfrm>
          <a:prstGeom prst="rect">
            <a:avLst/>
          </a:prstGeom>
          <a:solidFill>
            <a:schemeClr val="accent2">
              <a:lumMod val="40000"/>
              <a:lumOff val="60000"/>
            </a:schemeClr>
          </a:solidFill>
          <a:ln w="6350" cap="flat">
            <a:solidFill>
              <a:schemeClr val="accent2">
                <a:lumMod val="20000"/>
                <a:lumOff val="8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685320"/>
            <a:r>
              <a:rPr lang="en-AU" sz="750" kern="0" dirty="0" err="1">
                <a:solidFill>
                  <a:srgbClr val="212121"/>
                </a:solidFill>
                <a:latin typeface="Century Gothic" panose="020B0502020202020204" pitchFamily="34" charset="0"/>
                <a:cs typeface="Courier New"/>
              </a:rPr>
              <a:t>Questo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comando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funziona</a:t>
            </a:r>
            <a:r>
              <a:rPr lang="en-AU" sz="750" kern="0" dirty="0">
                <a:solidFill>
                  <a:srgbClr val="212121"/>
                </a:solidFill>
                <a:latin typeface="Century Gothic" panose="020B0502020202020204" pitchFamily="34" charset="0"/>
                <a:cs typeface="Courier New"/>
              </a:rPr>
              <a:t> SOLO </a:t>
            </a:r>
            <a:r>
              <a:rPr lang="en-AU" sz="750" kern="0" dirty="0" err="1">
                <a:solidFill>
                  <a:srgbClr val="212121"/>
                </a:solidFill>
                <a:latin typeface="Century Gothic" panose="020B0502020202020204" pitchFamily="34" charset="0"/>
                <a:cs typeface="Courier New"/>
              </a:rPr>
              <a:t>su</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Jupyter</a:t>
            </a:r>
            <a:r>
              <a:rPr lang="en-AU" sz="750" kern="0" dirty="0">
                <a:solidFill>
                  <a:srgbClr val="212121"/>
                </a:solidFill>
                <a:latin typeface="Century Gothic" panose="020B0502020202020204" pitchFamily="34" charset="0"/>
                <a:cs typeface="Courier New"/>
              </a:rPr>
              <a:t> Notebook. </a:t>
            </a:r>
            <a:r>
              <a:rPr lang="en-AU" sz="750" kern="0" dirty="0" err="1">
                <a:solidFill>
                  <a:srgbClr val="212121"/>
                </a:solidFill>
                <a:latin typeface="Century Gothic" panose="020B0502020202020204" pitchFamily="34" charset="0"/>
                <a:cs typeface="Courier New"/>
              </a:rPr>
              <a:t>Posto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nella</a:t>
            </a:r>
            <a:r>
              <a:rPr lang="en-AU" sz="750" kern="0" dirty="0">
                <a:solidFill>
                  <a:srgbClr val="212121"/>
                </a:solidFill>
                <a:latin typeface="Century Gothic" panose="020B0502020202020204" pitchFamily="34" charset="0"/>
                <a:cs typeface="Courier New"/>
              </a:rPr>
              <a:t> prima </a:t>
            </a:r>
            <a:r>
              <a:rPr lang="en-AU" sz="750" kern="0" dirty="0" err="1">
                <a:solidFill>
                  <a:srgbClr val="212121"/>
                </a:solidFill>
                <a:latin typeface="Century Gothic" panose="020B0502020202020204" pitchFamily="34" charset="0"/>
                <a:cs typeface="Courier New"/>
              </a:rPr>
              <a:t>riga</a:t>
            </a:r>
            <a:r>
              <a:rPr lang="en-AU" sz="750" kern="0" dirty="0">
                <a:solidFill>
                  <a:srgbClr val="212121"/>
                </a:solidFill>
                <a:latin typeface="Century Gothic" panose="020B0502020202020204" pitchFamily="34" charset="0"/>
                <a:cs typeface="Courier New"/>
              </a:rPr>
              <a:t> di una </a:t>
            </a:r>
            <a:r>
              <a:rPr lang="en-AU" sz="750" kern="0" dirty="0" err="1">
                <a:solidFill>
                  <a:srgbClr val="212121"/>
                </a:solidFill>
                <a:latin typeface="Century Gothic" panose="020B0502020202020204" pitchFamily="34" charset="0"/>
                <a:cs typeface="Courier New"/>
              </a:rPr>
              <a:t>cella</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permette</a:t>
            </a:r>
            <a:r>
              <a:rPr lang="en-AU" sz="750" kern="0" dirty="0">
                <a:solidFill>
                  <a:srgbClr val="212121"/>
                </a:solidFill>
                <a:latin typeface="Century Gothic" panose="020B0502020202020204" pitchFamily="34" charset="0"/>
                <a:cs typeface="Courier New"/>
              </a:rPr>
              <a:t> di </a:t>
            </a:r>
            <a:r>
              <a:rPr lang="en-AU" sz="750" kern="0" dirty="0" err="1">
                <a:solidFill>
                  <a:srgbClr val="212121"/>
                </a:solidFill>
                <a:latin typeface="Century Gothic" panose="020B0502020202020204" pitchFamily="34" charset="0"/>
                <a:cs typeface="Courier New"/>
              </a:rPr>
              <a:t>vedere</a:t>
            </a:r>
            <a:r>
              <a:rPr lang="en-AU" sz="750" kern="0" dirty="0">
                <a:solidFill>
                  <a:srgbClr val="212121"/>
                </a:solidFill>
                <a:latin typeface="Century Gothic" panose="020B0502020202020204" pitchFamily="34" charset="0"/>
                <a:cs typeface="Courier New"/>
              </a:rPr>
              <a:t> il tempo di </a:t>
            </a:r>
            <a:r>
              <a:rPr lang="en-AU" sz="750" kern="0" dirty="0" err="1">
                <a:solidFill>
                  <a:srgbClr val="212121"/>
                </a:solidFill>
                <a:latin typeface="Century Gothic" panose="020B0502020202020204" pitchFamily="34" charset="0"/>
                <a:cs typeface="Courier New"/>
              </a:rPr>
              <a:t>esecuzione</a:t>
            </a:r>
            <a:r>
              <a:rPr lang="en-AU" sz="750" kern="0" dirty="0">
                <a:solidFill>
                  <a:srgbClr val="212121"/>
                </a:solidFill>
                <a:latin typeface="Century Gothic" panose="020B0502020202020204" pitchFamily="34" charset="0"/>
                <a:cs typeface="Courier New"/>
              </a:rPr>
              <a:t>.</a:t>
            </a:r>
          </a:p>
          <a:p>
            <a:pPr algn="just" defTabSz="685320"/>
            <a:endParaRPr lang="en-AU" sz="750" kern="0" dirty="0">
              <a:solidFill>
                <a:srgbClr val="212121"/>
              </a:solidFill>
              <a:latin typeface="Century Gothic" panose="020B0502020202020204" pitchFamily="34" charset="0"/>
              <a:cs typeface="Courier New"/>
            </a:endParaRPr>
          </a:p>
          <a:p>
            <a:pPr algn="just" defTabSz="685320"/>
            <a:r>
              <a:rPr lang="en-AU" sz="750" kern="0" dirty="0">
                <a:solidFill>
                  <a:srgbClr val="212121"/>
                </a:solidFill>
                <a:latin typeface="Century Gothic" panose="020B0502020202020204" pitchFamily="34" charset="0"/>
                <a:cs typeface="Courier New"/>
              </a:rPr>
              <a:t>Si </a:t>
            </a:r>
            <a:r>
              <a:rPr lang="en-AU" sz="750" kern="0" dirty="0" err="1">
                <a:solidFill>
                  <a:srgbClr val="212121"/>
                </a:solidFill>
                <a:latin typeface="Century Gothic" panose="020B0502020202020204" pitchFamily="34" charset="0"/>
                <a:cs typeface="Courier New"/>
              </a:rPr>
              <a:t>chiamano</a:t>
            </a:r>
            <a:r>
              <a:rPr lang="en-AU" sz="750" kern="0" dirty="0">
                <a:solidFill>
                  <a:srgbClr val="212121"/>
                </a:solidFill>
                <a:latin typeface="Century Gothic" panose="020B0502020202020204" pitchFamily="34" charset="0"/>
                <a:cs typeface="Courier New"/>
              </a:rPr>
              <a:t> magic keyword e </a:t>
            </a:r>
            <a:r>
              <a:rPr lang="en-AU" sz="750" kern="0" dirty="0" err="1">
                <a:solidFill>
                  <a:srgbClr val="212121"/>
                </a:solidFill>
                <a:latin typeface="Century Gothic" panose="020B0502020202020204" pitchFamily="34" charset="0"/>
                <a:cs typeface="Courier New"/>
              </a:rPr>
              <a:t>si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utilizzano</a:t>
            </a:r>
            <a:r>
              <a:rPr lang="en-AU" sz="750" kern="0" dirty="0">
                <a:solidFill>
                  <a:srgbClr val="212121"/>
                </a:solidFill>
                <a:latin typeface="Century Gothic" panose="020B0502020202020204" pitchFamily="34" charset="0"/>
                <a:cs typeface="Courier New"/>
              </a:rPr>
              <a:t> con un doppio "%" </a:t>
            </a:r>
            <a:r>
              <a:rPr lang="en-AU" sz="750" kern="0" dirty="0" err="1">
                <a:solidFill>
                  <a:srgbClr val="212121"/>
                </a:solidFill>
                <a:latin typeface="Century Gothic" panose="020B0502020202020204" pitchFamily="34" charset="0"/>
                <a:cs typeface="Courier New"/>
              </a:rPr>
              <a:t>davanti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Negli</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altri</a:t>
            </a:r>
            <a:r>
              <a:rPr lang="en-AU" sz="750" kern="0" dirty="0">
                <a:solidFill>
                  <a:srgbClr val="212121"/>
                </a:solidFill>
                <a:latin typeface="Century Gothic" panose="020B0502020202020204" pitchFamily="34" charset="0"/>
                <a:cs typeface="Courier New"/>
              </a:rPr>
              <a:t> editor non </a:t>
            </a:r>
            <a:r>
              <a:rPr lang="en-AU" sz="750" kern="0" dirty="0" err="1">
                <a:solidFill>
                  <a:srgbClr val="212121"/>
                </a:solidFill>
                <a:latin typeface="Century Gothic" panose="020B0502020202020204" pitchFamily="34" charset="0"/>
                <a:cs typeface="Courier New"/>
              </a:rPr>
              <a:t>funzionano</a:t>
            </a:r>
            <a:r>
              <a:rPr lang="en-AU" sz="750" kern="0" dirty="0">
                <a:solidFill>
                  <a:srgbClr val="212121"/>
                </a:solidFill>
                <a:latin typeface="Century Gothic" panose="020B0502020202020204" pitchFamily="34" charset="0"/>
                <a:cs typeface="Courier New"/>
              </a:rPr>
              <a:t>.</a:t>
            </a:r>
          </a:p>
        </p:txBody>
      </p:sp>
      <p:sp>
        <p:nvSpPr>
          <p:cNvPr id="2" name="Title 1">
            <a:extLst>
              <a:ext uri="{FF2B5EF4-FFF2-40B4-BE49-F238E27FC236}">
                <a16:creationId xmlns:a16="http://schemas.microsoft.com/office/drawing/2014/main" id="{C129535A-F613-7D24-A028-417D6F871FE4}"/>
              </a:ext>
            </a:extLst>
          </p:cNvPr>
          <p:cNvSpPr>
            <a:spLocks noGrp="1"/>
          </p:cNvSpPr>
          <p:nvPr>
            <p:ph type="title"/>
          </p:nvPr>
        </p:nvSpPr>
        <p:spPr/>
        <p:txBody>
          <a:bodyPr/>
          <a:lstStyle/>
          <a:p>
            <a:r>
              <a:rPr lang="it-IT" sz="1600" dirty="0">
                <a:solidFill>
                  <a:schemeClr val="bg1"/>
                </a:solidFill>
              </a:rPr>
              <a:t>C</a:t>
            </a:r>
            <a:r>
              <a:rPr lang="en-AU" sz="1600" dirty="0" err="1">
                <a:solidFill>
                  <a:schemeClr val="bg1"/>
                </a:solidFill>
              </a:rPr>
              <a:t>icli</a:t>
            </a:r>
            <a:r>
              <a:rPr lang="en-AU" sz="1600" dirty="0">
                <a:solidFill>
                  <a:schemeClr val="bg1"/>
                </a:solidFill>
              </a:rPr>
              <a:t> – </a:t>
            </a:r>
            <a:r>
              <a:rPr lang="en-AU" sz="1600" dirty="0" err="1">
                <a:solidFill>
                  <a:schemeClr val="bg1"/>
                </a:solidFill>
              </a:rPr>
              <a:t>Gestione</a:t>
            </a:r>
            <a:r>
              <a:rPr lang="en-AU" sz="1600" dirty="0">
                <a:solidFill>
                  <a:schemeClr val="bg1"/>
                </a:solidFill>
              </a:rPr>
              <a:t> </a:t>
            </a:r>
            <a:r>
              <a:rPr lang="en-AU" sz="1600" dirty="0" err="1">
                <a:solidFill>
                  <a:schemeClr val="bg1"/>
                </a:solidFill>
              </a:rPr>
              <a:t>dell’errore</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264507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4062793" y="1962356"/>
            <a:ext cx="1737932" cy="369332"/>
          </a:xfrm>
          <a:prstGeom prst="rect">
            <a:avLst/>
          </a:prstGeom>
        </p:spPr>
        <p:txBody>
          <a:bodyPr wrap="square">
            <a:spAutoFit/>
          </a:bodyPr>
          <a:lstStyle/>
          <a:p>
            <a:pPr algn="ctr"/>
            <a:r>
              <a:rPr lang="it-IT" b="1" dirty="0"/>
              <a:t>ESERCIZI PY2</a:t>
            </a:r>
          </a:p>
        </p:txBody>
      </p:sp>
      <p:sp>
        <p:nvSpPr>
          <p:cNvPr id="2" name="Arrow: Right 1">
            <a:extLst>
              <a:ext uri="{FF2B5EF4-FFF2-40B4-BE49-F238E27FC236}">
                <a16:creationId xmlns:a16="http://schemas.microsoft.com/office/drawing/2014/main" id="{DAD17929-48B5-4147-8B73-1FDFEFB86905}"/>
              </a:ext>
            </a:extLst>
          </p:cNvPr>
          <p:cNvSpPr/>
          <p:nvPr/>
        </p:nvSpPr>
        <p:spPr>
          <a:xfrm>
            <a:off x="3257550" y="1908408"/>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3" name="Title 2">
            <a:extLst>
              <a:ext uri="{FF2B5EF4-FFF2-40B4-BE49-F238E27FC236}">
                <a16:creationId xmlns:a16="http://schemas.microsoft.com/office/drawing/2014/main" id="{11B6075C-0423-DFEF-9527-33B1445F42E7}"/>
              </a:ext>
            </a:extLst>
          </p:cNvPr>
          <p:cNvSpPr>
            <a:spLocks noGrp="1"/>
          </p:cNvSpPr>
          <p:nvPr>
            <p:ph type="title"/>
          </p:nvPr>
        </p:nvSpPr>
        <p:spPr/>
        <p:txBody>
          <a:bodyPr/>
          <a:lstStyle/>
          <a:p>
            <a:r>
              <a:rPr lang="en-AU" dirty="0" err="1">
                <a:solidFill>
                  <a:schemeClr val="bg1"/>
                </a:solidFill>
              </a:rPr>
              <a:t>Esercizi</a:t>
            </a:r>
            <a:br>
              <a:rPr lang="en-AU"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35247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b="1" dirty="0" err="1">
                <a:solidFill>
                  <a:schemeClr val="tx1"/>
                </a:solidFill>
              </a:rPr>
              <a:t>Funzioni</a:t>
            </a:r>
            <a:endParaRPr lang="en-AU" b="1" dirty="0">
              <a:solidFill>
                <a:schemeClr val="tx1"/>
              </a:solidFill>
            </a:endParaRPr>
          </a:p>
        </p:txBody>
      </p:sp>
    </p:spTree>
    <p:extLst>
      <p:ext uri="{BB962C8B-B14F-4D97-AF65-F5344CB8AC3E}">
        <p14:creationId xmlns:p14="http://schemas.microsoft.com/office/powerpoint/2010/main" val="3302593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C24A1234-08D3-4A3B-A26D-109A77FC98F0}"/>
              </a:ext>
            </a:extLst>
          </p:cNvPr>
          <p:cNvSpPr/>
          <p:nvPr/>
        </p:nvSpPr>
        <p:spPr>
          <a:xfrm>
            <a:off x="1108271" y="836855"/>
            <a:ext cx="3314754" cy="3785652"/>
          </a:xfrm>
          <a:prstGeom prst="rect">
            <a:avLst/>
          </a:prstGeom>
        </p:spPr>
        <p:txBody>
          <a:bodyPr wrap="square">
            <a:spAutoFit/>
          </a:bodyPr>
          <a:lstStyle/>
          <a:p>
            <a:pPr algn="just"/>
            <a:endParaRPr lang="it-IT" sz="2100" b="1" dirty="0">
              <a:solidFill>
                <a:srgbClr val="000000"/>
              </a:solidFill>
            </a:endParaRPr>
          </a:p>
          <a:p>
            <a:pPr algn="just"/>
            <a:endParaRPr lang="it-IT" sz="2100" b="1" dirty="0">
              <a:solidFill>
                <a:srgbClr val="000000"/>
              </a:solidFill>
            </a:endParaRPr>
          </a:p>
          <a:p>
            <a:pPr marL="0" lvl="1" algn="just"/>
            <a:r>
              <a:rPr lang="it-IT" sz="900" dirty="0">
                <a:solidFill>
                  <a:srgbClr val="000000"/>
                </a:solidFill>
              </a:rPr>
              <a:t>Corrisponde ad un segmento di memoria del mondo Macro che contiene del codice parametrizzabile tramite degli argomenti, Può essere richiamato ed inserito all’interno del flusso di codice.</a:t>
            </a: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r>
              <a:rPr lang="it-IT" sz="900" dirty="0">
                <a:solidFill>
                  <a:srgbClr val="000000"/>
                </a:solidFill>
              </a:rPr>
              <a:t>In genere le macro sono intere procedure parametrizzate o pezzi di procedure eseguibili se correttamente inseriti all’interno di altri processi.</a:t>
            </a:r>
          </a:p>
          <a:p>
            <a:pPr marL="0" lvl="1" algn="just"/>
            <a:r>
              <a:rPr lang="it-IT" sz="900" dirty="0">
                <a:solidFill>
                  <a:srgbClr val="000000"/>
                </a:solidFill>
              </a:rPr>
              <a:t>Talvolta può essere utile definire un programma di macro e importarlo nel codice con comando </a:t>
            </a:r>
            <a:r>
              <a:rPr lang="it-IT" sz="900" b="1" dirty="0">
                <a:solidFill>
                  <a:srgbClr val="000000"/>
                </a:solidFill>
              </a:rPr>
              <a:t>%INCLUDE</a:t>
            </a:r>
            <a:r>
              <a:rPr lang="it-IT" sz="900" dirty="0">
                <a:solidFill>
                  <a:srgbClr val="000000"/>
                </a:solidFill>
              </a:rPr>
              <a:t>.</a:t>
            </a:r>
          </a:p>
        </p:txBody>
      </p:sp>
      <p:sp>
        <p:nvSpPr>
          <p:cNvPr id="15" name="Rectangle 1">
            <a:extLst>
              <a:ext uri="{FF2B5EF4-FFF2-40B4-BE49-F238E27FC236}">
                <a16:creationId xmlns:a16="http://schemas.microsoft.com/office/drawing/2014/main" id="{FD242FC7-0E66-457F-A1E4-A86DE36ACF83}"/>
              </a:ext>
            </a:extLst>
          </p:cNvPr>
          <p:cNvSpPr/>
          <p:nvPr/>
        </p:nvSpPr>
        <p:spPr>
          <a:xfrm>
            <a:off x="4930256" y="836855"/>
            <a:ext cx="3314755" cy="3924151"/>
          </a:xfrm>
          <a:prstGeom prst="rect">
            <a:avLst/>
          </a:prstGeom>
        </p:spPr>
        <p:txBody>
          <a:bodyPr wrap="square">
            <a:spAutoFit/>
          </a:bodyPr>
          <a:lstStyle/>
          <a:p>
            <a:pPr marL="0" lvl="1" algn="just"/>
            <a:endParaRPr lang="it-IT" sz="2100" b="1" dirty="0">
              <a:solidFill>
                <a:srgbClr val="000000"/>
              </a:solidFill>
            </a:endParaRPr>
          </a:p>
          <a:p>
            <a:pPr marL="0" lvl="1" algn="just"/>
            <a:endParaRPr lang="it-IT" sz="2100" b="1" dirty="0">
              <a:solidFill>
                <a:srgbClr val="000000"/>
              </a:solidFill>
            </a:endParaRPr>
          </a:p>
          <a:p>
            <a:pPr marL="0" lvl="1" algn="just"/>
            <a:r>
              <a:rPr lang="it-IT" sz="900" dirty="0">
                <a:solidFill>
                  <a:srgbClr val="000000"/>
                </a:solidFill>
              </a:rPr>
              <a:t>Come detto lo spazio di memoria %macro in Python non esiste. Possono essere caricate in memoria delle funzioni che eseguono operazioni parametrizzate ed essere richiamate all’interno del flusso.</a:t>
            </a: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endParaRPr lang="it-IT" sz="900" dirty="0">
              <a:solidFill>
                <a:srgbClr val="000000"/>
              </a:solidFill>
            </a:endParaRPr>
          </a:p>
          <a:p>
            <a:pPr marL="0" lvl="1" algn="just"/>
            <a:r>
              <a:rPr lang="it-IT" sz="900" dirty="0">
                <a:solidFill>
                  <a:srgbClr val="000000"/>
                </a:solidFill>
              </a:rPr>
              <a:t>Come vedremo, la funzione può essere applicata anche ad oggetti paragonabili a tabelle e non solo caricate in memoria come nell’esempio. </a:t>
            </a:r>
          </a:p>
          <a:p>
            <a:pPr marL="0" lvl="1" algn="just"/>
            <a:r>
              <a:rPr lang="it-IT" sz="900" dirty="0">
                <a:solidFill>
                  <a:srgbClr val="000000"/>
                </a:solidFill>
              </a:rPr>
              <a:t>È possibile scrivere le funzioni in un file .</a:t>
            </a:r>
            <a:r>
              <a:rPr lang="it-IT" sz="900" i="1" dirty="0">
                <a:solidFill>
                  <a:srgbClr val="000000"/>
                </a:solidFill>
              </a:rPr>
              <a:t>py</a:t>
            </a:r>
            <a:r>
              <a:rPr lang="it-IT" sz="900" dirty="0">
                <a:solidFill>
                  <a:srgbClr val="000000"/>
                </a:solidFill>
              </a:rPr>
              <a:t> e importarlo nel codice con comando </a:t>
            </a:r>
            <a:r>
              <a:rPr lang="it-IT" sz="900" b="1" dirty="0">
                <a:solidFill>
                  <a:srgbClr val="000000"/>
                </a:solidFill>
              </a:rPr>
              <a:t>import </a:t>
            </a:r>
            <a:r>
              <a:rPr lang="it-IT" sz="900" dirty="0">
                <a:solidFill>
                  <a:srgbClr val="000000"/>
                </a:solidFill>
              </a:rPr>
              <a:t>(come per le librerie). </a:t>
            </a:r>
          </a:p>
        </p:txBody>
      </p:sp>
      <p:grpSp>
        <p:nvGrpSpPr>
          <p:cNvPr id="5" name="Gruppo 4">
            <a:extLst>
              <a:ext uri="{FF2B5EF4-FFF2-40B4-BE49-F238E27FC236}">
                <a16:creationId xmlns:a16="http://schemas.microsoft.com/office/drawing/2014/main" id="{9F8FAA16-0C7C-44F1-935E-13B8AEDC7603}"/>
              </a:ext>
            </a:extLst>
          </p:cNvPr>
          <p:cNvGrpSpPr/>
          <p:nvPr/>
        </p:nvGrpSpPr>
        <p:grpSpPr>
          <a:xfrm>
            <a:off x="5129753" y="2083782"/>
            <a:ext cx="3115258" cy="1754326"/>
            <a:chOff x="6664179" y="2998508"/>
            <a:chExt cx="4153677" cy="2339101"/>
          </a:xfrm>
        </p:grpSpPr>
        <p:sp>
          <p:nvSpPr>
            <p:cNvPr id="7" name="Rectangle 5">
              <a:extLst>
                <a:ext uri="{FF2B5EF4-FFF2-40B4-BE49-F238E27FC236}">
                  <a16:creationId xmlns:a16="http://schemas.microsoft.com/office/drawing/2014/main" id="{46413983-97B0-4926-BCF5-C69767193320}"/>
                </a:ext>
              </a:extLst>
            </p:cNvPr>
            <p:cNvSpPr/>
            <p:nvPr/>
          </p:nvSpPr>
          <p:spPr>
            <a:xfrm>
              <a:off x="6664179" y="2998508"/>
              <a:ext cx="3913045" cy="2339101"/>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900" dirty="0">
                  <a:solidFill>
                    <a:srgbClr val="C17CEC"/>
                  </a:solidFill>
                  <a:latin typeface="Consolas" panose="020B0609020204030204" pitchFamily="49" charset="0"/>
                  <a:cs typeface="Calibri" panose="020F0502020204030204" pitchFamily="34" charset="0"/>
                </a:rPr>
                <a:t>def</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err="1">
                  <a:solidFill>
                    <a:srgbClr val="FFC000"/>
                  </a:solidFill>
                  <a:latin typeface="Consolas" panose="020B0609020204030204" pitchFamily="49" charset="0"/>
                  <a:cs typeface="Calibri" panose="020F0502020204030204" pitchFamily="34" charset="0"/>
                </a:rPr>
                <a:t>age</a:t>
              </a:r>
              <a:r>
                <a:rPr lang="en-GB" sz="900" dirty="0" err="1">
                  <a:solidFill>
                    <a:schemeClr val="tx1">
                      <a:lumMod val="10000"/>
                      <a:lumOff val="90000"/>
                    </a:schemeClr>
                  </a:solidFill>
                  <a:latin typeface="Consolas" panose="020B0609020204030204" pitchFamily="49" charset="0"/>
                  <a:cs typeface="Calibri" panose="020F0502020204030204" pitchFamily="34" charset="0"/>
                </a:rPr>
                <a:t>,</a:t>
              </a:r>
              <a:r>
                <a:rPr lang="en-GB" sz="900" dirty="0" err="1">
                  <a:solidFill>
                    <a:srgbClr val="FFC000"/>
                  </a:solidFill>
                  <a:latin typeface="Consolas" panose="020B0609020204030204" pitchFamily="49" charset="0"/>
                  <a:cs typeface="Calibri" panose="020F0502020204030204" pitchFamily="34" charset="0"/>
                </a:rPr>
                <a:t>name</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C17CEC"/>
                  </a:solidFill>
                  <a:latin typeface="Consolas" panose="020B0609020204030204" pitchFamily="49" charset="0"/>
                  <a:cs typeface="Calibri" panose="020F0502020204030204" pitchFamily="34" charset="0"/>
                </a:rPr>
                <a:t>if</a:t>
              </a:r>
              <a:r>
                <a:rPr lang="en-GB" sz="900" dirty="0">
                  <a:solidFill>
                    <a:schemeClr val="tx1">
                      <a:lumMod val="10000"/>
                      <a:lumOff val="90000"/>
                    </a:schemeClr>
                  </a:solidFill>
                  <a:latin typeface="Consolas" panose="020B0609020204030204" pitchFamily="49" charset="0"/>
                  <a:cs typeface="Calibri" panose="020F0502020204030204" pitchFamily="34" charset="0"/>
                </a:rPr>
                <a:t> age </a:t>
              </a:r>
              <a:r>
                <a:rPr lang="en-GB" sz="900" dirty="0">
                  <a:solidFill>
                    <a:srgbClr val="C17CEC"/>
                  </a:solidFill>
                  <a:latin typeface="Consolas" panose="020B0609020204030204" pitchFamily="49" charset="0"/>
                  <a:cs typeface="Calibri" panose="020F0502020204030204" pitchFamily="34" charset="0"/>
                </a:rPr>
                <a:t>&lt;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FFC000"/>
                  </a:solidFill>
                  <a:latin typeface="Consolas" panose="020B0609020204030204" pitchFamily="49" charset="0"/>
                  <a:cs typeface="Calibri" panose="020F0502020204030204" pitchFamily="34" charset="0"/>
                </a:rPr>
                <a:t>18</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C17CEC"/>
                  </a:solidFill>
                  <a:latin typeface="Consolas" panose="020B0609020204030204" pitchFamily="49" charset="0"/>
                  <a:cs typeface="Calibri" panose="020F0502020204030204" pitchFamily="34" charset="0"/>
                </a:rPr>
                <a:t>return</a:t>
              </a:r>
              <a:r>
                <a:rPr lang="en-GB" sz="900" dirty="0">
                  <a:solidFill>
                    <a:schemeClr val="tx1">
                      <a:lumMod val="10000"/>
                      <a:lumOff val="90000"/>
                    </a:schemeClr>
                  </a:solidFill>
                  <a:latin typeface="Consolas" panose="020B0609020204030204" pitchFamily="49" charset="0"/>
                  <a:cs typeface="Calibri" panose="020F0502020204030204" pitchFamily="34" charset="0"/>
                </a:rPr>
                <a:t>(name </a:t>
              </a:r>
              <a:r>
                <a:rPr lang="en-GB" sz="900" dirty="0">
                  <a:solidFill>
                    <a:srgbClr val="C17CEC"/>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92D050"/>
                  </a:solidFill>
                  <a:latin typeface="Consolas" panose="020B0609020204030204" pitchFamily="49" charset="0"/>
                  <a:cs typeface="Calibri" panose="020F0502020204030204" pitchFamily="34" charset="0"/>
                </a:rPr>
                <a:t>" = not approved"</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C17CEC"/>
                  </a:solidFill>
                  <a:latin typeface="Consolas" panose="020B0609020204030204" pitchFamily="49" charset="0"/>
                  <a:cs typeface="Calibri" panose="020F0502020204030204" pitchFamily="34" charset="0"/>
                </a:rPr>
                <a:t>else:</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C17CEC"/>
                  </a:solidFill>
                  <a:latin typeface="Consolas" panose="020B0609020204030204" pitchFamily="49" charset="0"/>
                  <a:cs typeface="Calibri" panose="020F0502020204030204" pitchFamily="34" charset="0"/>
                </a:rPr>
                <a:t>return</a:t>
              </a:r>
              <a:r>
                <a:rPr lang="en-GB" sz="900" dirty="0">
                  <a:solidFill>
                    <a:schemeClr val="tx1">
                      <a:lumMod val="10000"/>
                      <a:lumOff val="90000"/>
                    </a:schemeClr>
                  </a:solidFill>
                  <a:latin typeface="Consolas" panose="020B0609020204030204" pitchFamily="49" charset="0"/>
                  <a:cs typeface="Calibri" panose="020F0502020204030204" pitchFamily="34" charset="0"/>
                </a:rPr>
                <a:t>(name </a:t>
              </a:r>
              <a:r>
                <a:rPr lang="en-GB" sz="900" dirty="0">
                  <a:solidFill>
                    <a:srgbClr val="C17CEC"/>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92D050"/>
                  </a:solidFill>
                  <a:latin typeface="Consolas" panose="020B0609020204030204" pitchFamily="49" charset="0"/>
                  <a:cs typeface="Calibri" panose="020F0502020204030204" pitchFamily="34" charset="0"/>
                </a:rPr>
                <a:t>" = approved"</a:t>
              </a:r>
              <a:r>
                <a:rPr lang="en-GB" sz="900" dirty="0">
                  <a:solidFill>
                    <a:schemeClr val="tx1">
                      <a:lumMod val="10000"/>
                      <a:lumOff val="90000"/>
                    </a:schemeClr>
                  </a:solidFill>
                  <a:latin typeface="Consolas" panose="020B0609020204030204" pitchFamily="49" charset="0"/>
                  <a:cs typeface="Calibri" panose="020F0502020204030204" pitchFamily="34" charset="0"/>
                </a:rPr>
                <a:t>)</a:t>
              </a:r>
              <a:endParaRPr lang="en-GB" sz="900" dirty="0">
                <a:solidFill>
                  <a:srgbClr val="92D050"/>
                </a:solidFill>
                <a:latin typeface="Consolas" panose="020B0609020204030204" pitchFamily="49" charset="0"/>
                <a:cs typeface="Calibri" panose="020F0502020204030204" pitchFamily="34" charset="0"/>
              </a:endParaRPr>
            </a:p>
            <a:p>
              <a:pPr algn="just"/>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Candidato_1 </a:t>
              </a:r>
              <a:r>
                <a:rPr lang="en-GB" sz="900" dirty="0">
                  <a:solidFill>
                    <a:srgbClr val="C17CEC"/>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a:solidFill>
                    <a:srgbClr val="FFC000"/>
                  </a:solidFill>
                  <a:latin typeface="Consolas" panose="020B0609020204030204" pitchFamily="49" charset="0"/>
                  <a:cs typeface="Calibri" panose="020F0502020204030204" pitchFamily="34" charset="0"/>
                </a:rPr>
                <a:t>26</a:t>
              </a:r>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a:solidFill>
                    <a:srgbClr val="92D050"/>
                  </a:solidFill>
                  <a:latin typeface="Consolas" panose="020B0609020204030204" pitchFamily="49" charset="0"/>
                  <a:cs typeface="Calibri" panose="020F0502020204030204" pitchFamily="34" charset="0"/>
                </a:rPr>
                <a:t>"Luca"</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Candidato_2 </a:t>
              </a:r>
              <a:r>
                <a:rPr lang="en-GB" sz="900" dirty="0">
                  <a:solidFill>
                    <a:srgbClr val="C17CEC"/>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a:solidFill>
                    <a:srgbClr val="FFC000"/>
                  </a:solidFill>
                  <a:latin typeface="Consolas" panose="020B0609020204030204" pitchFamily="49" charset="0"/>
                  <a:cs typeface="Calibri" panose="020F0502020204030204" pitchFamily="34" charset="0"/>
                </a:rPr>
                <a:t>15</a:t>
              </a:r>
              <a:r>
                <a:rPr lang="en-GB" sz="900" dirty="0">
                  <a:solidFill>
                    <a:schemeClr val="tx1">
                      <a:lumMod val="10000"/>
                      <a:lumOff val="90000"/>
                    </a:schemeClr>
                  </a:solidFill>
                  <a:latin typeface="Consolas" panose="020B0609020204030204" pitchFamily="49" charset="0"/>
                  <a:cs typeface="Calibri" panose="020F0502020204030204" pitchFamily="34" charset="0"/>
                </a:rPr>
                <a:t>,</a:t>
              </a:r>
              <a:r>
                <a:rPr lang="en-GB" sz="900" dirty="0">
                  <a:solidFill>
                    <a:srgbClr val="92D050"/>
                  </a:solidFill>
                  <a:latin typeface="Consolas" panose="020B0609020204030204" pitchFamily="49" charset="0"/>
                  <a:cs typeface="Calibri" panose="020F0502020204030204" pitchFamily="34" charset="0"/>
                </a:rPr>
                <a:t>"Marco"</a:t>
              </a:r>
              <a:r>
                <a:rPr lang="en-GB" sz="9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9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900" dirty="0">
                  <a:solidFill>
                    <a:schemeClr val="tx1">
                      <a:lumMod val="10000"/>
                      <a:lumOff val="90000"/>
                    </a:schemeClr>
                  </a:solidFill>
                  <a:latin typeface="Consolas" panose="020B0609020204030204" pitchFamily="49" charset="0"/>
                  <a:cs typeface="Calibri" panose="020F0502020204030204" pitchFamily="34" charset="0"/>
                </a:rPr>
                <a:t>(Candidato_1,</a:t>
              </a:r>
              <a:r>
                <a:rPr lang="en-GB" sz="900" dirty="0">
                  <a:solidFill>
                    <a:srgbClr val="92D050"/>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92D050"/>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92D050"/>
                  </a:solidFill>
                  <a:latin typeface="Consolas" panose="020B0609020204030204" pitchFamily="49" charset="0"/>
                  <a:cs typeface="Calibri" panose="020F0502020204030204" pitchFamily="34" charset="0"/>
                </a:rPr>
                <a:t>"</a:t>
              </a:r>
              <a:r>
                <a:rPr lang="en-GB" sz="900" dirty="0">
                  <a:solidFill>
                    <a:schemeClr val="tx1">
                      <a:lumMod val="10000"/>
                      <a:lumOff val="90000"/>
                    </a:schemeClr>
                  </a:solidFill>
                  <a:latin typeface="Consolas" panose="020B0609020204030204" pitchFamily="49" charset="0"/>
                  <a:cs typeface="Calibri" panose="020F0502020204030204" pitchFamily="34" charset="0"/>
                </a:rPr>
                <a:t> , Candidato_2)</a:t>
              </a:r>
            </a:p>
            <a:p>
              <a:pPr algn="just"/>
              <a:endParaRPr lang="it-IT" sz="9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it-IT"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9" name="Rectangle 6">
              <a:extLst>
                <a:ext uri="{FF2B5EF4-FFF2-40B4-BE49-F238E27FC236}">
                  <a16:creationId xmlns:a16="http://schemas.microsoft.com/office/drawing/2014/main" id="{4F3CE85C-871D-4CBB-9CF0-D8E80A397222}"/>
                </a:ext>
              </a:extLst>
            </p:cNvPr>
            <p:cNvSpPr/>
            <p:nvPr/>
          </p:nvSpPr>
          <p:spPr>
            <a:xfrm>
              <a:off x="7292250" y="4928458"/>
              <a:ext cx="3525606" cy="292388"/>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pPr algn="just"/>
              <a:r>
                <a:rPr lang="en-GB" sz="825" dirty="0">
                  <a:solidFill>
                    <a:schemeClr val="tx1">
                      <a:lumMod val="10000"/>
                      <a:lumOff val="90000"/>
                    </a:schemeClr>
                  </a:solidFill>
                  <a:latin typeface="Consolas" panose="020B0609020204030204" pitchFamily="49" charset="0"/>
                  <a:cs typeface="Calibri" panose="020F0502020204030204" pitchFamily="34" charset="0"/>
                </a:rPr>
                <a:t>Luca = approved  ,  Marco = not approved</a:t>
              </a:r>
            </a:p>
          </p:txBody>
        </p:sp>
      </p:grpSp>
      <p:sp>
        <p:nvSpPr>
          <p:cNvPr id="4" name="Rettangolo 3">
            <a:extLst>
              <a:ext uri="{FF2B5EF4-FFF2-40B4-BE49-F238E27FC236}">
                <a16:creationId xmlns:a16="http://schemas.microsoft.com/office/drawing/2014/main" id="{2D143E7E-A680-468F-BC01-94C380312E55}"/>
              </a:ext>
            </a:extLst>
          </p:cNvPr>
          <p:cNvSpPr/>
          <p:nvPr/>
        </p:nvSpPr>
        <p:spPr>
          <a:xfrm>
            <a:off x="1331286" y="2083782"/>
            <a:ext cx="2797319" cy="1754326"/>
          </a:xfrm>
          <a:prstGeom prst="rect">
            <a:avLst/>
          </a:prstGeom>
          <a:ln>
            <a:solidFill>
              <a:schemeClr val="accent1"/>
            </a:solidFill>
          </a:ln>
        </p:spPr>
        <p:txBody>
          <a:bodyPr wrap="square">
            <a:spAutoFit/>
          </a:bodyPr>
          <a:lstStyle/>
          <a:p>
            <a:r>
              <a:rPr lang="en-GB" sz="900" b="1" dirty="0">
                <a:solidFill>
                  <a:srgbClr val="000080"/>
                </a:solidFill>
                <a:latin typeface="Courier New" panose="02070309020205020404" pitchFamily="49" charset="0"/>
              </a:rPr>
              <a:t>%macro</a:t>
            </a:r>
            <a:r>
              <a:rPr lang="en-GB" sz="900" dirty="0">
                <a:solidFill>
                  <a:srgbClr val="000000"/>
                </a:solidFill>
                <a:latin typeface="Courier New" panose="02070309020205020404" pitchFamily="49" charset="0"/>
              </a:rPr>
              <a:t> </a:t>
            </a:r>
            <a:r>
              <a:rPr lang="en-GB" sz="900" dirty="0" err="1">
                <a:solidFill>
                  <a:srgbClr val="000000"/>
                </a:solidFill>
                <a:latin typeface="Courier New" panose="02070309020205020404" pitchFamily="49" charset="0"/>
              </a:rPr>
              <a:t>check_age</a:t>
            </a:r>
            <a:r>
              <a:rPr lang="en-GB" sz="900" dirty="0">
                <a:solidFill>
                  <a:srgbClr val="000000"/>
                </a:solidFill>
                <a:latin typeface="Courier New" panose="02070309020205020404" pitchFamily="49" charset="0"/>
              </a:rPr>
              <a:t>;</a:t>
            </a:r>
          </a:p>
          <a:p>
            <a:r>
              <a:rPr lang="en-GB" sz="900" dirty="0">
                <a:solidFill>
                  <a:srgbClr val="000000"/>
                </a:solidFill>
                <a:latin typeface="Courier New" panose="02070309020205020404" pitchFamily="49" charset="0"/>
              </a:rPr>
              <a:t> if age &lt; </a:t>
            </a:r>
            <a:r>
              <a:rPr lang="en-GB" sz="900" b="1" dirty="0">
                <a:solidFill>
                  <a:srgbClr val="008080"/>
                </a:solidFill>
                <a:latin typeface="Courier New" panose="02070309020205020404" pitchFamily="49" charset="0"/>
              </a:rPr>
              <a:t>18</a:t>
            </a:r>
            <a:r>
              <a:rPr lang="en-GB" sz="900" dirty="0">
                <a:solidFill>
                  <a:srgbClr val="000000"/>
                </a:solidFill>
                <a:latin typeface="Courier New" panose="02070309020205020404" pitchFamily="49" charset="0"/>
              </a:rPr>
              <a:t> then </a:t>
            </a:r>
          </a:p>
          <a:p>
            <a:r>
              <a:rPr lang="en-GB" sz="900" dirty="0">
                <a:solidFill>
                  <a:srgbClr val="000000"/>
                </a:solidFill>
                <a:latin typeface="Courier New" panose="02070309020205020404" pitchFamily="49" charset="0"/>
              </a:rPr>
              <a:t>  </a:t>
            </a:r>
            <a:r>
              <a:rPr lang="en-GB" sz="900" dirty="0" err="1">
                <a:solidFill>
                  <a:srgbClr val="000000"/>
                </a:solidFill>
                <a:latin typeface="Courier New" panose="02070309020205020404" pitchFamily="49" charset="0"/>
              </a:rPr>
              <a:t>Candidato</a:t>
            </a:r>
            <a:r>
              <a:rPr lang="en-GB" sz="900" dirty="0">
                <a:solidFill>
                  <a:srgbClr val="000000"/>
                </a:solidFill>
                <a:latin typeface="Courier New" panose="02070309020205020404" pitchFamily="49" charset="0"/>
              </a:rPr>
              <a:t>     = name || </a:t>
            </a:r>
          </a:p>
          <a:p>
            <a:r>
              <a:rPr lang="en-GB" sz="900" dirty="0">
                <a:solidFill>
                  <a:srgbClr val="000000"/>
                </a:solidFill>
                <a:latin typeface="Courier New" panose="02070309020205020404" pitchFamily="49" charset="0"/>
              </a:rPr>
              <a:t>                </a:t>
            </a:r>
            <a:r>
              <a:rPr lang="en-GB" sz="900" dirty="0">
                <a:solidFill>
                  <a:srgbClr val="800080"/>
                </a:solidFill>
                <a:latin typeface="Courier New" panose="02070309020205020404" pitchFamily="49" charset="0"/>
              </a:rPr>
              <a:t>" = not approved"</a:t>
            </a:r>
            <a:r>
              <a:rPr lang="en-GB" sz="900" dirty="0">
                <a:solidFill>
                  <a:srgbClr val="000000"/>
                </a:solidFill>
                <a:latin typeface="Courier New" panose="02070309020205020404" pitchFamily="49" charset="0"/>
              </a:rPr>
              <a:t>;</a:t>
            </a:r>
          </a:p>
          <a:p>
            <a:r>
              <a:rPr lang="en-AU" sz="900" dirty="0">
                <a:solidFill>
                  <a:srgbClr val="000000"/>
                </a:solidFill>
                <a:latin typeface="Courier New" panose="02070309020205020404" pitchFamily="49" charset="0"/>
              </a:rPr>
              <a:t> else </a:t>
            </a:r>
            <a:r>
              <a:rPr lang="en-AU" sz="900" dirty="0" err="1">
                <a:solidFill>
                  <a:srgbClr val="000000"/>
                </a:solidFill>
                <a:latin typeface="Courier New" panose="02070309020205020404" pitchFamily="49" charset="0"/>
              </a:rPr>
              <a:t>Candidato</a:t>
            </a:r>
            <a:r>
              <a:rPr lang="en-AU" sz="900" dirty="0">
                <a:solidFill>
                  <a:srgbClr val="000000"/>
                </a:solidFill>
                <a:latin typeface="Courier New" panose="02070309020205020404" pitchFamily="49" charset="0"/>
              </a:rPr>
              <a:t> = name ||</a:t>
            </a:r>
          </a:p>
          <a:p>
            <a:r>
              <a:rPr lang="en-AU" sz="900" dirty="0">
                <a:solidFill>
                  <a:srgbClr val="000000"/>
                </a:solidFill>
                <a:latin typeface="Courier New" panose="02070309020205020404" pitchFamily="49" charset="0"/>
              </a:rPr>
              <a:t>                </a:t>
            </a:r>
            <a:r>
              <a:rPr lang="en-AU" sz="900" dirty="0">
                <a:solidFill>
                  <a:srgbClr val="800080"/>
                </a:solidFill>
                <a:latin typeface="Courier New" panose="02070309020205020404" pitchFamily="49" charset="0"/>
              </a:rPr>
              <a:t>" = approved    "</a:t>
            </a:r>
            <a:r>
              <a:rPr lang="en-AU" sz="900" dirty="0">
                <a:solidFill>
                  <a:srgbClr val="000000"/>
                </a:solidFill>
                <a:latin typeface="Courier New" panose="02070309020205020404" pitchFamily="49" charset="0"/>
              </a:rPr>
              <a:t>;</a:t>
            </a:r>
          </a:p>
          <a:p>
            <a:r>
              <a:rPr lang="en-AU" sz="900" b="1" dirty="0">
                <a:solidFill>
                  <a:srgbClr val="000080"/>
                </a:solidFill>
                <a:latin typeface="Courier New" panose="02070309020205020404" pitchFamily="49" charset="0"/>
              </a:rPr>
              <a:t>%mend</a:t>
            </a:r>
            <a:r>
              <a:rPr lang="en-AU" sz="900" dirty="0">
                <a:solidFill>
                  <a:srgbClr val="000000"/>
                </a:solidFill>
                <a:latin typeface="Courier New" panose="02070309020205020404" pitchFamily="49" charset="0"/>
              </a:rPr>
              <a:t>;</a:t>
            </a:r>
          </a:p>
          <a:p>
            <a:endParaRPr lang="en-AU" sz="900" dirty="0">
              <a:solidFill>
                <a:srgbClr val="000000"/>
              </a:solidFill>
              <a:latin typeface="Courier New" panose="02070309020205020404" pitchFamily="49" charset="0"/>
            </a:endParaRPr>
          </a:p>
          <a:p>
            <a:r>
              <a:rPr lang="en-GB" sz="900" b="1" dirty="0">
                <a:solidFill>
                  <a:srgbClr val="000080"/>
                </a:solidFill>
                <a:latin typeface="Courier New" panose="02070309020205020404" pitchFamily="49" charset="0"/>
              </a:rPr>
              <a:t>data</a:t>
            </a:r>
            <a:r>
              <a:rPr lang="en-GB" sz="900" dirty="0">
                <a:solidFill>
                  <a:srgbClr val="000000"/>
                </a:solidFill>
                <a:latin typeface="Courier New" panose="02070309020205020404" pitchFamily="49" charset="0"/>
              </a:rPr>
              <a:t> out;</a:t>
            </a:r>
          </a:p>
          <a:p>
            <a:r>
              <a:rPr lang="en-GB" sz="900" b="1" dirty="0">
                <a:solidFill>
                  <a:srgbClr val="000080"/>
                </a:solidFill>
                <a:latin typeface="Courier New" panose="02070309020205020404" pitchFamily="49" charset="0"/>
              </a:rPr>
              <a:t>set</a:t>
            </a:r>
            <a:r>
              <a:rPr lang="en-GB" sz="900" dirty="0">
                <a:solidFill>
                  <a:srgbClr val="000000"/>
                </a:solidFill>
                <a:latin typeface="Courier New" panose="02070309020205020404" pitchFamily="49" charset="0"/>
              </a:rPr>
              <a:t> in;</a:t>
            </a:r>
          </a:p>
          <a:p>
            <a:r>
              <a:rPr lang="en-AU" sz="900" dirty="0">
                <a:solidFill>
                  <a:srgbClr val="000000"/>
                </a:solidFill>
                <a:latin typeface="Courier New" panose="02070309020205020404" pitchFamily="49" charset="0"/>
              </a:rPr>
              <a:t>%</a:t>
            </a:r>
            <a:r>
              <a:rPr lang="en-AU" sz="900" b="1" i="1" dirty="0" err="1">
                <a:solidFill>
                  <a:srgbClr val="000000"/>
                </a:solidFill>
                <a:latin typeface="Courier New" panose="02070309020205020404" pitchFamily="49" charset="0"/>
              </a:rPr>
              <a:t>check_age</a:t>
            </a:r>
            <a:r>
              <a:rPr lang="en-AU" sz="900" dirty="0">
                <a:solidFill>
                  <a:srgbClr val="000000"/>
                </a:solidFill>
                <a:latin typeface="Courier New" panose="02070309020205020404" pitchFamily="49" charset="0"/>
              </a:rPr>
              <a:t>;</a:t>
            </a:r>
            <a:endParaRPr lang="en-AU" sz="900" dirty="0"/>
          </a:p>
          <a:p>
            <a:r>
              <a:rPr lang="en-AU" sz="900" b="1" dirty="0">
                <a:solidFill>
                  <a:srgbClr val="000080"/>
                </a:solidFill>
                <a:latin typeface="Courier New" panose="02070309020205020404" pitchFamily="49" charset="0"/>
              </a:rPr>
              <a:t>run</a:t>
            </a:r>
            <a:r>
              <a:rPr lang="en-AU" sz="900" dirty="0">
                <a:solidFill>
                  <a:srgbClr val="000000"/>
                </a:solidFill>
                <a:latin typeface="Courier New" panose="02070309020205020404" pitchFamily="49" charset="0"/>
              </a:rPr>
              <a:t>;</a:t>
            </a:r>
          </a:p>
        </p:txBody>
      </p:sp>
      <p:pic>
        <p:nvPicPr>
          <p:cNvPr id="13" name="Picture 10" descr="python logo">
            <a:extLst>
              <a:ext uri="{FF2B5EF4-FFF2-40B4-BE49-F238E27FC236}">
                <a16:creationId xmlns:a16="http://schemas.microsoft.com/office/drawing/2014/main" id="{76BE7F26-A434-428F-B6D4-4612D1BF7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099" y="765031"/>
            <a:ext cx="1384125" cy="67584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o 15">
            <a:extLst>
              <a:ext uri="{FF2B5EF4-FFF2-40B4-BE49-F238E27FC236}">
                <a16:creationId xmlns:a16="http://schemas.microsoft.com/office/drawing/2014/main" id="{6342851F-AE96-48B7-A3BE-622DB5FD9B70}"/>
              </a:ext>
            </a:extLst>
          </p:cNvPr>
          <p:cNvGrpSpPr/>
          <p:nvPr/>
        </p:nvGrpSpPr>
        <p:grpSpPr>
          <a:xfrm>
            <a:off x="2251071" y="900511"/>
            <a:ext cx="785533" cy="404882"/>
            <a:chOff x="785091" y="909787"/>
            <a:chExt cx="1047377" cy="539842"/>
          </a:xfrm>
        </p:grpSpPr>
        <p:sp>
          <p:nvSpPr>
            <p:cNvPr id="17" name="Rettangolo 16">
              <a:extLst>
                <a:ext uri="{FF2B5EF4-FFF2-40B4-BE49-F238E27FC236}">
                  <a16:creationId xmlns:a16="http://schemas.microsoft.com/office/drawing/2014/main" id="{E623AD2F-E3E7-4CE3-8C6A-70CF29848971}"/>
                </a:ext>
              </a:extLst>
            </p:cNvPr>
            <p:cNvSpPr/>
            <p:nvPr/>
          </p:nvSpPr>
          <p:spPr>
            <a:xfrm>
              <a:off x="785091" y="909787"/>
              <a:ext cx="1047377" cy="539842"/>
            </a:xfrm>
            <a:prstGeom prst="rect">
              <a:avLst/>
            </a:prstGeom>
            <a:solidFill>
              <a:schemeClr val="bg1"/>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pic>
          <p:nvPicPr>
            <p:cNvPr id="18" name="Picture 12">
              <a:extLst>
                <a:ext uri="{FF2B5EF4-FFF2-40B4-BE49-F238E27FC236}">
                  <a16:creationId xmlns:a16="http://schemas.microsoft.com/office/drawing/2014/main" id="{53E76D9C-C122-4D0E-B9C6-89D4B0C2C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91" y="1020041"/>
              <a:ext cx="1047377" cy="4295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2BC354F-FD73-8506-B669-8FF62E152FA2}"/>
              </a:ext>
            </a:extLst>
          </p:cNvPr>
          <p:cNvSpPr>
            <a:spLocks noGrp="1"/>
          </p:cNvSpPr>
          <p:nvPr>
            <p:ph type="title"/>
          </p:nvPr>
        </p:nvSpPr>
        <p:spPr/>
        <p:txBody>
          <a:bodyPr/>
          <a:lstStyle/>
          <a:p>
            <a:r>
              <a:rPr lang="it-IT" sz="1600" dirty="0">
                <a:solidFill>
                  <a:schemeClr val="bg1"/>
                </a:solidFill>
              </a:rPr>
              <a:t>SAS vs Python – </a:t>
            </a:r>
            <a:r>
              <a:rPr lang="it-IT" sz="1600" b="1" dirty="0">
                <a:solidFill>
                  <a:schemeClr val="bg1"/>
                </a:solidFill>
              </a:rPr>
              <a:t>Macro e funzioni</a:t>
            </a:r>
            <a:br>
              <a:rPr lang="it-IT" sz="1600" b="1"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877451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415498"/>
          </a:xfrm>
          <a:prstGeom prst="rect">
            <a:avLst/>
          </a:prstGeom>
        </p:spPr>
        <p:txBody>
          <a:bodyPr wrap="square">
            <a:spAutoFit/>
          </a:bodyPr>
          <a:lstStyle/>
          <a:p>
            <a:r>
              <a:rPr lang="it-IT" sz="1050" dirty="0"/>
              <a:t>Una funzione è un blocco di codice organizzato e riutilizzabile per eseguire un'azione correlata. In Python ci sono molte funzioni integrate, coma la funzione </a:t>
            </a:r>
            <a:r>
              <a:rPr lang="it-IT" sz="1050" i="1" dirty="0"/>
              <a:t>print()</a:t>
            </a:r>
            <a:r>
              <a:rPr lang="it-IT" sz="1050" dirty="0"/>
              <a:t> usata fino a qui. </a:t>
            </a:r>
            <a:endParaRPr lang="en-GB" sz="1050" dirty="0"/>
          </a:p>
        </p:txBody>
      </p:sp>
      <p:sp>
        <p:nvSpPr>
          <p:cNvPr id="7" name="Rectangle 6">
            <a:extLst>
              <a:ext uri="{FF2B5EF4-FFF2-40B4-BE49-F238E27FC236}">
                <a16:creationId xmlns:a16="http://schemas.microsoft.com/office/drawing/2014/main" id="{199A51BB-F58B-4648-BD3C-D761CA7A2F77}"/>
              </a:ext>
            </a:extLst>
          </p:cNvPr>
          <p:cNvSpPr/>
          <p:nvPr/>
        </p:nvSpPr>
        <p:spPr>
          <a:xfrm>
            <a:off x="4420359" y="1172991"/>
            <a:ext cx="3661604" cy="2677656"/>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say</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"my name is Luca"</a:t>
            </a:r>
          </a:p>
          <a:p>
            <a:pPr algn="just"/>
            <a:r>
              <a:rPr lang="en-GB" sz="1200" i="1" dirty="0">
                <a:solidFill>
                  <a:schemeClr val="bg2">
                    <a:lumMod val="50000"/>
                  </a:schemeClr>
                </a:solidFill>
                <a:latin typeface="Consolas" panose="020B0609020204030204" pitchFamily="49" charset="0"/>
                <a:cs typeface="Calibri" panose="020F0502020204030204" pitchFamily="34" charset="0"/>
              </a:rPr>
              <a:t># print(arg1, arg2, …)</a:t>
            </a:r>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Hello"</a:t>
            </a:r>
            <a:r>
              <a:rPr lang="en-GB" sz="1200" dirty="0" err="1">
                <a:solidFill>
                  <a:schemeClr val="tx1">
                    <a:lumMod val="10000"/>
                    <a:lumOff val="90000"/>
                  </a:schemeClr>
                </a:solidFill>
                <a:latin typeface="Consolas" panose="020B0609020204030204" pitchFamily="49" charset="0"/>
                <a:cs typeface="Calibri" panose="020F0502020204030204" pitchFamily="34" charset="0"/>
              </a:rPr>
              <a:t>,say</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i="1" dirty="0">
              <a:solidFill>
                <a:schemeClr val="bg2">
                  <a:lumMod val="5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say,</a:t>
            </a:r>
            <a:r>
              <a:rPr lang="en-GB" sz="1200" dirty="0" err="1">
                <a:solidFill>
                  <a:srgbClr val="92D050"/>
                </a:solidFill>
                <a:latin typeface="Consolas" panose="020B0609020204030204" pitchFamily="49" charset="0"/>
                <a:cs typeface="Calibri" panose="020F0502020204030204" pitchFamily="34" charset="0"/>
              </a:rPr>
              <a:t>"I’m</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FFC000"/>
                </a:solidFill>
                <a:latin typeface="Consolas" panose="020B0609020204030204" pitchFamily="49" charset="0"/>
                <a:cs typeface="Calibri" panose="020F0502020204030204" pitchFamily="34" charset="0"/>
              </a:rPr>
              <a:t> 21</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i="1" dirty="0">
              <a:solidFill>
                <a:schemeClr val="bg2">
                  <a:lumMod val="5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rgbClr val="00B0F0"/>
                </a:solidFill>
                <a:latin typeface="Consolas" panose="020B0609020204030204" pitchFamily="49" charset="0"/>
                <a:cs typeface="Calibri" panose="020F0502020204030204" pitchFamily="34" charset="0"/>
              </a:rPr>
              <a:t>do_nothing</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pt-BR" sz="1200" i="1" dirty="0">
                <a:solidFill>
                  <a:schemeClr val="tx1">
                    <a:lumMod val="25000"/>
                    <a:lumOff val="75000"/>
                  </a:schemeClr>
                </a:solidFill>
                <a:latin typeface="Consolas" panose="020B0609020204030204" pitchFamily="49" charset="0"/>
                <a:cs typeface="Calibri" panose="020F0502020204030204" pitchFamily="34" charset="0"/>
              </a:rPr>
              <a:t># </a:t>
            </a:r>
            <a:r>
              <a:rPr lang="en-AU" sz="1200" i="1" dirty="0" err="1">
                <a:solidFill>
                  <a:schemeClr val="tx1">
                    <a:lumMod val="25000"/>
                    <a:lumOff val="75000"/>
                  </a:schemeClr>
                </a:solidFill>
                <a:latin typeface="Consolas" panose="020B0609020204030204" pitchFamily="49" charset="0"/>
                <a:cs typeface="Calibri" panose="020F0502020204030204" pitchFamily="34" charset="0"/>
              </a:rPr>
              <a:t>creo</a:t>
            </a:r>
            <a:r>
              <a:rPr lang="en-AU" sz="1200" i="1" dirty="0">
                <a:solidFill>
                  <a:schemeClr val="tx1">
                    <a:lumMod val="25000"/>
                    <a:lumOff val="75000"/>
                  </a:schemeClr>
                </a:solidFill>
                <a:latin typeface="Consolas" panose="020B0609020204030204" pitchFamily="49" charset="0"/>
                <a:cs typeface="Calibri" panose="020F0502020204030204" pitchFamily="34" charset="0"/>
              </a:rPr>
              <a:t> la </a:t>
            </a:r>
            <a:r>
              <a:rPr lang="en-AU" sz="1200" i="1" dirty="0" err="1">
                <a:solidFill>
                  <a:schemeClr val="tx1">
                    <a:lumMod val="25000"/>
                    <a:lumOff val="75000"/>
                  </a:schemeClr>
                </a:solidFill>
                <a:latin typeface="Consolas" panose="020B0609020204030204" pitchFamily="49" charset="0"/>
                <a:cs typeface="Calibri" panose="020F0502020204030204" pitchFamily="34" charset="0"/>
              </a:rPr>
              <a:t>funzione</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pass          </a:t>
            </a:r>
            <a:r>
              <a:rPr lang="pt-BR" sz="1200" i="1" dirty="0">
                <a:solidFill>
                  <a:schemeClr val="tx1">
                    <a:lumMod val="25000"/>
                    <a:lumOff val="75000"/>
                  </a:schemeClr>
                </a:solidFill>
                <a:latin typeface="Consolas" panose="020B0609020204030204" pitchFamily="49" charset="0"/>
                <a:cs typeface="Calibri" panose="020F0502020204030204" pitchFamily="34" charset="0"/>
              </a:rPr>
              <a:t># contenuto</a:t>
            </a:r>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do_nothing</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pt-BR" sz="1200" i="1" dirty="0">
                <a:solidFill>
                  <a:schemeClr val="tx1">
                    <a:lumMod val="25000"/>
                    <a:lumOff val="75000"/>
                  </a:schemeClr>
                </a:solidFill>
                <a:latin typeface="Consolas" panose="020B0609020204030204" pitchFamily="49" charset="0"/>
                <a:cs typeface="Calibri" panose="020F0502020204030204" pitchFamily="34" charset="0"/>
              </a:rPr>
              <a:t># richiamo la funzione</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action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do_nothing</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accent5">
                  <a:lumMod val="60000"/>
                  <a:lumOff val="4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(action)</a:t>
            </a:r>
          </a:p>
        </p:txBody>
      </p:sp>
      <p:sp>
        <p:nvSpPr>
          <p:cNvPr id="9" name="Rectangle 8">
            <a:extLst>
              <a:ext uri="{FF2B5EF4-FFF2-40B4-BE49-F238E27FC236}">
                <a16:creationId xmlns:a16="http://schemas.microsoft.com/office/drawing/2014/main" id="{54CC0DE6-AD39-4B14-BABF-006E20FE8EB1}"/>
              </a:ext>
            </a:extLst>
          </p:cNvPr>
          <p:cNvSpPr/>
          <p:nvPr/>
        </p:nvSpPr>
        <p:spPr>
          <a:xfrm>
            <a:off x="1057774" y="1221634"/>
            <a:ext cx="3207281" cy="577081"/>
          </a:xfrm>
          <a:prstGeom prst="rect">
            <a:avLst/>
          </a:prstGeom>
        </p:spPr>
        <p:txBody>
          <a:bodyPr wrap="square">
            <a:spAutoFit/>
          </a:bodyPr>
          <a:lstStyle/>
          <a:p>
            <a:pPr marL="214313" indent="-214313" algn="just">
              <a:buFont typeface="Wingdings" panose="05000000000000000000" pitchFamily="2" charset="2"/>
              <a:buChar char="v"/>
            </a:pPr>
            <a:r>
              <a:rPr lang="en-GB" sz="1050" dirty="0"/>
              <a:t>Le </a:t>
            </a:r>
            <a:r>
              <a:rPr lang="en-GB" sz="1050" dirty="0" err="1"/>
              <a:t>funzioni</a:t>
            </a:r>
            <a:r>
              <a:rPr lang="en-GB" sz="1050" dirty="0"/>
              <a:t> </a:t>
            </a:r>
            <a:r>
              <a:rPr lang="en-GB" sz="1050" dirty="0" err="1"/>
              <a:t>vengono</a:t>
            </a:r>
            <a:r>
              <a:rPr lang="en-GB" sz="1050" dirty="0"/>
              <a:t> </a:t>
            </a:r>
            <a:r>
              <a:rPr lang="en-GB" sz="1050" dirty="0" err="1"/>
              <a:t>richiamate</a:t>
            </a:r>
            <a:r>
              <a:rPr lang="en-GB" sz="1050" dirty="0"/>
              <a:t> </a:t>
            </a:r>
            <a:r>
              <a:rPr lang="en-GB" sz="1050" dirty="0" err="1"/>
              <a:t>tramite</a:t>
            </a:r>
            <a:r>
              <a:rPr lang="en-GB" sz="1050" dirty="0"/>
              <a:t> il </a:t>
            </a:r>
            <a:r>
              <a:rPr lang="en-GB" sz="1050" dirty="0" err="1"/>
              <a:t>loro</a:t>
            </a:r>
            <a:r>
              <a:rPr lang="en-GB" sz="1050" dirty="0"/>
              <a:t> </a:t>
            </a:r>
            <a:r>
              <a:rPr lang="en-GB" sz="1050" dirty="0" err="1"/>
              <a:t>nome</a:t>
            </a:r>
            <a:r>
              <a:rPr lang="en-GB" sz="1050" dirty="0"/>
              <a:t> ed </a:t>
            </a:r>
            <a:r>
              <a:rPr lang="en-GB" sz="1050" dirty="0" err="1"/>
              <a:t>eventuali</a:t>
            </a:r>
            <a:r>
              <a:rPr lang="en-GB" sz="1050" dirty="0"/>
              <a:t> </a:t>
            </a:r>
            <a:r>
              <a:rPr lang="en-GB" sz="1050" dirty="0" err="1"/>
              <a:t>argomenti</a:t>
            </a:r>
            <a:r>
              <a:rPr lang="en-GB" sz="1050" dirty="0"/>
              <a:t> </a:t>
            </a:r>
            <a:r>
              <a:rPr lang="en-GB" sz="1050" dirty="0" err="1"/>
              <a:t>predeterminati</a:t>
            </a:r>
            <a:r>
              <a:rPr lang="en-GB" sz="1050" dirty="0"/>
              <a:t>. </a:t>
            </a:r>
            <a:r>
              <a:rPr lang="en-GB" sz="1050" i="1" dirty="0"/>
              <a:t>print()</a:t>
            </a:r>
            <a:r>
              <a:rPr lang="en-GB" sz="1050" dirty="0"/>
              <a:t> come </a:t>
            </a:r>
            <a:r>
              <a:rPr lang="en-GB" sz="1050" dirty="0" err="1"/>
              <a:t>dicevamo</a:t>
            </a:r>
            <a:r>
              <a:rPr lang="en-GB" sz="1050" dirty="0"/>
              <a:t> è una di </a:t>
            </a:r>
            <a:r>
              <a:rPr lang="en-GB" sz="1050" dirty="0" err="1"/>
              <a:t>queste</a:t>
            </a:r>
            <a:r>
              <a:rPr lang="en-GB" sz="1050" dirty="0"/>
              <a:t>. </a:t>
            </a:r>
          </a:p>
        </p:txBody>
      </p:sp>
      <p:sp>
        <p:nvSpPr>
          <p:cNvPr id="10" name="Rectangle 9">
            <a:extLst>
              <a:ext uri="{FF2B5EF4-FFF2-40B4-BE49-F238E27FC236}">
                <a16:creationId xmlns:a16="http://schemas.microsoft.com/office/drawing/2014/main" id="{248A86D9-ED11-4252-803B-BFBEB198B6A4}"/>
              </a:ext>
            </a:extLst>
          </p:cNvPr>
          <p:cNvSpPr/>
          <p:nvPr/>
        </p:nvSpPr>
        <p:spPr>
          <a:xfrm>
            <a:off x="1057774" y="2362911"/>
            <a:ext cx="3207281" cy="577081"/>
          </a:xfrm>
          <a:prstGeom prst="rect">
            <a:avLst/>
          </a:prstGeom>
        </p:spPr>
        <p:txBody>
          <a:bodyPr wrap="square">
            <a:spAutoFit/>
          </a:bodyPr>
          <a:lstStyle/>
          <a:p>
            <a:pPr marL="214313" indent="-214313" algn="just">
              <a:buFont typeface="Wingdings" panose="05000000000000000000" pitchFamily="2" charset="2"/>
              <a:buChar char="v"/>
            </a:pPr>
            <a:r>
              <a:rPr lang="en-GB" sz="1050" dirty="0"/>
              <a:t>Una </a:t>
            </a:r>
            <a:r>
              <a:rPr lang="en-GB" sz="1050" dirty="0" err="1"/>
              <a:t>funzione</a:t>
            </a:r>
            <a:r>
              <a:rPr lang="en-GB" sz="1050" dirty="0"/>
              <a:t> </a:t>
            </a:r>
            <a:r>
              <a:rPr lang="en-GB" sz="1050" dirty="0" err="1"/>
              <a:t>richiede</a:t>
            </a:r>
            <a:r>
              <a:rPr lang="en-GB" sz="1050" dirty="0"/>
              <a:t> come </a:t>
            </a:r>
            <a:r>
              <a:rPr lang="en-GB" sz="1050" dirty="0" err="1"/>
              <a:t>attributo</a:t>
            </a:r>
            <a:r>
              <a:rPr lang="en-GB" sz="1050" dirty="0"/>
              <a:t> </a:t>
            </a:r>
            <a:r>
              <a:rPr lang="en-GB" sz="1050" dirty="0" err="1"/>
              <a:t>necessario</a:t>
            </a:r>
            <a:r>
              <a:rPr lang="en-GB" sz="1050" dirty="0"/>
              <a:t> il </a:t>
            </a:r>
            <a:r>
              <a:rPr lang="en-GB" sz="1050" dirty="0" err="1"/>
              <a:t>nome</a:t>
            </a:r>
            <a:r>
              <a:rPr lang="en-GB" sz="1050" dirty="0"/>
              <a:t>, </a:t>
            </a:r>
            <a:r>
              <a:rPr lang="en-GB" sz="1050" dirty="0" err="1"/>
              <a:t>gli</a:t>
            </a:r>
            <a:r>
              <a:rPr lang="en-GB" sz="1050" dirty="0"/>
              <a:t> </a:t>
            </a:r>
            <a:r>
              <a:rPr lang="en-GB" sz="1050" dirty="0" err="1"/>
              <a:t>argomenti</a:t>
            </a:r>
            <a:r>
              <a:rPr lang="en-GB" sz="1050" dirty="0"/>
              <a:t> </a:t>
            </a:r>
            <a:r>
              <a:rPr lang="en-GB" sz="1050" dirty="0" err="1"/>
              <a:t>sono</a:t>
            </a:r>
            <a:r>
              <a:rPr lang="en-GB" sz="1050" dirty="0"/>
              <a:t> </a:t>
            </a:r>
            <a:r>
              <a:rPr lang="en-GB" sz="1050" dirty="0" err="1"/>
              <a:t>disponibili</a:t>
            </a:r>
            <a:r>
              <a:rPr lang="en-GB" sz="1050" dirty="0"/>
              <a:t> ma non necessary.</a:t>
            </a:r>
          </a:p>
        </p:txBody>
      </p:sp>
      <p:sp>
        <p:nvSpPr>
          <p:cNvPr id="13" name="Rectangle 9">
            <a:extLst>
              <a:ext uri="{FF2B5EF4-FFF2-40B4-BE49-F238E27FC236}">
                <a16:creationId xmlns:a16="http://schemas.microsoft.com/office/drawing/2014/main" id="{413B72D7-50AF-4DE9-A89D-1EC832BC18D8}"/>
              </a:ext>
            </a:extLst>
          </p:cNvPr>
          <p:cNvSpPr/>
          <p:nvPr/>
        </p:nvSpPr>
        <p:spPr>
          <a:xfrm>
            <a:off x="1057774" y="2933550"/>
            <a:ext cx="3207281" cy="415498"/>
          </a:xfrm>
          <a:prstGeom prst="rect">
            <a:avLst/>
          </a:prstGeom>
        </p:spPr>
        <p:txBody>
          <a:bodyPr wrap="square">
            <a:spAutoFit/>
          </a:bodyPr>
          <a:lstStyle/>
          <a:p>
            <a:pPr marL="214313" indent="-214313" algn="just">
              <a:buFont typeface="Wingdings" panose="05000000000000000000" pitchFamily="2" charset="2"/>
              <a:buChar char="v"/>
            </a:pPr>
            <a:r>
              <a:rPr lang="en-GB" sz="1050" dirty="0" err="1"/>
              <a:t>Anche</a:t>
            </a:r>
            <a:r>
              <a:rPr lang="en-GB" sz="1050" dirty="0"/>
              <a:t> il </a:t>
            </a:r>
            <a:r>
              <a:rPr lang="en-GB" sz="1050" dirty="0" err="1"/>
              <a:t>valore</a:t>
            </a:r>
            <a:r>
              <a:rPr lang="en-GB" sz="1050" dirty="0"/>
              <a:t> di </a:t>
            </a:r>
            <a:r>
              <a:rPr lang="en-GB" sz="1050" dirty="0" err="1"/>
              <a:t>ritorno</a:t>
            </a:r>
            <a:r>
              <a:rPr lang="en-GB" sz="1050" dirty="0"/>
              <a:t> è </a:t>
            </a:r>
            <a:r>
              <a:rPr lang="en-GB" sz="1050" dirty="0" err="1"/>
              <a:t>facoltativo</a:t>
            </a:r>
            <a:r>
              <a:rPr lang="en-GB" sz="1050" dirty="0"/>
              <a:t>. In </a:t>
            </a:r>
            <a:r>
              <a:rPr lang="en-GB" sz="1050" dirty="0" err="1"/>
              <a:t>assenza</a:t>
            </a:r>
            <a:r>
              <a:rPr lang="en-GB" sz="1050" dirty="0"/>
              <a:t> del quale </a:t>
            </a:r>
            <a:r>
              <a:rPr lang="en-GB" sz="1050" dirty="0" err="1"/>
              <a:t>restituisce</a:t>
            </a:r>
            <a:r>
              <a:rPr lang="en-GB" sz="1050" dirty="0"/>
              <a:t> un </a:t>
            </a:r>
            <a:r>
              <a:rPr lang="en-GB" sz="1050" i="1" dirty="0"/>
              <a:t>None</a:t>
            </a:r>
            <a:r>
              <a:rPr lang="en-GB" sz="1050" dirty="0"/>
              <a:t>.</a:t>
            </a:r>
          </a:p>
        </p:txBody>
      </p:sp>
      <p:sp>
        <p:nvSpPr>
          <p:cNvPr id="14" name="Rectangle 11">
            <a:extLst>
              <a:ext uri="{FF2B5EF4-FFF2-40B4-BE49-F238E27FC236}">
                <a16:creationId xmlns:a16="http://schemas.microsoft.com/office/drawing/2014/main" id="{654594D7-BB4F-4F33-9A3E-B47A5481F207}"/>
              </a:ext>
            </a:extLst>
          </p:cNvPr>
          <p:cNvSpPr/>
          <p:nvPr/>
        </p:nvSpPr>
        <p:spPr>
          <a:xfrm>
            <a:off x="6032745" y="1579424"/>
            <a:ext cx="1549155"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Hello my name is Luca </a:t>
            </a:r>
          </a:p>
        </p:txBody>
      </p:sp>
      <p:sp>
        <p:nvSpPr>
          <p:cNvPr id="15" name="Rectangle 8">
            <a:extLst>
              <a:ext uri="{FF2B5EF4-FFF2-40B4-BE49-F238E27FC236}">
                <a16:creationId xmlns:a16="http://schemas.microsoft.com/office/drawing/2014/main" id="{06E45F95-3280-4782-92B9-34B91324721A}"/>
              </a:ext>
            </a:extLst>
          </p:cNvPr>
          <p:cNvSpPr/>
          <p:nvPr/>
        </p:nvSpPr>
        <p:spPr>
          <a:xfrm>
            <a:off x="1057774" y="1953855"/>
            <a:ext cx="3207281" cy="415498"/>
          </a:xfrm>
          <a:prstGeom prst="rect">
            <a:avLst/>
          </a:prstGeom>
        </p:spPr>
        <p:txBody>
          <a:bodyPr wrap="square">
            <a:spAutoFit/>
          </a:bodyPr>
          <a:lstStyle/>
          <a:p>
            <a:pPr marL="214313" indent="-214313">
              <a:buFont typeface="Wingdings" panose="05000000000000000000" pitchFamily="2" charset="2"/>
              <a:buChar char="v"/>
            </a:pPr>
            <a:r>
              <a:rPr lang="en-GB" sz="1050" dirty="0"/>
              <a:t>Le </a:t>
            </a:r>
            <a:r>
              <a:rPr lang="en-GB" sz="1050" dirty="0" err="1"/>
              <a:t>funzioni</a:t>
            </a:r>
            <a:r>
              <a:rPr lang="en-GB" sz="1050" dirty="0"/>
              <a:t> </a:t>
            </a:r>
            <a:r>
              <a:rPr lang="en-GB" sz="1050" dirty="0" err="1"/>
              <a:t>accettano</a:t>
            </a:r>
            <a:r>
              <a:rPr lang="en-GB" sz="1050" dirty="0"/>
              <a:t> </a:t>
            </a:r>
            <a:r>
              <a:rPr lang="en-GB" sz="1050" dirty="0" err="1"/>
              <a:t>molteplici</a:t>
            </a:r>
            <a:r>
              <a:rPr lang="en-GB" sz="1050" dirty="0"/>
              <a:t> </a:t>
            </a:r>
            <a:r>
              <a:rPr lang="en-GB" sz="1050" dirty="0" err="1"/>
              <a:t>argomenti</a:t>
            </a:r>
            <a:r>
              <a:rPr lang="en-GB" sz="1050" dirty="0"/>
              <a:t> di tutti </a:t>
            </a:r>
            <a:r>
              <a:rPr lang="en-GB" sz="1050" dirty="0" err="1"/>
              <a:t>diversi</a:t>
            </a:r>
            <a:r>
              <a:rPr lang="en-GB" sz="1050" dirty="0"/>
              <a:t> tipi.</a:t>
            </a:r>
          </a:p>
        </p:txBody>
      </p:sp>
      <p:sp>
        <p:nvSpPr>
          <p:cNvPr id="16" name="Rectangle 11">
            <a:extLst>
              <a:ext uri="{FF2B5EF4-FFF2-40B4-BE49-F238E27FC236}">
                <a16:creationId xmlns:a16="http://schemas.microsoft.com/office/drawing/2014/main" id="{4F5296AA-A6F7-48B2-A551-E6E1AEABE0EA}"/>
              </a:ext>
            </a:extLst>
          </p:cNvPr>
          <p:cNvSpPr/>
          <p:nvPr/>
        </p:nvSpPr>
        <p:spPr>
          <a:xfrm>
            <a:off x="6181682" y="1919778"/>
            <a:ext cx="173232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my name is Luca I’m 21</a:t>
            </a:r>
          </a:p>
        </p:txBody>
      </p:sp>
      <p:sp>
        <p:nvSpPr>
          <p:cNvPr id="17" name="Rectangle 11">
            <a:extLst>
              <a:ext uri="{FF2B5EF4-FFF2-40B4-BE49-F238E27FC236}">
                <a16:creationId xmlns:a16="http://schemas.microsoft.com/office/drawing/2014/main" id="{9C483A82-E2CF-4B19-9B03-0DB35C99AB0C}"/>
              </a:ext>
            </a:extLst>
          </p:cNvPr>
          <p:cNvSpPr/>
          <p:nvPr/>
        </p:nvSpPr>
        <p:spPr>
          <a:xfrm>
            <a:off x="5618753" y="3582242"/>
            <a:ext cx="47454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None</a:t>
            </a:r>
          </a:p>
        </p:txBody>
      </p:sp>
      <p:sp>
        <p:nvSpPr>
          <p:cNvPr id="12" name="Rectangle 11">
            <a:extLst>
              <a:ext uri="{FF2B5EF4-FFF2-40B4-BE49-F238E27FC236}">
                <a16:creationId xmlns:a16="http://schemas.microsoft.com/office/drawing/2014/main" id="{4B136EB3-E071-43BC-842E-BEE7D1291DD6}"/>
              </a:ext>
            </a:extLst>
          </p:cNvPr>
          <p:cNvSpPr/>
          <p:nvPr/>
        </p:nvSpPr>
        <p:spPr>
          <a:xfrm>
            <a:off x="1057773" y="3880782"/>
            <a:ext cx="7037451" cy="738664"/>
          </a:xfrm>
          <a:prstGeom prst="rect">
            <a:avLst/>
          </a:prstGeom>
        </p:spPr>
        <p:txBody>
          <a:bodyPr wrap="square">
            <a:spAutoFit/>
          </a:bodyPr>
          <a:lstStyle/>
          <a:p>
            <a:pPr algn="just"/>
            <a:r>
              <a:rPr lang="it-IT" sz="1050" dirty="0"/>
              <a:t>Le funzioni definite dall’utente devono essere inizializzate con il comando def nome_funzione():</a:t>
            </a:r>
          </a:p>
          <a:p>
            <a:pPr algn="just"/>
            <a:r>
              <a:rPr lang="it-IT" sz="1050" dirty="0"/>
              <a:t>Tutto il blocco di codice indentato a "def" è il contenuto della funzione. In Python non esiste un comando come "%mend" per terminare una funzione, semplicemente quando si esce dall’indentazione la costruzione della funzione è da considerarsi conclusa.</a:t>
            </a:r>
            <a:endParaRPr lang="en-GB" sz="1050" dirty="0"/>
          </a:p>
        </p:txBody>
      </p:sp>
      <p:sp>
        <p:nvSpPr>
          <p:cNvPr id="2" name="Title 1">
            <a:extLst>
              <a:ext uri="{FF2B5EF4-FFF2-40B4-BE49-F238E27FC236}">
                <a16:creationId xmlns:a16="http://schemas.microsoft.com/office/drawing/2014/main" id="{0A7D4FA8-EFA5-2C31-85ED-5D17B7D4DBDE}"/>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cosa</a:t>
            </a:r>
            <a:r>
              <a:rPr lang="en-AU" sz="1600" dirty="0">
                <a:solidFill>
                  <a:schemeClr val="bg1"/>
                </a:solidFill>
              </a:rPr>
              <a:t> </a:t>
            </a:r>
            <a:r>
              <a:rPr lang="en-AU" sz="1600" dirty="0" err="1">
                <a:solidFill>
                  <a:schemeClr val="bg1"/>
                </a:solidFill>
              </a:rPr>
              <a:t>sono</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6187977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577081"/>
          </a:xfrm>
          <a:prstGeom prst="rect">
            <a:avLst/>
          </a:prstGeom>
        </p:spPr>
        <p:txBody>
          <a:bodyPr wrap="square">
            <a:spAutoFit/>
          </a:bodyPr>
          <a:lstStyle/>
          <a:p>
            <a:pPr algn="just"/>
            <a:r>
              <a:rPr lang="it-IT" sz="1050" dirty="0"/>
              <a:t>Come per le macro posso specificare dei parametri della funzione che saranno riproposti al suo interno.</a:t>
            </a:r>
          </a:p>
          <a:p>
            <a:pPr algn="just"/>
            <a:r>
              <a:rPr lang="it-IT" sz="1050" dirty="0"/>
              <a:t>L’istruzione </a:t>
            </a:r>
            <a:r>
              <a:rPr lang="it-IT" sz="1050" b="1" dirty="0"/>
              <a:t>return() </a:t>
            </a:r>
            <a:r>
              <a:rPr lang="it-IT" sz="1050" dirty="0"/>
              <a:t>è l’output della funzione che può essere una stringa, una variabile o qualsiasi altro oggetto. Il return è l’ultimo comando eseguito in una funzione: se viene incontrato il resto della funzione non viene eseguito. </a:t>
            </a:r>
          </a:p>
        </p:txBody>
      </p:sp>
      <p:sp>
        <p:nvSpPr>
          <p:cNvPr id="7" name="Rectangle 6">
            <a:extLst>
              <a:ext uri="{FF2B5EF4-FFF2-40B4-BE49-F238E27FC236}">
                <a16:creationId xmlns:a16="http://schemas.microsoft.com/office/drawing/2014/main" id="{199A51BB-F58B-4648-BD3C-D761CA7A2F77}"/>
              </a:ext>
            </a:extLst>
          </p:cNvPr>
          <p:cNvSpPr/>
          <p:nvPr/>
        </p:nvSpPr>
        <p:spPr>
          <a:xfrm>
            <a:off x="4106466" y="1482540"/>
            <a:ext cx="3975497" cy="2031325"/>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050" dirty="0">
                <a:solidFill>
                  <a:srgbClr val="C17CEC"/>
                </a:solidFill>
                <a:latin typeface="Consolas" panose="020B0609020204030204" pitchFamily="49" charset="0"/>
                <a:cs typeface="Calibri" panose="020F0502020204030204" pitchFamily="34" charset="0"/>
              </a:rPr>
              <a:t>def</a:t>
            </a:r>
            <a:r>
              <a:rPr lang="en-GB" sz="1050" dirty="0">
                <a:solidFill>
                  <a:schemeClr val="accent5">
                    <a:lumMod val="60000"/>
                    <a:lumOff val="40000"/>
                  </a:schemeClr>
                </a:solidFill>
                <a:latin typeface="Consolas" panose="020B0609020204030204" pitchFamily="49" charset="0"/>
                <a:cs typeface="Calibri" panose="020F0502020204030204" pitchFamily="34" charset="0"/>
              </a:rPr>
              <a:t> </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age</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pt-BR" sz="1050" i="1" dirty="0">
                <a:solidFill>
                  <a:schemeClr val="tx1">
                    <a:lumMod val="25000"/>
                    <a:lumOff val="75000"/>
                  </a:schemeClr>
                </a:solidFill>
                <a:latin typeface="Consolas" panose="020B0609020204030204" pitchFamily="49" charset="0"/>
                <a:cs typeface="Calibri" panose="020F0502020204030204" pitchFamily="34" charset="0"/>
              </a:rPr>
              <a:t># </a:t>
            </a:r>
            <a:r>
              <a:rPr lang="en-AU" sz="1050" i="1" dirty="0">
                <a:solidFill>
                  <a:schemeClr val="tx1">
                    <a:lumMod val="25000"/>
                    <a:lumOff val="75000"/>
                  </a:schemeClr>
                </a:solidFill>
                <a:latin typeface="Consolas" panose="020B0609020204030204" pitchFamily="49" charset="0"/>
                <a:cs typeface="Calibri" panose="020F0502020204030204" pitchFamily="34" charset="0"/>
              </a:rPr>
              <a:t>def name(arg1, arg2, …)</a:t>
            </a:r>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rgbClr val="C17CEC"/>
                </a:solidFill>
                <a:latin typeface="Consolas" panose="020B0609020204030204" pitchFamily="49" charset="0"/>
                <a:cs typeface="Calibri" panose="020F0502020204030204" pitchFamily="34" charset="0"/>
              </a:rPr>
              <a:t>    if</a:t>
            </a:r>
            <a:r>
              <a:rPr lang="en-GB" sz="1050" dirty="0">
                <a:solidFill>
                  <a:schemeClr val="tx1">
                    <a:lumMod val="10000"/>
                    <a:lumOff val="90000"/>
                  </a:schemeClr>
                </a:solidFill>
                <a:latin typeface="Consolas" panose="020B0609020204030204" pitchFamily="49" charset="0"/>
                <a:cs typeface="Calibri" panose="020F0502020204030204" pitchFamily="34" charset="0"/>
              </a:rPr>
              <a:t> age </a:t>
            </a:r>
            <a:r>
              <a:rPr lang="en-GB" sz="1050" dirty="0">
                <a:solidFill>
                  <a:srgbClr val="C17CEC"/>
                </a:solidFill>
                <a:latin typeface="Consolas" panose="020B0609020204030204" pitchFamily="49" charset="0"/>
                <a:cs typeface="Calibri" panose="020F0502020204030204" pitchFamily="34" charset="0"/>
              </a:rPr>
              <a:t>&lt;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EDBA93"/>
                </a:solidFill>
                <a:latin typeface="Consolas" panose="020B0609020204030204" pitchFamily="49" charset="0"/>
                <a:cs typeface="Calibri" panose="020F0502020204030204" pitchFamily="34" charset="0"/>
              </a:rPr>
              <a:t>18</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return</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"not approved"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rgbClr val="C17CEC"/>
                </a:solidFill>
                <a:latin typeface="Consolas" panose="020B0609020204030204" pitchFamily="49" charset="0"/>
                <a:cs typeface="Calibri" panose="020F0502020204030204" pitchFamily="34" charset="0"/>
              </a:rPr>
              <a:t>        </a:t>
            </a:r>
            <a:r>
              <a:rPr lang="en-GB" sz="1050" dirty="0">
                <a:solidFill>
                  <a:schemeClr val="accent5">
                    <a:lumMod val="40000"/>
                    <a:lumOff val="6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"you are too young for this"</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else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return</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"approved"</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rgbClr val="C17CEC"/>
              </a:solidFill>
              <a:latin typeface="Consolas" panose="020B0609020204030204" pitchFamily="49" charset="0"/>
              <a:cs typeface="Calibri" panose="020F0502020204030204" pitchFamily="34" charset="0"/>
            </a:endParaRP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Candidato_1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"Luca is " </a:t>
            </a:r>
            <a:r>
              <a:rPr lang="en-GB" sz="1050" dirty="0">
                <a:solidFill>
                  <a:srgbClr val="C17CEC"/>
                </a:solidFill>
                <a:latin typeface="Consolas" panose="020B0609020204030204" pitchFamily="49" charset="0"/>
                <a:cs typeface="Calibri" panose="020F0502020204030204" pitchFamily="34" charset="0"/>
              </a:rPr>
              <a:t>+ </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26</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Candidato_2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"Marco is "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rgbClr val="92D050"/>
                </a:solidFill>
                <a:latin typeface="Consolas" panose="020B0609020204030204" pitchFamily="49" charset="0"/>
                <a:cs typeface="Calibri" panose="020F0502020204030204" pitchFamily="34" charset="0"/>
              </a:rPr>
              <a:t> </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check_age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15</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(Candidato_1,</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92D050"/>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 Candidato_2)</a:t>
            </a:r>
          </a:p>
          <a:p>
            <a:pPr algn="just"/>
            <a:endParaRPr lang="en-GB" sz="105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3" name="Rectangle 12">
            <a:extLst>
              <a:ext uri="{FF2B5EF4-FFF2-40B4-BE49-F238E27FC236}">
                <a16:creationId xmlns:a16="http://schemas.microsoft.com/office/drawing/2014/main" id="{683C4D0A-CAB9-404C-BDA4-CCAAA64A5C1E}"/>
              </a:ext>
            </a:extLst>
          </p:cNvPr>
          <p:cNvSpPr/>
          <p:nvPr/>
        </p:nvSpPr>
        <p:spPr>
          <a:xfrm>
            <a:off x="5275037" y="3283033"/>
            <a:ext cx="2879035"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Luca is approved  ,  Marco is not approved</a:t>
            </a:r>
          </a:p>
        </p:txBody>
      </p:sp>
      <p:sp>
        <p:nvSpPr>
          <p:cNvPr id="8" name="Rectangle 8">
            <a:extLst>
              <a:ext uri="{FF2B5EF4-FFF2-40B4-BE49-F238E27FC236}">
                <a16:creationId xmlns:a16="http://schemas.microsoft.com/office/drawing/2014/main" id="{CA636ECF-F446-4262-964C-EE3905454AC7}"/>
              </a:ext>
            </a:extLst>
          </p:cNvPr>
          <p:cNvSpPr/>
          <p:nvPr/>
        </p:nvSpPr>
        <p:spPr>
          <a:xfrm>
            <a:off x="1044512" y="1554764"/>
            <a:ext cx="3007371" cy="577081"/>
          </a:xfrm>
          <a:prstGeom prst="rect">
            <a:avLst/>
          </a:prstGeom>
        </p:spPr>
        <p:txBody>
          <a:bodyPr wrap="square">
            <a:spAutoFit/>
          </a:bodyPr>
          <a:lstStyle/>
          <a:p>
            <a:pPr marL="214313" indent="-214313" algn="just">
              <a:buFont typeface="Wingdings" panose="05000000000000000000" pitchFamily="2" charset="2"/>
              <a:buChar char="v"/>
            </a:pPr>
            <a:r>
              <a:rPr lang="en-GB" sz="1050" dirty="0" err="1"/>
              <a:t>L’istruzione</a:t>
            </a:r>
            <a:r>
              <a:rPr lang="en-GB" sz="1050" dirty="0"/>
              <a:t> </a:t>
            </a:r>
            <a:r>
              <a:rPr lang="en-GB" sz="1050" i="1" dirty="0"/>
              <a:t>print()</a:t>
            </a:r>
            <a:r>
              <a:rPr lang="en-GB" sz="1050" dirty="0"/>
              <a:t> </a:t>
            </a:r>
            <a:r>
              <a:rPr lang="en-GB" sz="1050" dirty="0" err="1"/>
              <a:t>nella</a:t>
            </a:r>
            <a:r>
              <a:rPr lang="en-GB" sz="1050" dirty="0"/>
              <a:t> prima </a:t>
            </a:r>
            <a:r>
              <a:rPr lang="en-GB" sz="1050" dirty="0" err="1"/>
              <a:t>condizione</a:t>
            </a:r>
            <a:r>
              <a:rPr lang="en-GB" sz="1050" dirty="0"/>
              <a:t>, non </a:t>
            </a:r>
            <a:r>
              <a:rPr lang="en-GB" sz="1050" dirty="0" err="1"/>
              <a:t>viene</a:t>
            </a:r>
            <a:r>
              <a:rPr lang="en-GB" sz="1050" dirty="0"/>
              <a:t> </a:t>
            </a:r>
            <a:r>
              <a:rPr lang="en-GB" sz="1050" dirty="0" err="1"/>
              <a:t>eseguita</a:t>
            </a:r>
            <a:r>
              <a:rPr lang="en-GB" sz="1050" dirty="0"/>
              <a:t>. </a:t>
            </a:r>
            <a:r>
              <a:rPr lang="en-GB" sz="1050" dirty="0" err="1"/>
              <a:t>Perché</a:t>
            </a:r>
            <a:r>
              <a:rPr lang="en-GB" sz="1050" dirty="0"/>
              <a:t> </a:t>
            </a:r>
            <a:r>
              <a:rPr lang="en-GB" sz="1050" dirty="0" err="1"/>
              <a:t>ciò</a:t>
            </a:r>
            <a:r>
              <a:rPr lang="en-GB" sz="1050" dirty="0"/>
              <a:t> </a:t>
            </a:r>
            <a:r>
              <a:rPr lang="en-GB" sz="1050" dirty="0" err="1"/>
              <a:t>avvenga</a:t>
            </a:r>
            <a:r>
              <a:rPr lang="en-GB" sz="1050" dirty="0"/>
              <a:t> </a:t>
            </a:r>
            <a:r>
              <a:rPr lang="en-GB" sz="1050" dirty="0" err="1"/>
              <a:t>deve</a:t>
            </a:r>
            <a:r>
              <a:rPr lang="en-GB" sz="1050" dirty="0"/>
              <a:t> </a:t>
            </a:r>
            <a:r>
              <a:rPr lang="en-GB" sz="1050" dirty="0" err="1"/>
              <a:t>essere</a:t>
            </a:r>
            <a:r>
              <a:rPr lang="en-GB" sz="1050" dirty="0"/>
              <a:t> </a:t>
            </a:r>
            <a:r>
              <a:rPr lang="en-GB" sz="1050" dirty="0" err="1"/>
              <a:t>messa</a:t>
            </a:r>
            <a:r>
              <a:rPr lang="en-GB" sz="1050" dirty="0"/>
              <a:t> prima </a:t>
            </a:r>
            <a:r>
              <a:rPr lang="en-GB" sz="1050" dirty="0" err="1"/>
              <a:t>dell’istruzione</a:t>
            </a:r>
            <a:r>
              <a:rPr lang="en-GB" sz="1050" dirty="0"/>
              <a:t> </a:t>
            </a:r>
            <a:r>
              <a:rPr lang="en-GB" sz="1050" i="1" dirty="0"/>
              <a:t>return()</a:t>
            </a:r>
            <a:r>
              <a:rPr lang="en-GB" sz="1050" dirty="0"/>
              <a:t>.</a:t>
            </a:r>
            <a:endParaRPr lang="en-GB" sz="1050" i="1" dirty="0"/>
          </a:p>
        </p:txBody>
      </p:sp>
      <p:sp>
        <p:nvSpPr>
          <p:cNvPr id="10" name="Rectangle 8">
            <a:extLst>
              <a:ext uri="{FF2B5EF4-FFF2-40B4-BE49-F238E27FC236}">
                <a16:creationId xmlns:a16="http://schemas.microsoft.com/office/drawing/2014/main" id="{7915796A-13AA-495E-B370-601166DAA097}"/>
              </a:ext>
            </a:extLst>
          </p:cNvPr>
          <p:cNvSpPr/>
          <p:nvPr/>
        </p:nvSpPr>
        <p:spPr>
          <a:xfrm>
            <a:off x="1057773" y="2253507"/>
            <a:ext cx="2994110" cy="577081"/>
          </a:xfrm>
          <a:prstGeom prst="rect">
            <a:avLst/>
          </a:prstGeom>
        </p:spPr>
        <p:txBody>
          <a:bodyPr wrap="square">
            <a:spAutoFit/>
          </a:bodyPr>
          <a:lstStyle/>
          <a:p>
            <a:pPr marL="214313" indent="-214313" algn="just">
              <a:buFont typeface="Wingdings" panose="05000000000000000000" pitchFamily="2" charset="2"/>
              <a:buChar char="v"/>
            </a:pPr>
            <a:r>
              <a:rPr lang="en-GB" sz="1050" dirty="0" err="1"/>
              <a:t>L’output</a:t>
            </a:r>
            <a:r>
              <a:rPr lang="en-GB" sz="1050" dirty="0"/>
              <a:t> della </a:t>
            </a:r>
            <a:r>
              <a:rPr lang="en-GB" sz="1050" dirty="0" err="1"/>
              <a:t>funzione</a:t>
            </a:r>
            <a:r>
              <a:rPr lang="en-GB" sz="1050" dirty="0"/>
              <a:t> </a:t>
            </a:r>
            <a:r>
              <a:rPr lang="en-GB" sz="1050" dirty="0" err="1"/>
              <a:t>viene</a:t>
            </a:r>
            <a:r>
              <a:rPr lang="en-GB" sz="1050" dirty="0"/>
              <a:t> </a:t>
            </a:r>
            <a:r>
              <a:rPr lang="en-GB" sz="1050" dirty="0" err="1"/>
              <a:t>assegnato</a:t>
            </a:r>
            <a:r>
              <a:rPr lang="en-GB" sz="1050" dirty="0"/>
              <a:t> a due </a:t>
            </a:r>
            <a:r>
              <a:rPr lang="en-GB" sz="1050" dirty="0" err="1"/>
              <a:t>oggetti</a:t>
            </a:r>
            <a:r>
              <a:rPr lang="en-GB" sz="1050" dirty="0"/>
              <a:t> </a:t>
            </a:r>
            <a:r>
              <a:rPr lang="en-GB" sz="1050" dirty="0" err="1"/>
              <a:t>che</a:t>
            </a:r>
            <a:r>
              <a:rPr lang="en-GB" sz="1050" dirty="0"/>
              <a:t> </a:t>
            </a:r>
            <a:r>
              <a:rPr lang="en-GB" sz="1050" dirty="0" err="1"/>
              <a:t>assumeranno</a:t>
            </a:r>
            <a:r>
              <a:rPr lang="en-GB" sz="1050" dirty="0"/>
              <a:t> il </a:t>
            </a:r>
            <a:r>
              <a:rPr lang="en-GB" sz="1050" dirty="0" err="1"/>
              <a:t>valore</a:t>
            </a:r>
            <a:r>
              <a:rPr lang="en-GB" sz="1050" dirty="0"/>
              <a:t> di </a:t>
            </a:r>
            <a:r>
              <a:rPr lang="en-GB" sz="1050" i="1" dirty="0"/>
              <a:t>return()</a:t>
            </a:r>
            <a:r>
              <a:rPr lang="en-GB" sz="1050" dirty="0"/>
              <a:t> in base </a:t>
            </a:r>
            <a:r>
              <a:rPr lang="en-GB" sz="1050" dirty="0" err="1"/>
              <a:t>all’argomento</a:t>
            </a:r>
            <a:r>
              <a:rPr lang="en-GB" sz="1050" dirty="0"/>
              <a:t>.</a:t>
            </a:r>
          </a:p>
        </p:txBody>
      </p:sp>
      <p:sp>
        <p:nvSpPr>
          <p:cNvPr id="12" name="Rectangle 8">
            <a:extLst>
              <a:ext uri="{FF2B5EF4-FFF2-40B4-BE49-F238E27FC236}">
                <a16:creationId xmlns:a16="http://schemas.microsoft.com/office/drawing/2014/main" id="{B10C7366-9725-4535-AE58-93682432D864}"/>
              </a:ext>
            </a:extLst>
          </p:cNvPr>
          <p:cNvSpPr/>
          <p:nvPr/>
        </p:nvSpPr>
        <p:spPr>
          <a:xfrm>
            <a:off x="1063418" y="2881003"/>
            <a:ext cx="2969558" cy="415498"/>
          </a:xfrm>
          <a:prstGeom prst="rect">
            <a:avLst/>
          </a:prstGeom>
        </p:spPr>
        <p:txBody>
          <a:bodyPr wrap="square">
            <a:spAutoFit/>
          </a:bodyPr>
          <a:lstStyle/>
          <a:p>
            <a:pPr marL="214313" indent="-214313" algn="just">
              <a:buFont typeface="Wingdings" panose="05000000000000000000" pitchFamily="2" charset="2"/>
              <a:buChar char="v"/>
            </a:pPr>
            <a:r>
              <a:rPr lang="en-GB" sz="1050" dirty="0" err="1"/>
              <a:t>Posso</a:t>
            </a:r>
            <a:r>
              <a:rPr lang="en-GB" sz="1050" dirty="0"/>
              <a:t> </a:t>
            </a:r>
            <a:r>
              <a:rPr lang="en-GB" sz="1050" dirty="0" err="1"/>
              <a:t>mettere</a:t>
            </a:r>
            <a:r>
              <a:rPr lang="en-GB" sz="1050" dirty="0"/>
              <a:t> </a:t>
            </a:r>
            <a:r>
              <a:rPr lang="en-GB" sz="1050" dirty="0" err="1"/>
              <a:t>più</a:t>
            </a:r>
            <a:r>
              <a:rPr lang="en-GB" sz="1050" dirty="0"/>
              <a:t> </a:t>
            </a:r>
            <a:r>
              <a:rPr lang="en-GB" sz="1050" dirty="0" err="1"/>
              <a:t>argomenti</a:t>
            </a:r>
            <a:r>
              <a:rPr lang="en-GB" sz="1050" dirty="0"/>
              <a:t> di una </a:t>
            </a:r>
            <a:r>
              <a:rPr lang="en-GB" sz="1050" dirty="0" err="1"/>
              <a:t>funzione</a:t>
            </a:r>
            <a:r>
              <a:rPr lang="en-GB" sz="1050" dirty="0"/>
              <a:t>, devo </a:t>
            </a:r>
            <a:r>
              <a:rPr lang="en-GB" sz="1050" dirty="0" err="1"/>
              <a:t>elencarli</a:t>
            </a:r>
            <a:r>
              <a:rPr lang="en-GB" sz="1050" dirty="0"/>
              <a:t> separate da una </a:t>
            </a:r>
            <a:r>
              <a:rPr lang="en-GB" sz="1050" dirty="0" err="1"/>
              <a:t>virgola</a:t>
            </a:r>
            <a:r>
              <a:rPr lang="en-GB" sz="1050" dirty="0"/>
              <a:t>.</a:t>
            </a:r>
          </a:p>
        </p:txBody>
      </p:sp>
      <p:sp>
        <p:nvSpPr>
          <p:cNvPr id="9" name="Rectangle 8">
            <a:extLst>
              <a:ext uri="{FF2B5EF4-FFF2-40B4-BE49-F238E27FC236}">
                <a16:creationId xmlns:a16="http://schemas.microsoft.com/office/drawing/2014/main" id="{BED5EBA1-2074-4405-8E0A-DC10A250BA1B}"/>
              </a:ext>
            </a:extLst>
          </p:cNvPr>
          <p:cNvSpPr/>
          <p:nvPr/>
        </p:nvSpPr>
        <p:spPr>
          <a:xfrm>
            <a:off x="1057773" y="3563006"/>
            <a:ext cx="1769389" cy="1223412"/>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AU" sz="1050" dirty="0">
                <a:solidFill>
                  <a:srgbClr val="C17CEC"/>
                </a:solidFill>
                <a:latin typeface="Consolas" panose="020B0609020204030204" pitchFamily="49" charset="0"/>
                <a:cs typeface="Calibri" panose="020F0502020204030204" pitchFamily="34" charset="0"/>
              </a:rPr>
              <a:t>def </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numero</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n</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if</a:t>
            </a:r>
            <a:r>
              <a:rPr lang="en-GB" sz="1050" dirty="0">
                <a:solidFill>
                  <a:schemeClr val="tx1">
                    <a:lumMod val="10000"/>
                    <a:lumOff val="90000"/>
                  </a:schemeClr>
                </a:solidFill>
                <a:latin typeface="Consolas" panose="020B0609020204030204" pitchFamily="49" charset="0"/>
                <a:cs typeface="Calibri" panose="020F0502020204030204" pitchFamily="34" charset="0"/>
              </a:rPr>
              <a:t> n </a:t>
            </a:r>
            <a:r>
              <a:rPr lang="en-GB" sz="1050" dirty="0">
                <a:solidFill>
                  <a:srgbClr val="C17CEC"/>
                </a:solidFill>
                <a:latin typeface="Consolas" panose="020B0609020204030204" pitchFamily="49" charset="0"/>
                <a:cs typeface="Calibri" panose="020F0502020204030204" pitchFamily="34" charset="0"/>
              </a:rPr>
              <a:t>&gt;</a:t>
            </a:r>
            <a:r>
              <a:rPr lang="en-GB" sz="1050" dirty="0">
                <a:solidFill>
                  <a:schemeClr val="tx1">
                    <a:lumMod val="10000"/>
                    <a:lumOff val="90000"/>
                  </a:schemeClr>
                </a:solidFill>
                <a:latin typeface="Consolas" panose="020B0609020204030204" pitchFamily="49" charset="0"/>
                <a:cs typeface="Calibri" panose="020F0502020204030204" pitchFamily="34" charset="0"/>
              </a:rPr>
              <a:t> 10:</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out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n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5</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else</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out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n </a:t>
            </a:r>
            <a:r>
              <a:rPr lang="en-GB" sz="1050" dirty="0">
                <a:solidFill>
                  <a:srgbClr val="C17CEC"/>
                </a:solidFill>
                <a:latin typeface="Consolas" panose="020B0609020204030204" pitchFamily="49" charset="0"/>
                <a:cs typeface="Calibri" panose="020F0502020204030204" pitchFamily="34" charset="0"/>
              </a:rPr>
              <a:t>*</a:t>
            </a:r>
            <a:r>
              <a:rPr lang="en-GB" sz="1050" dirty="0">
                <a:solidFill>
                  <a:schemeClr val="tx1">
                    <a:lumMod val="10000"/>
                    <a:lumOff val="90000"/>
                  </a:schemeClr>
                </a:solidFill>
                <a:latin typeface="Consolas" panose="020B0609020204030204" pitchFamily="49" charset="0"/>
                <a:cs typeface="Calibri" panose="020F0502020204030204" pitchFamily="34" charset="0"/>
              </a:rPr>
              <a:t> 2</a:t>
            </a:r>
          </a:p>
          <a:p>
            <a:pPr algn="just"/>
            <a:r>
              <a:rPr lang="en-GB" sz="1050" dirty="0">
                <a:solidFill>
                  <a:schemeClr val="tx1">
                    <a:lumMod val="10000"/>
                    <a:lumOff val="90000"/>
                  </a:schemeClr>
                </a:solidFill>
                <a:latin typeface="Consolas" panose="020B0609020204030204" pitchFamily="49" charset="0"/>
                <a:cs typeface="Calibri" panose="020F0502020204030204" pitchFamily="34" charset="0"/>
              </a:rPr>
              <a:t>    </a:t>
            </a:r>
            <a:r>
              <a:rPr lang="en-GB" sz="1050" dirty="0">
                <a:solidFill>
                  <a:srgbClr val="C17CEC"/>
                </a:solidFill>
                <a:latin typeface="Consolas" panose="020B0609020204030204" pitchFamily="49" charset="0"/>
                <a:cs typeface="Calibri" panose="020F0502020204030204" pitchFamily="34" charset="0"/>
              </a:rPr>
              <a:t>return</a:t>
            </a:r>
            <a:r>
              <a:rPr lang="en-GB" sz="1050" dirty="0">
                <a:solidFill>
                  <a:schemeClr val="tx1">
                    <a:lumMod val="10000"/>
                    <a:lumOff val="90000"/>
                  </a:schemeClr>
                </a:solidFill>
                <a:latin typeface="Consolas" panose="020B0609020204030204" pitchFamily="49" charset="0"/>
                <a:cs typeface="Calibri" panose="020F0502020204030204" pitchFamily="34" charset="0"/>
              </a:rPr>
              <a:t>(out)</a:t>
            </a:r>
          </a:p>
          <a:p>
            <a:pPr algn="just"/>
            <a:r>
              <a:rPr lang="en-GB" sz="105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err="1">
                <a:solidFill>
                  <a:schemeClr val="accent5">
                    <a:lumMod val="60000"/>
                    <a:lumOff val="40000"/>
                  </a:schemeClr>
                </a:solidFill>
                <a:latin typeface="Consolas" panose="020B0609020204030204" pitchFamily="49" charset="0"/>
                <a:cs typeface="Calibri" panose="020F0502020204030204" pitchFamily="34" charset="0"/>
              </a:rPr>
              <a:t>numero</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r>
              <a:rPr lang="en-GB" sz="1050" dirty="0">
                <a:solidFill>
                  <a:srgbClr val="EDBA93"/>
                </a:solidFill>
                <a:latin typeface="Consolas" panose="020B0609020204030204" pitchFamily="49" charset="0"/>
                <a:cs typeface="Calibri" panose="020F0502020204030204" pitchFamily="34" charset="0"/>
              </a:rPr>
              <a:t>8</a:t>
            </a:r>
            <a:r>
              <a:rPr lang="en-GB" sz="1050" dirty="0">
                <a:solidFill>
                  <a:schemeClr val="tx1">
                    <a:lumMod val="10000"/>
                    <a:lumOff val="90000"/>
                  </a:schemeClr>
                </a:solidFill>
                <a:latin typeface="Consolas" panose="020B0609020204030204" pitchFamily="49" charset="0"/>
                <a:cs typeface="Calibri" panose="020F0502020204030204" pitchFamily="34" charset="0"/>
              </a:rPr>
              <a:t>))</a:t>
            </a:r>
            <a:endParaRPr lang="it-IT" sz="1050" dirty="0">
              <a:solidFill>
                <a:srgbClr val="C17CEC"/>
              </a:solidFill>
              <a:latin typeface="Consolas" panose="020B0609020204030204" pitchFamily="49" charset="0"/>
              <a:cs typeface="Calibri" panose="020F0502020204030204" pitchFamily="34" charset="0"/>
            </a:endParaRPr>
          </a:p>
        </p:txBody>
      </p:sp>
      <p:pic>
        <p:nvPicPr>
          <p:cNvPr id="3" name="Picture 2">
            <a:extLst>
              <a:ext uri="{FF2B5EF4-FFF2-40B4-BE49-F238E27FC236}">
                <a16:creationId xmlns:a16="http://schemas.microsoft.com/office/drawing/2014/main" id="{CC647DF4-9827-4286-B3B9-E5375A0DA89A}"/>
              </a:ext>
            </a:extLst>
          </p:cNvPr>
          <p:cNvPicPr>
            <a:picLocks noChangeAspect="1"/>
          </p:cNvPicPr>
          <p:nvPr/>
        </p:nvPicPr>
        <p:blipFill>
          <a:blip r:embed="rId2"/>
          <a:stretch>
            <a:fillRect/>
          </a:stretch>
        </p:blipFill>
        <p:spPr>
          <a:xfrm>
            <a:off x="2342632" y="4537290"/>
            <a:ext cx="264319" cy="207169"/>
          </a:xfrm>
          <a:prstGeom prst="rect">
            <a:avLst/>
          </a:prstGeom>
        </p:spPr>
      </p:pic>
      <p:sp>
        <p:nvSpPr>
          <p:cNvPr id="14" name="Rectangle 13">
            <a:extLst>
              <a:ext uri="{FF2B5EF4-FFF2-40B4-BE49-F238E27FC236}">
                <a16:creationId xmlns:a16="http://schemas.microsoft.com/office/drawing/2014/main" id="{DB46379F-CE12-435B-9021-3A123A9199CA}"/>
              </a:ext>
            </a:extLst>
          </p:cNvPr>
          <p:cNvSpPr/>
          <p:nvPr/>
        </p:nvSpPr>
        <p:spPr>
          <a:xfrm>
            <a:off x="2827162" y="3643796"/>
            <a:ext cx="5253420" cy="900246"/>
          </a:xfrm>
          <a:prstGeom prst="rect">
            <a:avLst/>
          </a:prstGeom>
        </p:spPr>
        <p:txBody>
          <a:bodyPr wrap="square">
            <a:spAutoFit/>
          </a:bodyPr>
          <a:lstStyle/>
          <a:p>
            <a:pPr algn="just"/>
            <a:r>
              <a:rPr lang="it-IT" sz="1050" dirty="0"/>
              <a:t>Solitamente il return() è posizionato come ultima riga della funzione e restituisce il valore corrispondente delle operazioni eseguite prima. Come si nota nel secondo esempio posso creare una variabile all’interno ed utilizzarla come output. </a:t>
            </a:r>
          </a:p>
          <a:p>
            <a:pPr algn="just"/>
            <a:r>
              <a:rPr lang="it-IT" sz="1050" b="1" dirty="0"/>
              <a:t>Attenzione</a:t>
            </a:r>
            <a:r>
              <a:rPr lang="it-IT" sz="1050" dirty="0"/>
              <a:t>! Questa variabile è definita solo all’interno della funzione, se provassi a richiamare out esternamente avrei un errore.</a:t>
            </a:r>
          </a:p>
        </p:txBody>
      </p:sp>
      <p:sp>
        <p:nvSpPr>
          <p:cNvPr id="2" name="Title 1">
            <a:extLst>
              <a:ext uri="{FF2B5EF4-FFF2-40B4-BE49-F238E27FC236}">
                <a16:creationId xmlns:a16="http://schemas.microsoft.com/office/drawing/2014/main" id="{AF9177E1-2840-0BA0-34D5-F2B5B720ADA0}"/>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return()</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522874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5284982" cy="900246"/>
          </a:xfrm>
          <a:prstGeom prst="rect">
            <a:avLst/>
          </a:prstGeom>
        </p:spPr>
        <p:txBody>
          <a:bodyPr wrap="square">
            <a:spAutoFit/>
          </a:bodyPr>
          <a:lstStyle/>
          <a:p>
            <a:pPr algn="just"/>
            <a:r>
              <a:rPr lang="it-IT" sz="1050" dirty="0"/>
              <a:t>Ci sono quattro tipi di argomenti che si possono dichiarare in un'istruzione def: </a:t>
            </a:r>
          </a:p>
          <a:p>
            <a:pPr marL="214313" indent="-214313" algn="just">
              <a:buFont typeface="Arial" panose="020B0604020202020204" pitchFamily="34" charset="0"/>
              <a:buChar char="•"/>
            </a:pPr>
            <a:r>
              <a:rPr lang="en-GB" sz="1050" dirty="0" err="1"/>
              <a:t>posizionale</a:t>
            </a:r>
            <a:r>
              <a:rPr lang="en-GB" sz="1050" dirty="0"/>
              <a:t> </a:t>
            </a:r>
            <a:r>
              <a:rPr lang="en-GB" sz="1050" dirty="0" err="1"/>
              <a:t>obbligatorio</a:t>
            </a:r>
            <a:endParaRPr lang="en-GB" sz="1050" dirty="0"/>
          </a:p>
          <a:p>
            <a:pPr marL="214313" indent="-214313" algn="just">
              <a:buFont typeface="Arial" panose="020B0604020202020204" pitchFamily="34" charset="0"/>
              <a:buChar char="•"/>
            </a:pPr>
            <a:r>
              <a:rPr lang="en-GB" sz="1050" dirty="0" err="1"/>
              <a:t>Opzionale</a:t>
            </a:r>
            <a:endParaRPr lang="en-GB" sz="1050" dirty="0"/>
          </a:p>
          <a:p>
            <a:pPr marL="214313" indent="-214313" algn="just">
              <a:buFont typeface="Arial" panose="020B0604020202020204" pitchFamily="34" charset="0"/>
              <a:buChar char="•"/>
            </a:pPr>
            <a:r>
              <a:rPr lang="en-GB" sz="1050" dirty="0" err="1"/>
              <a:t>variabile</a:t>
            </a:r>
            <a:r>
              <a:rPr lang="en-GB" sz="1050" dirty="0"/>
              <a:t> (</a:t>
            </a:r>
            <a:r>
              <a:rPr lang="en-GB" sz="1050" dirty="0" err="1"/>
              <a:t>opzionale</a:t>
            </a:r>
            <a:r>
              <a:rPr lang="en-GB" sz="1050" dirty="0"/>
              <a:t>) </a:t>
            </a:r>
            <a:r>
              <a:rPr lang="en-GB" sz="1050" dirty="0" err="1"/>
              <a:t>posizionale</a:t>
            </a:r>
            <a:r>
              <a:rPr lang="en-GB" sz="1050" dirty="0"/>
              <a:t> (</a:t>
            </a:r>
            <a:r>
              <a:rPr lang="en-GB" sz="1050" dirty="0" err="1"/>
              <a:t>si</a:t>
            </a:r>
            <a:r>
              <a:rPr lang="en-GB" sz="1050" dirty="0"/>
              <a:t> </a:t>
            </a:r>
            <a:r>
              <a:rPr lang="en-GB" sz="1050" dirty="0" err="1"/>
              <a:t>richiamano</a:t>
            </a:r>
            <a:r>
              <a:rPr lang="en-GB" sz="1050" dirty="0"/>
              <a:t> con "</a:t>
            </a:r>
            <a:r>
              <a:rPr lang="en-GB" sz="1050" dirty="0" err="1"/>
              <a:t>args</a:t>
            </a:r>
            <a:r>
              <a:rPr lang="en-GB" sz="1050" dirty="0"/>
              <a:t>" e </a:t>
            </a:r>
            <a:r>
              <a:rPr lang="en-GB" sz="1050" dirty="0" err="1"/>
              <a:t>sono</a:t>
            </a:r>
            <a:r>
              <a:rPr lang="en-GB" sz="1050" dirty="0"/>
              <a:t> </a:t>
            </a:r>
            <a:r>
              <a:rPr lang="en-GB" sz="1050" dirty="0" err="1"/>
              <a:t>delle</a:t>
            </a:r>
            <a:r>
              <a:rPr lang="en-GB" sz="1050" dirty="0"/>
              <a:t> tuple)</a:t>
            </a:r>
          </a:p>
          <a:p>
            <a:pPr marL="214313" indent="-214313" algn="just">
              <a:buFont typeface="Arial" panose="020B0604020202020204" pitchFamily="34" charset="0"/>
              <a:buChar char="•"/>
            </a:pPr>
            <a:r>
              <a:rPr lang="en-GB" sz="1050" dirty="0" err="1"/>
              <a:t>variabile</a:t>
            </a:r>
            <a:r>
              <a:rPr lang="en-GB" sz="1050" dirty="0"/>
              <a:t> </a:t>
            </a:r>
            <a:r>
              <a:rPr lang="en-GB" sz="1050" dirty="0" err="1"/>
              <a:t>nominale</a:t>
            </a:r>
            <a:r>
              <a:rPr lang="en-GB" sz="1050" dirty="0"/>
              <a:t> (</a:t>
            </a:r>
            <a:r>
              <a:rPr lang="en-GB" sz="1050" dirty="0" err="1"/>
              <a:t>si</a:t>
            </a:r>
            <a:r>
              <a:rPr lang="en-GB" sz="1050" dirty="0"/>
              <a:t> </a:t>
            </a:r>
            <a:r>
              <a:rPr lang="en-GB" sz="1050" dirty="0" err="1"/>
              <a:t>richiamano</a:t>
            </a:r>
            <a:r>
              <a:rPr lang="en-GB" sz="1050" dirty="0"/>
              <a:t> con "</a:t>
            </a:r>
            <a:r>
              <a:rPr lang="en-GB" sz="1050" dirty="0" err="1"/>
              <a:t>kwargs</a:t>
            </a:r>
            <a:r>
              <a:rPr lang="en-GB" sz="1050" dirty="0"/>
              <a:t>" e </a:t>
            </a:r>
            <a:r>
              <a:rPr lang="en-GB" sz="1050" dirty="0" err="1"/>
              <a:t>sono</a:t>
            </a:r>
            <a:r>
              <a:rPr lang="en-GB" sz="1050" dirty="0"/>
              <a:t> </a:t>
            </a:r>
            <a:r>
              <a:rPr lang="en-GB" sz="1050" dirty="0" err="1"/>
              <a:t>dizionari</a:t>
            </a:r>
            <a:r>
              <a:rPr lang="en-GB" sz="1050" dirty="0"/>
              <a:t>)</a:t>
            </a:r>
          </a:p>
        </p:txBody>
      </p:sp>
      <p:sp>
        <p:nvSpPr>
          <p:cNvPr id="7" name="Rectangle 6">
            <a:extLst>
              <a:ext uri="{FF2B5EF4-FFF2-40B4-BE49-F238E27FC236}">
                <a16:creationId xmlns:a16="http://schemas.microsoft.com/office/drawing/2014/main" id="{199A51BB-F58B-4648-BD3C-D761CA7A2F77}"/>
              </a:ext>
            </a:extLst>
          </p:cNvPr>
          <p:cNvSpPr/>
          <p:nvPr/>
        </p:nvSpPr>
        <p:spPr>
          <a:xfrm>
            <a:off x="2415454" y="1664806"/>
            <a:ext cx="5773686" cy="323165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(name, </a:t>
            </a:r>
            <a:r>
              <a:rPr lang="en-GB" sz="1200" dirty="0">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args</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"Ciao"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name,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hai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age,</a:t>
            </a:r>
            <a:r>
              <a:rPr lang="en-GB" sz="1200" dirty="0">
                <a:solidFill>
                  <a:srgbClr val="92D050"/>
                </a:solidFill>
                <a:latin typeface="Consolas" panose="020B0609020204030204" pitchFamily="49" charset="0"/>
                <a:cs typeface="Calibri" panose="020F0502020204030204" pitchFamily="34" charset="0"/>
              </a:rPr>
              <a:t> "anni!"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"So </a:t>
            </a:r>
            <a:r>
              <a:rPr lang="en-GB" sz="1200" dirty="0" err="1">
                <a:solidFill>
                  <a:srgbClr val="92D050"/>
                </a:solidFill>
                <a:latin typeface="Consolas" panose="020B0609020204030204" pitchFamily="49" charset="0"/>
                <a:cs typeface="Calibri" panose="020F0502020204030204" pitchFamily="34" charset="0"/>
              </a:rPr>
              <a:t>anche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questo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"...e </a:t>
            </a:r>
            <a:r>
              <a:rPr lang="en-GB" sz="1200" dirty="0" err="1">
                <a:solidFill>
                  <a:srgbClr val="92D050"/>
                </a:solidFill>
                <a:latin typeface="Consolas" panose="020B0609020204030204" pitchFamily="49" charset="0"/>
                <a:cs typeface="Calibri" panose="020F0502020204030204" pitchFamily="34" charset="0"/>
              </a:rPr>
              <a:t>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ami</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"Luca"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26</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"7 </a:t>
            </a:r>
            <a:r>
              <a:rPr lang="en-GB" sz="1200" dirty="0" err="1">
                <a:solidFill>
                  <a:srgbClr val="92D050"/>
                </a:solidFill>
                <a:latin typeface="Consolas" panose="020B0609020204030204" pitchFamily="49" charset="0"/>
                <a:cs typeface="Calibri" panose="020F0502020204030204" pitchFamily="34" charset="0"/>
              </a:rPr>
              <a:t>Marzo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br>
              <a:rPr lang="en-GB" sz="1200" dirty="0">
                <a:solidFill>
                  <a:schemeClr val="tx1">
                    <a:lumMod val="10000"/>
                    <a:lumOff val="90000"/>
                  </a:schemeClr>
                </a:solidFill>
                <a:latin typeface="Consolas" panose="020B0609020204030204" pitchFamily="49" charset="0"/>
                <a:cs typeface="Calibri" panose="020F0502020204030204" pitchFamily="34" charset="0"/>
              </a:rPr>
            </a:b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Marco"</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"20 </a:t>
            </a:r>
            <a:r>
              <a:rPr lang="en-GB" sz="1200" dirty="0" err="1">
                <a:solidFill>
                  <a:srgbClr val="92D050"/>
                </a:solidFill>
                <a:latin typeface="Consolas" panose="020B0609020204030204" pitchFamily="49" charset="0"/>
                <a:cs typeface="Calibri" panose="020F0502020204030204" pitchFamily="34" charset="0"/>
              </a:rPr>
              <a:t>Gennaio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"15"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hobby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"Bike"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0" name="Rectangle 9">
            <a:extLst>
              <a:ext uri="{FF2B5EF4-FFF2-40B4-BE49-F238E27FC236}">
                <a16:creationId xmlns:a16="http://schemas.microsoft.com/office/drawing/2014/main" id="{0886FEC4-97C9-4C5A-836C-C26639EDDAB2}"/>
              </a:ext>
            </a:extLst>
          </p:cNvPr>
          <p:cNvSpPr/>
          <p:nvPr/>
        </p:nvSpPr>
        <p:spPr>
          <a:xfrm>
            <a:off x="2496416" y="3176759"/>
            <a:ext cx="3740727"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Luca hai 26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'7 Marzo', 'sex': 'M'}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('gatti', 'cani')</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1" name="Rectangle 10">
            <a:extLst>
              <a:ext uri="{FF2B5EF4-FFF2-40B4-BE49-F238E27FC236}">
                <a16:creationId xmlns:a16="http://schemas.microsoft.com/office/drawing/2014/main" id="{2EA5A5EF-DCE9-472C-BD28-A5242FBFFEC3}"/>
              </a:ext>
            </a:extLst>
          </p:cNvPr>
          <p:cNvSpPr/>
          <p:nvPr/>
        </p:nvSpPr>
        <p:spPr>
          <a:xfrm>
            <a:off x="2496417" y="4317769"/>
            <a:ext cx="4664219"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Marco hai 15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'20 Gennaio', 'sex': 'M', 'hobby': 'Bike'}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8" name="CasellaDiTesto 7">
            <a:extLst>
              <a:ext uri="{FF2B5EF4-FFF2-40B4-BE49-F238E27FC236}">
                <a16:creationId xmlns:a16="http://schemas.microsoft.com/office/drawing/2014/main" id="{61F00708-6F02-46EE-9CB2-0A99B973872B}"/>
              </a:ext>
            </a:extLst>
          </p:cNvPr>
          <p:cNvSpPr txBox="1"/>
          <p:nvPr/>
        </p:nvSpPr>
        <p:spPr>
          <a:xfrm>
            <a:off x="1057774" y="1766816"/>
            <a:ext cx="1276718" cy="2516073"/>
          </a:xfrm>
          <a:prstGeom prst="rect">
            <a:avLst/>
          </a:prstGeom>
          <a:noFill/>
        </p:spPr>
        <p:txBody>
          <a:bodyPr wrap="square">
            <a:spAutoFit/>
          </a:bodyPr>
          <a:lstStyle/>
          <a:p>
            <a:pPr marL="257175" indent="-257175">
              <a:buFont typeface="+mj-lt"/>
              <a:buAutoNum type="arabicPeriod"/>
            </a:pPr>
            <a:r>
              <a:rPr lang="en-GB" sz="1050" b="1" dirty="0" err="1"/>
              <a:t>posizionale</a:t>
            </a:r>
            <a:r>
              <a:rPr lang="en-GB" sz="1050" b="1" dirty="0"/>
              <a:t> </a:t>
            </a:r>
            <a:r>
              <a:rPr lang="en-GB" sz="1050" b="1" dirty="0" err="1"/>
              <a:t>obbligatorio</a:t>
            </a:r>
            <a:endParaRPr lang="en-GB" sz="1050" b="1" dirty="0"/>
          </a:p>
          <a:p>
            <a:pPr marL="257175" indent="-257175">
              <a:buFont typeface="+mj-lt"/>
              <a:buAutoNum type="arabicPeriod"/>
            </a:pPr>
            <a:endParaRPr lang="en-GB" sz="1050" b="1" dirty="0"/>
          </a:p>
          <a:p>
            <a:pPr marL="257175" indent="-257175">
              <a:buFont typeface="+mj-lt"/>
              <a:buAutoNum type="arabicPeriod"/>
            </a:pPr>
            <a:endParaRPr lang="en-GB" sz="1050" b="1" dirty="0"/>
          </a:p>
          <a:p>
            <a:pPr marL="257175" indent="-257175">
              <a:buFont typeface="+mj-lt"/>
              <a:buAutoNum type="arabicPeriod"/>
            </a:pPr>
            <a:r>
              <a:rPr lang="en-GB" sz="1050" b="1" dirty="0" err="1"/>
              <a:t>opzionale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opzionale</a:t>
            </a:r>
            <a:r>
              <a:rPr lang="en-GB" sz="1050" b="1" dirty="0"/>
              <a:t>) </a:t>
            </a:r>
            <a:r>
              <a:rPr lang="en-GB" sz="1050" b="1" dirty="0" err="1"/>
              <a:t>posizionale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nominale</a:t>
            </a:r>
            <a:r>
              <a:rPr lang="en-GB" sz="1050" b="1" dirty="0"/>
              <a:t> </a:t>
            </a:r>
            <a:endParaRPr lang="en-AU" sz="1050" dirty="0"/>
          </a:p>
          <a:p>
            <a:endParaRPr lang="en-AU" sz="1050" dirty="0"/>
          </a:p>
        </p:txBody>
      </p:sp>
      <p:sp>
        <p:nvSpPr>
          <p:cNvPr id="22" name="CasellaDiTesto 21">
            <a:extLst>
              <a:ext uri="{FF2B5EF4-FFF2-40B4-BE49-F238E27FC236}">
                <a16:creationId xmlns:a16="http://schemas.microsoft.com/office/drawing/2014/main" id="{7FD75854-9E5E-48A3-BDFC-9B50A4356EE0}"/>
              </a:ext>
            </a:extLst>
          </p:cNvPr>
          <p:cNvSpPr txBox="1"/>
          <p:nvPr/>
        </p:nvSpPr>
        <p:spPr>
          <a:xfrm>
            <a:off x="3457280" y="1664807"/>
            <a:ext cx="2639419"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( 2  )  ( 3 ) (   4   )</a:t>
            </a:r>
            <a:endParaRPr lang="en-AU" sz="1200" dirty="0">
              <a:solidFill>
                <a:srgbClr val="FF0000"/>
              </a:solidFill>
            </a:endParaRPr>
          </a:p>
        </p:txBody>
      </p:sp>
      <p:sp>
        <p:nvSpPr>
          <p:cNvPr id="23" name="CasellaDiTesto 22">
            <a:extLst>
              <a:ext uri="{FF2B5EF4-FFF2-40B4-BE49-F238E27FC236}">
                <a16:creationId xmlns:a16="http://schemas.microsoft.com/office/drawing/2014/main" id="{8635D1F3-6D52-4E99-9031-19A407517581}"/>
              </a:ext>
            </a:extLst>
          </p:cNvPr>
          <p:cNvSpPr txBox="1"/>
          <p:nvPr/>
        </p:nvSpPr>
        <p:spPr>
          <a:xfrm>
            <a:off x="3117916" y="271250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)( 2 ) (       3      ) (           4          )</a:t>
            </a:r>
            <a:endParaRPr lang="en-AU" sz="1200" dirty="0">
              <a:solidFill>
                <a:srgbClr val="FF0000"/>
              </a:solidFill>
            </a:endParaRPr>
          </a:p>
        </p:txBody>
      </p:sp>
      <p:sp>
        <p:nvSpPr>
          <p:cNvPr id="24" name="CasellaDiTesto 23">
            <a:extLst>
              <a:ext uri="{FF2B5EF4-FFF2-40B4-BE49-F238E27FC236}">
                <a16:creationId xmlns:a16="http://schemas.microsoft.com/office/drawing/2014/main" id="{F25E873B-1723-4152-B557-160EEB59EB73}"/>
              </a:ext>
            </a:extLst>
          </p:cNvPr>
          <p:cNvSpPr txBox="1"/>
          <p:nvPr/>
        </p:nvSpPr>
        <p:spPr>
          <a:xfrm>
            <a:off x="3175655" y="385502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4                      )</a:t>
            </a:r>
            <a:endParaRPr lang="en-AU" sz="1200" dirty="0">
              <a:solidFill>
                <a:srgbClr val="FF0000"/>
              </a:solidFill>
            </a:endParaRPr>
          </a:p>
        </p:txBody>
      </p:sp>
      <p:sp>
        <p:nvSpPr>
          <p:cNvPr id="13" name="Rectangle 12">
            <a:extLst>
              <a:ext uri="{FF2B5EF4-FFF2-40B4-BE49-F238E27FC236}">
                <a16:creationId xmlns:a16="http://schemas.microsoft.com/office/drawing/2014/main" id="{BED8873A-76BB-42F7-89DD-D5EDF29F92CB}"/>
              </a:ext>
            </a:extLst>
          </p:cNvPr>
          <p:cNvSpPr/>
          <p:nvPr/>
        </p:nvSpPr>
        <p:spPr>
          <a:xfrm>
            <a:off x="6555998" y="937052"/>
            <a:ext cx="2019649" cy="656894"/>
          </a:xfrm>
          <a:prstGeom prst="rect">
            <a:avLst/>
          </a:prstGeom>
          <a:solidFill>
            <a:schemeClr val="accent2">
              <a:lumMod val="40000"/>
              <a:lumOff val="60000"/>
            </a:schemeClr>
          </a:solidFill>
          <a:ln w="6350" cap="flat">
            <a:solidFill>
              <a:schemeClr val="accent2">
                <a:lumMod val="20000"/>
                <a:lumOff val="8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685320"/>
            <a:r>
              <a:rPr lang="en-AU" sz="750" kern="0" dirty="0">
                <a:solidFill>
                  <a:srgbClr val="212121"/>
                </a:solidFill>
                <a:latin typeface="Century Gothic" panose="020B0502020202020204" pitchFamily="34" charset="0"/>
                <a:cs typeface="Courier New"/>
              </a:rPr>
              <a:t>Con </a:t>
            </a:r>
            <a:r>
              <a:rPr lang="en-AU" sz="750" kern="0" dirty="0" err="1">
                <a:solidFill>
                  <a:srgbClr val="212121"/>
                </a:solidFill>
                <a:latin typeface="Century Gothic" panose="020B0502020202020204" pitchFamily="34" charset="0"/>
                <a:cs typeface="Courier New"/>
              </a:rPr>
              <a:t>args</a:t>
            </a:r>
            <a:r>
              <a:rPr lang="en-AU" sz="750" kern="0" dirty="0">
                <a:solidFill>
                  <a:srgbClr val="212121"/>
                </a:solidFill>
                <a:latin typeface="Century Gothic" panose="020B0502020202020204" pitchFamily="34" charset="0"/>
                <a:cs typeface="Courier New"/>
              </a:rPr>
              <a:t>[0] ad </a:t>
            </a:r>
            <a:r>
              <a:rPr lang="en-AU" sz="750" kern="0" dirty="0" err="1">
                <a:solidFill>
                  <a:srgbClr val="212121"/>
                </a:solidFill>
                <a:latin typeface="Century Gothic" panose="020B0502020202020204" pitchFamily="34" charset="0"/>
                <a:cs typeface="Courier New"/>
              </a:rPr>
              <a:t>esempio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posso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accedere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alla</a:t>
            </a:r>
            <a:r>
              <a:rPr lang="en-AU" sz="750" kern="0" dirty="0">
                <a:solidFill>
                  <a:srgbClr val="212121"/>
                </a:solidFill>
                <a:latin typeface="Century Gothic" panose="020B0502020202020204" pitchFamily="34" charset="0"/>
                <a:cs typeface="Courier New"/>
              </a:rPr>
              <a:t> prima </a:t>
            </a:r>
            <a:r>
              <a:rPr lang="en-AU" sz="750" kern="0" dirty="0" err="1">
                <a:solidFill>
                  <a:srgbClr val="212121"/>
                </a:solidFill>
                <a:latin typeface="Century Gothic" panose="020B0502020202020204" pitchFamily="34" charset="0"/>
                <a:cs typeface="Courier New"/>
              </a:rPr>
              <a:t>variabile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immessa</a:t>
            </a:r>
            <a:r>
              <a:rPr lang="en-AU" sz="750" kern="0" dirty="0">
                <a:solidFill>
                  <a:srgbClr val="212121"/>
                </a:solidFill>
                <a:latin typeface="Century Gothic" panose="020B0502020202020204" pitchFamily="34" charset="0"/>
                <a:cs typeface="Courier New"/>
              </a:rPr>
              <a:t>.</a:t>
            </a:r>
          </a:p>
          <a:p>
            <a:pPr algn="just" defTabSz="685320"/>
            <a:endParaRPr lang="en-AU" sz="750" kern="0" dirty="0">
              <a:solidFill>
                <a:srgbClr val="212121"/>
              </a:solidFill>
              <a:latin typeface="Century Gothic" panose="020B0502020202020204" pitchFamily="34" charset="0"/>
              <a:cs typeface="Courier New"/>
            </a:endParaRPr>
          </a:p>
          <a:p>
            <a:pPr algn="just" defTabSz="685320"/>
            <a:r>
              <a:rPr lang="en-AU" sz="750" kern="0" dirty="0">
                <a:solidFill>
                  <a:srgbClr val="212121"/>
                </a:solidFill>
                <a:latin typeface="Century Gothic" panose="020B0502020202020204" pitchFamily="34" charset="0"/>
                <a:cs typeface="Courier New"/>
              </a:rPr>
              <a:t>Con </a:t>
            </a:r>
            <a:r>
              <a:rPr lang="en-AU" sz="750" kern="0" dirty="0" err="1">
                <a:solidFill>
                  <a:srgbClr val="212121"/>
                </a:solidFill>
                <a:latin typeface="Century Gothic" panose="020B0502020202020204" pitchFamily="34" charset="0"/>
                <a:cs typeface="Courier New"/>
              </a:rPr>
              <a:t>kwargs</a:t>
            </a:r>
            <a:r>
              <a:rPr lang="en-AU" sz="750" kern="0" dirty="0">
                <a:solidFill>
                  <a:srgbClr val="212121"/>
                </a:solidFill>
                <a:latin typeface="Century Gothic" panose="020B0502020202020204" pitchFamily="34" charset="0"/>
                <a:cs typeface="Courier New"/>
              </a:rPr>
              <a:t>[“</a:t>
            </a:r>
            <a:r>
              <a:rPr lang="en-AU" sz="750" kern="0" dirty="0" err="1">
                <a:solidFill>
                  <a:srgbClr val="212121"/>
                </a:solidFill>
                <a:latin typeface="Century Gothic" panose="020B0502020202020204" pitchFamily="34" charset="0"/>
                <a:cs typeface="Courier New"/>
              </a:rPr>
              <a:t>nome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posso</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accedere</a:t>
            </a:r>
            <a:r>
              <a:rPr lang="en-AU" sz="750" kern="0" dirty="0">
                <a:solidFill>
                  <a:srgbClr val="212121"/>
                </a:solidFill>
                <a:latin typeface="Century Gothic" panose="020B0502020202020204" pitchFamily="34" charset="0"/>
                <a:cs typeface="Courier New"/>
              </a:rPr>
              <a:t> ad una </a:t>
            </a:r>
            <a:r>
              <a:rPr lang="en-AU" sz="750" kern="0" dirty="0" err="1">
                <a:solidFill>
                  <a:srgbClr val="212121"/>
                </a:solidFill>
                <a:latin typeface="Century Gothic" panose="020B0502020202020204" pitchFamily="34" charset="0"/>
                <a:cs typeface="Courier New"/>
              </a:rPr>
              <a:t>variabile</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specifica</a:t>
            </a:r>
            <a:r>
              <a:rPr lang="en-AU" sz="750" kern="0" dirty="0">
                <a:solidFill>
                  <a:srgbClr val="212121"/>
                </a:solidFill>
                <a:latin typeface="Century Gothic" panose="020B0502020202020204" pitchFamily="34" charset="0"/>
                <a:cs typeface="Courier New"/>
              </a:rPr>
              <a:t> </a:t>
            </a:r>
            <a:r>
              <a:rPr lang="en-AU" sz="750" kern="0" dirty="0" err="1">
                <a:solidFill>
                  <a:srgbClr val="212121"/>
                </a:solidFill>
                <a:latin typeface="Century Gothic" panose="020B0502020202020204" pitchFamily="34" charset="0"/>
                <a:cs typeface="Courier New"/>
              </a:rPr>
              <a:t>immessa</a:t>
            </a:r>
            <a:r>
              <a:rPr lang="en-AU" sz="750" kern="0" dirty="0">
                <a:solidFill>
                  <a:srgbClr val="212121"/>
                </a:solidFill>
                <a:latin typeface="Century Gothic" panose="020B0502020202020204" pitchFamily="34" charset="0"/>
                <a:cs typeface="Courier New"/>
              </a:rPr>
              <a:t>.</a:t>
            </a:r>
          </a:p>
        </p:txBody>
      </p:sp>
      <p:cxnSp>
        <p:nvCxnSpPr>
          <p:cNvPr id="14" name="Straight Arrow Connector 2">
            <a:extLst>
              <a:ext uri="{FF2B5EF4-FFF2-40B4-BE49-F238E27FC236}">
                <a16:creationId xmlns:a16="http://schemas.microsoft.com/office/drawing/2014/main" id="{92CA385F-EEF5-421F-90DE-3FDF261A32D5}"/>
              </a:ext>
            </a:extLst>
          </p:cNvPr>
          <p:cNvCxnSpPr>
            <a:cxnSpLocks/>
          </p:cNvCxnSpPr>
          <p:nvPr/>
        </p:nvCxnSpPr>
        <p:spPr>
          <a:xfrm flipV="1">
            <a:off x="5550036" y="1487622"/>
            <a:ext cx="1005962" cy="43496"/>
          </a:xfrm>
          <a:prstGeom prst="straightConnector1">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2">
            <a:extLst>
              <a:ext uri="{FF2B5EF4-FFF2-40B4-BE49-F238E27FC236}">
                <a16:creationId xmlns:a16="http://schemas.microsoft.com/office/drawing/2014/main" id="{8F84453B-4DB1-4EA4-BACA-3FAC65CCFDEA}"/>
              </a:ext>
            </a:extLst>
          </p:cNvPr>
          <p:cNvCxnSpPr>
            <a:cxnSpLocks/>
          </p:cNvCxnSpPr>
          <p:nvPr/>
        </p:nvCxnSpPr>
        <p:spPr>
          <a:xfrm flipV="1">
            <a:off x="5550036" y="1031368"/>
            <a:ext cx="1062586" cy="320002"/>
          </a:xfrm>
          <a:prstGeom prst="straightConnector1">
            <a:avLst/>
          </a:prstGeom>
          <a:ln w="38100" cmpd="sng">
            <a:solidFill>
              <a:srgbClr val="0070C0"/>
            </a:solidFill>
            <a:prstDash val="sysDash"/>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44D4AF1-91A4-8CA7-2B5F-09E34CC60493}"/>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686276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415498"/>
          </a:xfrm>
          <a:prstGeom prst="rect">
            <a:avLst/>
          </a:prstGeom>
        </p:spPr>
        <p:txBody>
          <a:bodyPr wrap="square">
            <a:spAutoFit/>
          </a:bodyPr>
          <a:lstStyle/>
          <a:p>
            <a:pPr algn="just"/>
            <a:r>
              <a:rPr lang="en-AU" sz="1050" dirty="0"/>
              <a:t>I </a:t>
            </a:r>
            <a:r>
              <a:rPr lang="en-AU" sz="1050" dirty="0" err="1"/>
              <a:t>parametri</a:t>
            </a:r>
            <a:r>
              <a:rPr lang="en-AU" sz="1050" dirty="0"/>
              <a:t> </a:t>
            </a:r>
            <a:r>
              <a:rPr lang="en-AU" sz="1050" dirty="0" err="1"/>
              <a:t>posizionali</a:t>
            </a:r>
            <a:r>
              <a:rPr lang="en-AU" sz="1050" dirty="0"/>
              <a:t> </a:t>
            </a:r>
            <a:r>
              <a:rPr lang="en-AU" sz="1050" dirty="0" err="1"/>
              <a:t>obbligatori</a:t>
            </a:r>
            <a:r>
              <a:rPr lang="en-AU" sz="1050" dirty="0"/>
              <a:t> </a:t>
            </a:r>
            <a:r>
              <a:rPr lang="en-AU" sz="1050" dirty="0" err="1"/>
              <a:t>devono</a:t>
            </a:r>
            <a:r>
              <a:rPr lang="en-AU" sz="1050" dirty="0"/>
              <a:t> </a:t>
            </a:r>
            <a:r>
              <a:rPr lang="en-AU" sz="1050" dirty="0" err="1"/>
              <a:t>essere</a:t>
            </a:r>
            <a:r>
              <a:rPr lang="en-AU" sz="1050" dirty="0"/>
              <a:t> </a:t>
            </a:r>
            <a:r>
              <a:rPr lang="en-AU" sz="1050" dirty="0" err="1"/>
              <a:t>messi</a:t>
            </a:r>
            <a:r>
              <a:rPr lang="en-AU" sz="1050" dirty="0"/>
              <a:t> prima di </a:t>
            </a:r>
            <a:r>
              <a:rPr lang="en-AU" sz="1050" dirty="0" err="1"/>
              <a:t>qualsiasi</a:t>
            </a:r>
            <a:r>
              <a:rPr lang="en-AU" sz="1050" dirty="0"/>
              <a:t> </a:t>
            </a:r>
            <a:r>
              <a:rPr lang="en-AU" sz="1050" dirty="0" err="1"/>
              <a:t>altro</a:t>
            </a:r>
            <a:r>
              <a:rPr lang="en-AU" sz="1050" dirty="0"/>
              <a:t> </a:t>
            </a:r>
            <a:r>
              <a:rPr lang="en-AU" sz="1050" dirty="0" err="1"/>
              <a:t>tipo</a:t>
            </a:r>
            <a:r>
              <a:rPr lang="en-AU" sz="1050" dirty="0"/>
              <a:t> di </a:t>
            </a:r>
            <a:r>
              <a:rPr lang="en-AU" sz="1050" dirty="0" err="1"/>
              <a:t>argomento</a:t>
            </a:r>
            <a:r>
              <a:rPr lang="en-AU" sz="1050" dirty="0"/>
              <a:t> e </a:t>
            </a:r>
            <a:r>
              <a:rPr lang="en-AU" sz="1050" dirty="0" err="1"/>
              <a:t>devono</a:t>
            </a:r>
            <a:r>
              <a:rPr lang="en-AU" sz="1050" dirty="0"/>
              <a:t> </a:t>
            </a:r>
            <a:r>
              <a:rPr lang="en-AU" sz="1050" dirty="0" err="1"/>
              <a:t>essere</a:t>
            </a:r>
            <a:r>
              <a:rPr lang="en-AU" sz="1050" dirty="0"/>
              <a:t> </a:t>
            </a:r>
            <a:r>
              <a:rPr lang="en-AU" sz="1050" dirty="0" err="1"/>
              <a:t>esplicitati</a:t>
            </a:r>
            <a:r>
              <a:rPr lang="en-AU" sz="1050" dirty="0"/>
              <a:t> </a:t>
            </a:r>
            <a:r>
              <a:rPr lang="en-AU" sz="1050" dirty="0" err="1"/>
              <a:t>quando</a:t>
            </a:r>
            <a:r>
              <a:rPr lang="en-AU" sz="1050" dirty="0"/>
              <a:t> </a:t>
            </a:r>
            <a:r>
              <a:rPr lang="en-AU" sz="1050" dirty="0" err="1"/>
              <a:t>richiamo</a:t>
            </a:r>
            <a:r>
              <a:rPr lang="en-AU" sz="1050" dirty="0"/>
              <a:t> la </a:t>
            </a:r>
            <a:r>
              <a:rPr lang="en-AU" sz="1050" dirty="0" err="1"/>
              <a:t>funzione</a:t>
            </a:r>
            <a:r>
              <a:rPr lang="en-AU" sz="1050" dirty="0"/>
              <a:t>.</a:t>
            </a:r>
          </a:p>
        </p:txBody>
      </p:sp>
      <p:sp>
        <p:nvSpPr>
          <p:cNvPr id="7" name="Rectangle 6">
            <a:extLst>
              <a:ext uri="{FF2B5EF4-FFF2-40B4-BE49-F238E27FC236}">
                <a16:creationId xmlns:a16="http://schemas.microsoft.com/office/drawing/2014/main" id="{199A51BB-F58B-4648-BD3C-D761CA7A2F77}"/>
              </a:ext>
            </a:extLst>
          </p:cNvPr>
          <p:cNvSpPr/>
          <p:nvPr/>
        </p:nvSpPr>
        <p:spPr>
          <a:xfrm>
            <a:off x="2415454" y="1664806"/>
            <a:ext cx="5789870" cy="323165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name</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args</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"Ciao"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name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hai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age,</a:t>
            </a:r>
            <a:r>
              <a:rPr lang="en-GB" sz="1200" dirty="0">
                <a:solidFill>
                  <a:srgbClr val="92D050"/>
                </a:solidFill>
                <a:latin typeface="Consolas" panose="020B0609020204030204" pitchFamily="49" charset="0"/>
                <a:cs typeface="Calibri" panose="020F0502020204030204" pitchFamily="34" charset="0"/>
              </a:rPr>
              <a:t> "anni!"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"So </a:t>
            </a:r>
            <a:r>
              <a:rPr lang="en-GB" sz="1200" dirty="0" err="1">
                <a:solidFill>
                  <a:srgbClr val="92D050"/>
                </a:solidFill>
                <a:latin typeface="Consolas" panose="020B0609020204030204" pitchFamily="49" charset="0"/>
                <a:cs typeface="Calibri" panose="020F0502020204030204" pitchFamily="34" charset="0"/>
              </a:rPr>
              <a:t>anche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questo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"...e </a:t>
            </a:r>
            <a:r>
              <a:rPr lang="en-GB" sz="1200" dirty="0" err="1">
                <a:solidFill>
                  <a:srgbClr val="92D050"/>
                </a:solidFill>
                <a:latin typeface="Consolas" panose="020B0609020204030204" pitchFamily="49" charset="0"/>
                <a:cs typeface="Calibri" panose="020F0502020204030204" pitchFamily="34" charset="0"/>
              </a:rPr>
              <a:t>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ami</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"Luca"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26</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"7 </a:t>
            </a:r>
            <a:r>
              <a:rPr lang="en-GB" sz="1200" dirty="0" err="1">
                <a:solidFill>
                  <a:srgbClr val="92D050"/>
                </a:solidFill>
                <a:latin typeface="Consolas" panose="020B0609020204030204" pitchFamily="49" charset="0"/>
                <a:cs typeface="Calibri" panose="020F0502020204030204" pitchFamily="34" charset="0"/>
              </a:rPr>
              <a:t>Marzo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br>
              <a:rPr lang="en-GB" sz="1200" dirty="0">
                <a:solidFill>
                  <a:schemeClr val="tx1">
                    <a:lumMod val="10000"/>
                    <a:lumOff val="90000"/>
                  </a:schemeClr>
                </a:solidFill>
                <a:latin typeface="Consolas" panose="020B0609020204030204" pitchFamily="49" charset="0"/>
                <a:cs typeface="Calibri" panose="020F0502020204030204" pitchFamily="34" charset="0"/>
              </a:rPr>
            </a:b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err="1">
                <a:solidFill>
                  <a:srgbClr val="92D050"/>
                </a:solidFill>
                <a:highlight>
                  <a:srgbClr val="0000FF"/>
                </a:highlight>
                <a:latin typeface="Consolas" panose="020B0609020204030204" pitchFamily="49" charset="0"/>
                <a:cs typeface="Calibri" panose="020F0502020204030204" pitchFamily="34" charset="0"/>
              </a:rPr>
              <a:t>Marco"</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"20 </a:t>
            </a:r>
            <a:r>
              <a:rPr lang="en-GB" sz="1200" dirty="0" err="1">
                <a:solidFill>
                  <a:srgbClr val="92D050"/>
                </a:solidFill>
                <a:latin typeface="Consolas" panose="020B0609020204030204" pitchFamily="49" charset="0"/>
                <a:cs typeface="Calibri" panose="020F0502020204030204" pitchFamily="34" charset="0"/>
              </a:rPr>
              <a:t>Gennaio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"15"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hobby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"Bike"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0" name="Rectangle 9">
            <a:extLst>
              <a:ext uri="{FF2B5EF4-FFF2-40B4-BE49-F238E27FC236}">
                <a16:creationId xmlns:a16="http://schemas.microsoft.com/office/drawing/2014/main" id="{0886FEC4-97C9-4C5A-836C-C26639EDDAB2}"/>
              </a:ext>
            </a:extLst>
          </p:cNvPr>
          <p:cNvSpPr/>
          <p:nvPr/>
        </p:nvSpPr>
        <p:spPr>
          <a:xfrm>
            <a:off x="2496416" y="3176759"/>
            <a:ext cx="3740727"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Luca</a:t>
            </a:r>
            <a:r>
              <a:rPr lang="it-IT" sz="900" dirty="0">
                <a:solidFill>
                  <a:schemeClr val="tx1">
                    <a:lumMod val="10000"/>
                    <a:lumOff val="90000"/>
                  </a:schemeClr>
                </a:solidFill>
                <a:latin typeface="Consolas" panose="020B0609020204030204" pitchFamily="49" charset="0"/>
                <a:cs typeface="Calibri" panose="020F0502020204030204" pitchFamily="34" charset="0"/>
              </a:rPr>
              <a:t> hai 26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'7 Marzo', 'sex': 'M'}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('gatti', 'cani')</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1" name="Rectangle 10">
            <a:extLst>
              <a:ext uri="{FF2B5EF4-FFF2-40B4-BE49-F238E27FC236}">
                <a16:creationId xmlns:a16="http://schemas.microsoft.com/office/drawing/2014/main" id="{2EA5A5EF-DCE9-472C-BD28-A5242FBFFEC3}"/>
              </a:ext>
            </a:extLst>
          </p:cNvPr>
          <p:cNvSpPr/>
          <p:nvPr/>
        </p:nvSpPr>
        <p:spPr>
          <a:xfrm>
            <a:off x="2496417" y="4317769"/>
            <a:ext cx="4664219"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Marco</a:t>
            </a:r>
            <a:r>
              <a:rPr lang="it-IT" sz="900" dirty="0">
                <a:solidFill>
                  <a:schemeClr val="tx1">
                    <a:lumMod val="10000"/>
                    <a:lumOff val="90000"/>
                  </a:schemeClr>
                </a:solidFill>
                <a:latin typeface="Consolas" panose="020B0609020204030204" pitchFamily="49" charset="0"/>
                <a:cs typeface="Calibri" panose="020F0502020204030204" pitchFamily="34" charset="0"/>
              </a:rPr>
              <a:t> hai 15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'20 Gennaio', 'sex': 'M', 'hobby': 'Bike'}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8" name="CasellaDiTesto 7">
            <a:extLst>
              <a:ext uri="{FF2B5EF4-FFF2-40B4-BE49-F238E27FC236}">
                <a16:creationId xmlns:a16="http://schemas.microsoft.com/office/drawing/2014/main" id="{61F00708-6F02-46EE-9CB2-0A99B973872B}"/>
              </a:ext>
            </a:extLst>
          </p:cNvPr>
          <p:cNvSpPr txBox="1"/>
          <p:nvPr/>
        </p:nvSpPr>
        <p:spPr>
          <a:xfrm>
            <a:off x="1057774" y="1766816"/>
            <a:ext cx="1276718" cy="2516073"/>
          </a:xfrm>
          <a:prstGeom prst="rect">
            <a:avLst/>
          </a:prstGeom>
          <a:noFill/>
        </p:spPr>
        <p:txBody>
          <a:bodyPr wrap="square">
            <a:spAutoFit/>
          </a:bodyPr>
          <a:lstStyle/>
          <a:p>
            <a:pPr marL="257175" indent="-257175">
              <a:buFont typeface="+mj-lt"/>
              <a:buAutoNum type="arabicPeriod"/>
            </a:pPr>
            <a:r>
              <a:rPr lang="en-GB" sz="1050" b="1" dirty="0" err="1">
                <a:solidFill>
                  <a:schemeClr val="bg1">
                    <a:lumMod val="95000"/>
                  </a:schemeClr>
                </a:solidFill>
                <a:highlight>
                  <a:srgbClr val="0000FF"/>
                </a:highlight>
              </a:rPr>
              <a:t>posizionale</a:t>
            </a:r>
            <a:r>
              <a:rPr lang="en-GB" sz="1050" b="1" dirty="0">
                <a:solidFill>
                  <a:schemeClr val="bg1">
                    <a:lumMod val="95000"/>
                  </a:schemeClr>
                </a:solidFill>
                <a:highlight>
                  <a:srgbClr val="0000FF"/>
                </a:highlight>
              </a:rPr>
              <a:t> </a:t>
            </a:r>
            <a:r>
              <a:rPr lang="en-GB" sz="1050" b="1" dirty="0" err="1">
                <a:solidFill>
                  <a:schemeClr val="bg1">
                    <a:lumMod val="95000"/>
                  </a:schemeClr>
                </a:solidFill>
                <a:highlight>
                  <a:srgbClr val="0000FF"/>
                </a:highlight>
              </a:rPr>
              <a:t>obbligatorio</a:t>
            </a:r>
            <a:endParaRPr lang="en-GB" sz="1050" b="1" dirty="0">
              <a:solidFill>
                <a:schemeClr val="bg1">
                  <a:lumMod val="95000"/>
                </a:schemeClr>
              </a:solidFill>
              <a:highlight>
                <a:srgbClr val="0000FF"/>
              </a:highlight>
            </a:endParaRPr>
          </a:p>
          <a:p>
            <a:pPr marL="257175" indent="-257175">
              <a:buFont typeface="+mj-lt"/>
              <a:buAutoNum type="arabicPeriod"/>
            </a:pPr>
            <a:endParaRPr lang="en-GB" sz="1050" b="1" dirty="0"/>
          </a:p>
          <a:p>
            <a:pPr marL="257175" indent="-257175">
              <a:buFont typeface="+mj-lt"/>
              <a:buAutoNum type="arabicPeriod"/>
            </a:pPr>
            <a:endParaRPr lang="en-GB" sz="1050" b="1" dirty="0"/>
          </a:p>
          <a:p>
            <a:pPr marL="257175" indent="-257175">
              <a:buFont typeface="+mj-lt"/>
              <a:buAutoNum type="arabicPeriod"/>
            </a:pPr>
            <a:r>
              <a:rPr lang="en-GB" sz="1050" b="1" dirty="0" err="1"/>
              <a:t>opzionale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opzionale</a:t>
            </a:r>
            <a:r>
              <a:rPr lang="en-GB" sz="1050" b="1" dirty="0"/>
              <a:t>) </a:t>
            </a:r>
            <a:r>
              <a:rPr lang="en-GB" sz="1050" b="1" dirty="0" err="1"/>
              <a:t>posizionale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nominale</a:t>
            </a:r>
            <a:r>
              <a:rPr lang="en-GB" sz="1050" b="1" dirty="0"/>
              <a:t> </a:t>
            </a:r>
            <a:endParaRPr lang="en-AU" sz="1050" dirty="0"/>
          </a:p>
          <a:p>
            <a:endParaRPr lang="en-AU" sz="1050" dirty="0"/>
          </a:p>
        </p:txBody>
      </p:sp>
      <p:sp>
        <p:nvSpPr>
          <p:cNvPr id="22" name="CasellaDiTesto 21">
            <a:extLst>
              <a:ext uri="{FF2B5EF4-FFF2-40B4-BE49-F238E27FC236}">
                <a16:creationId xmlns:a16="http://schemas.microsoft.com/office/drawing/2014/main" id="{7FD75854-9E5E-48A3-BDFC-9B50A4356EE0}"/>
              </a:ext>
            </a:extLst>
          </p:cNvPr>
          <p:cNvSpPr txBox="1"/>
          <p:nvPr/>
        </p:nvSpPr>
        <p:spPr>
          <a:xfrm>
            <a:off x="3457280" y="1664807"/>
            <a:ext cx="2639419" cy="276999"/>
          </a:xfrm>
          <a:prstGeom prst="rect">
            <a:avLst/>
          </a:prstGeom>
          <a:noFill/>
        </p:spPr>
        <p:txBody>
          <a:bodyPr wrap="square">
            <a:spAutoFit/>
          </a:bodyPr>
          <a:lstStyle/>
          <a:p>
            <a:r>
              <a:rPr lang="en-GB" sz="1200" dirty="0">
                <a:solidFill>
                  <a:srgbClr val="FF0000"/>
                </a:solidFill>
                <a:highlight>
                  <a:srgbClr val="0000FF"/>
                </a:highlight>
                <a:latin typeface="Consolas" panose="020B0609020204030204" pitchFamily="49" charset="0"/>
                <a:cs typeface="Calibri" panose="020F0502020204030204" pitchFamily="34" charset="0"/>
              </a:rPr>
              <a:t>( 1 )</a:t>
            </a:r>
            <a:r>
              <a:rPr lang="en-GB" sz="1200" dirty="0">
                <a:solidFill>
                  <a:srgbClr val="FF0000"/>
                </a:solidFill>
                <a:latin typeface="Consolas" panose="020B0609020204030204" pitchFamily="49" charset="0"/>
                <a:cs typeface="Calibri" panose="020F0502020204030204" pitchFamily="34" charset="0"/>
              </a:rPr>
              <a:t> ( 2  )  ( 3 ) (   4   )</a:t>
            </a:r>
            <a:endParaRPr lang="en-AU" sz="1200" dirty="0">
              <a:solidFill>
                <a:srgbClr val="FF0000"/>
              </a:solidFill>
            </a:endParaRPr>
          </a:p>
        </p:txBody>
      </p:sp>
      <p:sp>
        <p:nvSpPr>
          <p:cNvPr id="23" name="CasellaDiTesto 22">
            <a:extLst>
              <a:ext uri="{FF2B5EF4-FFF2-40B4-BE49-F238E27FC236}">
                <a16:creationId xmlns:a16="http://schemas.microsoft.com/office/drawing/2014/main" id="{8635D1F3-6D52-4E99-9031-19A407517581}"/>
              </a:ext>
            </a:extLst>
          </p:cNvPr>
          <p:cNvSpPr txBox="1"/>
          <p:nvPr/>
        </p:nvSpPr>
        <p:spPr>
          <a:xfrm>
            <a:off x="3117916" y="2712507"/>
            <a:ext cx="4913856" cy="276999"/>
          </a:xfrm>
          <a:prstGeom prst="rect">
            <a:avLst/>
          </a:prstGeom>
          <a:noFill/>
        </p:spPr>
        <p:txBody>
          <a:bodyPr wrap="square">
            <a:spAutoFit/>
          </a:bodyPr>
          <a:lstStyle/>
          <a:p>
            <a:r>
              <a:rPr lang="en-GB" sz="1200" dirty="0">
                <a:solidFill>
                  <a:srgbClr val="FF0000"/>
                </a:solidFill>
                <a:highlight>
                  <a:srgbClr val="0000FF"/>
                </a:highlight>
                <a:latin typeface="Consolas" panose="020B0609020204030204" pitchFamily="49" charset="0"/>
                <a:cs typeface="Calibri" panose="020F0502020204030204" pitchFamily="34" charset="0"/>
              </a:rPr>
              <a:t>(  1  )</a:t>
            </a:r>
            <a:r>
              <a:rPr lang="en-GB" sz="1200" dirty="0">
                <a:solidFill>
                  <a:srgbClr val="FF0000"/>
                </a:solidFill>
                <a:latin typeface="Consolas" panose="020B0609020204030204" pitchFamily="49" charset="0"/>
                <a:cs typeface="Calibri" panose="020F0502020204030204" pitchFamily="34" charset="0"/>
              </a:rPr>
              <a:t>( 2 ) (       3      ) (           4          )</a:t>
            </a:r>
            <a:endParaRPr lang="en-AU" sz="1200" dirty="0">
              <a:solidFill>
                <a:srgbClr val="FF0000"/>
              </a:solidFill>
            </a:endParaRPr>
          </a:p>
        </p:txBody>
      </p:sp>
      <p:sp>
        <p:nvSpPr>
          <p:cNvPr id="24" name="CasellaDiTesto 23">
            <a:extLst>
              <a:ext uri="{FF2B5EF4-FFF2-40B4-BE49-F238E27FC236}">
                <a16:creationId xmlns:a16="http://schemas.microsoft.com/office/drawing/2014/main" id="{F25E873B-1723-4152-B557-160EEB59EB73}"/>
              </a:ext>
            </a:extLst>
          </p:cNvPr>
          <p:cNvSpPr txBox="1"/>
          <p:nvPr/>
        </p:nvSpPr>
        <p:spPr>
          <a:xfrm>
            <a:off x="3175655" y="3855027"/>
            <a:ext cx="4906308" cy="276999"/>
          </a:xfrm>
          <a:prstGeom prst="rect">
            <a:avLst/>
          </a:prstGeom>
          <a:noFill/>
        </p:spPr>
        <p:txBody>
          <a:bodyPr wrap="square">
            <a:spAutoFit/>
          </a:bodyPr>
          <a:lstStyle/>
          <a:p>
            <a:r>
              <a:rPr lang="en-GB" sz="1200" dirty="0">
                <a:solidFill>
                  <a:srgbClr val="FF0000"/>
                </a:solidFill>
                <a:highlight>
                  <a:srgbClr val="0000FF"/>
                </a:highlight>
                <a:latin typeface="Consolas" panose="020B0609020204030204" pitchFamily="49" charset="0"/>
                <a:cs typeface="Calibri" panose="020F0502020204030204" pitchFamily="34" charset="0"/>
              </a:rPr>
              <a:t>(  1  )</a:t>
            </a:r>
            <a:r>
              <a:rPr lang="en-GB" sz="1200" dirty="0">
                <a:solidFill>
                  <a:srgbClr val="FF0000"/>
                </a:solidFill>
                <a:latin typeface="Consolas" panose="020B0609020204030204" pitchFamily="49" charset="0"/>
                <a:cs typeface="Calibri" panose="020F0502020204030204" pitchFamily="34" charset="0"/>
              </a:rPr>
              <a:t>(                        4                      )</a:t>
            </a:r>
            <a:endParaRPr lang="en-AU" sz="1200" dirty="0">
              <a:solidFill>
                <a:srgbClr val="FF0000"/>
              </a:solidFill>
            </a:endParaRPr>
          </a:p>
        </p:txBody>
      </p:sp>
      <p:sp>
        <p:nvSpPr>
          <p:cNvPr id="2" name="Title 1">
            <a:extLst>
              <a:ext uri="{FF2B5EF4-FFF2-40B4-BE49-F238E27FC236}">
                <a16:creationId xmlns:a16="http://schemas.microsoft.com/office/drawing/2014/main" id="{361E72E0-2E97-3B3D-5EB5-907B74F38F39}"/>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183343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900246"/>
          </a:xfrm>
          <a:prstGeom prst="rect">
            <a:avLst/>
          </a:prstGeom>
        </p:spPr>
        <p:txBody>
          <a:bodyPr wrap="square">
            <a:spAutoFit/>
          </a:bodyPr>
          <a:lstStyle/>
          <a:p>
            <a:pPr algn="just"/>
            <a:r>
              <a:rPr lang="en-GB" sz="1050" dirty="0"/>
              <a:t>In </a:t>
            </a:r>
            <a:r>
              <a:rPr lang="en-GB" sz="1050" dirty="0" err="1"/>
              <a:t>questo</a:t>
            </a:r>
            <a:r>
              <a:rPr lang="en-GB" sz="1050" dirty="0"/>
              <a:t> </a:t>
            </a:r>
            <a:r>
              <a:rPr lang="en-GB" sz="1050" dirty="0" err="1"/>
              <a:t>esempio</a:t>
            </a:r>
            <a:r>
              <a:rPr lang="en-GB" sz="1050" dirty="0"/>
              <a:t> </a:t>
            </a:r>
            <a:r>
              <a:rPr lang="en-GB" sz="1050" dirty="0" err="1"/>
              <a:t>creiamo</a:t>
            </a:r>
            <a:r>
              <a:rPr lang="en-GB" sz="1050" dirty="0"/>
              <a:t> una </a:t>
            </a:r>
            <a:r>
              <a:rPr lang="en-GB" sz="1050" dirty="0" err="1"/>
              <a:t>argomento</a:t>
            </a:r>
            <a:r>
              <a:rPr lang="en-GB" sz="1050" dirty="0"/>
              <a:t> </a:t>
            </a:r>
            <a:r>
              <a:rPr lang="en-GB" sz="1050" dirty="0" err="1"/>
              <a:t>opzionale</a:t>
            </a:r>
            <a:r>
              <a:rPr lang="en-GB" sz="1050" dirty="0"/>
              <a:t> </a:t>
            </a:r>
            <a:r>
              <a:rPr lang="en-GB" sz="1050" dirty="0" err="1"/>
              <a:t>chiamato</a:t>
            </a:r>
            <a:r>
              <a:rPr lang="en-GB" sz="1050" dirty="0"/>
              <a:t> "age" </a:t>
            </a:r>
            <a:r>
              <a:rPr lang="en-GB" sz="1050" dirty="0" err="1"/>
              <a:t>impostato</a:t>
            </a:r>
            <a:r>
              <a:rPr lang="en-GB" sz="1050" dirty="0"/>
              <a:t> ad un </a:t>
            </a:r>
            <a:r>
              <a:rPr lang="en-GB" sz="1050" dirty="0" err="1"/>
              <a:t>valore</a:t>
            </a:r>
            <a:r>
              <a:rPr lang="en-GB" sz="1050" dirty="0"/>
              <a:t> </a:t>
            </a:r>
            <a:r>
              <a:rPr lang="en-GB" sz="1050" dirty="0" err="1"/>
              <a:t>predefinito</a:t>
            </a:r>
            <a:r>
              <a:rPr lang="en-GB" sz="1050" dirty="0"/>
              <a:t> </a:t>
            </a:r>
            <a:r>
              <a:rPr lang="en-GB" sz="1050" dirty="0" err="1"/>
              <a:t>quando</a:t>
            </a:r>
            <a:r>
              <a:rPr lang="en-GB" sz="1050" dirty="0"/>
              <a:t> </a:t>
            </a:r>
            <a:r>
              <a:rPr lang="en-GB" sz="1050" dirty="0" err="1"/>
              <a:t>viene</a:t>
            </a:r>
            <a:r>
              <a:rPr lang="en-GB" sz="1050" dirty="0"/>
              <a:t> </a:t>
            </a:r>
            <a:r>
              <a:rPr lang="en-GB" sz="1050" dirty="0" err="1"/>
              <a:t>creata</a:t>
            </a:r>
            <a:r>
              <a:rPr lang="en-GB" sz="1050" dirty="0"/>
              <a:t> la </a:t>
            </a:r>
            <a:r>
              <a:rPr lang="en-GB" sz="1050" dirty="0" err="1"/>
              <a:t>funzione</a:t>
            </a:r>
            <a:r>
              <a:rPr lang="en-GB" sz="1050" dirty="0"/>
              <a:t>. Se, </a:t>
            </a:r>
            <a:r>
              <a:rPr lang="en-GB" sz="1050" dirty="0" err="1"/>
              <a:t>quando</a:t>
            </a:r>
            <a:r>
              <a:rPr lang="en-GB" sz="1050" dirty="0"/>
              <a:t> la </a:t>
            </a:r>
            <a:r>
              <a:rPr lang="en-GB" sz="1050" dirty="0" err="1"/>
              <a:t>funzione</a:t>
            </a:r>
            <a:r>
              <a:rPr lang="en-GB" sz="1050" dirty="0"/>
              <a:t> è </a:t>
            </a:r>
            <a:r>
              <a:rPr lang="en-GB" sz="1050" dirty="0" err="1"/>
              <a:t>richiamata</a:t>
            </a:r>
            <a:r>
              <a:rPr lang="en-GB" sz="1050" dirty="0"/>
              <a:t>, </a:t>
            </a:r>
            <a:r>
              <a:rPr lang="en-GB" sz="1050" dirty="0" err="1"/>
              <a:t>questo</a:t>
            </a:r>
            <a:r>
              <a:rPr lang="en-GB" sz="1050" dirty="0"/>
              <a:t> </a:t>
            </a:r>
            <a:r>
              <a:rPr lang="en-GB" sz="1050" dirty="0" err="1"/>
              <a:t>parametro</a:t>
            </a:r>
            <a:r>
              <a:rPr lang="en-GB" sz="1050" dirty="0"/>
              <a:t> non è </a:t>
            </a:r>
            <a:r>
              <a:rPr lang="en-GB" sz="1050" dirty="0" err="1"/>
              <a:t>specificato</a:t>
            </a:r>
            <a:r>
              <a:rPr lang="en-GB" sz="1050" dirty="0"/>
              <a:t>, il </a:t>
            </a:r>
            <a:r>
              <a:rPr lang="en-GB" sz="1050" dirty="0" err="1"/>
              <a:t>valore</a:t>
            </a:r>
            <a:r>
              <a:rPr lang="en-GB" sz="1050" dirty="0"/>
              <a:t> </a:t>
            </a:r>
            <a:r>
              <a:rPr lang="en-GB" sz="1050" dirty="0" err="1"/>
              <a:t>assunto</a:t>
            </a:r>
            <a:r>
              <a:rPr lang="en-GB" sz="1050" dirty="0"/>
              <a:t> è </a:t>
            </a:r>
            <a:r>
              <a:rPr lang="en-GB" sz="1050" dirty="0" err="1"/>
              <a:t>quello</a:t>
            </a:r>
            <a:r>
              <a:rPr lang="en-GB" sz="1050" dirty="0"/>
              <a:t> </a:t>
            </a:r>
            <a:r>
              <a:rPr lang="en-GB" sz="1050" dirty="0" err="1"/>
              <a:t>nella</a:t>
            </a:r>
            <a:r>
              <a:rPr lang="en-GB" sz="1050" dirty="0"/>
              <a:t> </a:t>
            </a:r>
            <a:r>
              <a:rPr lang="en-GB" sz="1050" dirty="0" err="1"/>
              <a:t>definizione</a:t>
            </a:r>
            <a:r>
              <a:rPr lang="en-GB" sz="1050" dirty="0"/>
              <a:t> </a:t>
            </a:r>
            <a:r>
              <a:rPr lang="en-GB" sz="1050" dirty="0" err="1"/>
              <a:t>della</a:t>
            </a:r>
            <a:r>
              <a:rPr lang="en-GB" sz="1050" dirty="0"/>
              <a:t> </a:t>
            </a:r>
            <a:r>
              <a:rPr lang="en-GB" sz="1050" dirty="0" err="1"/>
              <a:t>funzione</a:t>
            </a:r>
            <a:r>
              <a:rPr lang="en-GB" sz="1050" dirty="0"/>
              <a:t> (0 in </a:t>
            </a:r>
            <a:r>
              <a:rPr lang="en-GB" sz="1050" dirty="0" err="1"/>
              <a:t>questo</a:t>
            </a:r>
            <a:r>
              <a:rPr lang="en-GB" sz="1050" dirty="0"/>
              <a:t> </a:t>
            </a:r>
            <a:r>
              <a:rPr lang="en-GB" sz="1050" dirty="0" err="1"/>
              <a:t>caso</a:t>
            </a:r>
            <a:r>
              <a:rPr lang="en-GB" sz="1050" dirty="0"/>
              <a:t>).</a:t>
            </a:r>
          </a:p>
          <a:p>
            <a:pPr algn="just"/>
            <a:r>
              <a:rPr lang="en-GB" sz="1050" dirty="0"/>
              <a:t>Se </a:t>
            </a:r>
            <a:r>
              <a:rPr lang="en-GB" sz="1050" dirty="0" err="1"/>
              <a:t>provassi</a:t>
            </a:r>
            <a:r>
              <a:rPr lang="en-GB" sz="1050" dirty="0"/>
              <a:t> a </a:t>
            </a:r>
            <a:r>
              <a:rPr lang="en-GB" sz="1050" dirty="0" err="1"/>
              <a:t>passare</a:t>
            </a:r>
            <a:r>
              <a:rPr lang="en-GB" sz="1050" dirty="0"/>
              <a:t> una </a:t>
            </a:r>
            <a:r>
              <a:rPr lang="en-GB" sz="1050" dirty="0" err="1"/>
              <a:t>variabile</a:t>
            </a:r>
            <a:r>
              <a:rPr lang="en-GB" sz="1050" dirty="0"/>
              <a:t> con lo </a:t>
            </a:r>
            <a:r>
              <a:rPr lang="en-GB" sz="1050" dirty="0" err="1"/>
              <a:t>stesso</a:t>
            </a:r>
            <a:r>
              <a:rPr lang="en-GB" sz="1050" dirty="0"/>
              <a:t> </a:t>
            </a:r>
            <a:r>
              <a:rPr lang="en-GB" sz="1050" dirty="0" err="1"/>
              <a:t>nome</a:t>
            </a:r>
            <a:r>
              <a:rPr lang="en-GB" sz="1050" dirty="0"/>
              <a:t> di un </a:t>
            </a:r>
            <a:r>
              <a:rPr lang="en-GB" sz="1050" dirty="0" err="1"/>
              <a:t>argomento</a:t>
            </a:r>
            <a:r>
              <a:rPr lang="en-GB" sz="1050" dirty="0"/>
              <a:t> </a:t>
            </a:r>
            <a:r>
              <a:rPr lang="en-GB" sz="1050" dirty="0" err="1"/>
              <a:t>opzionale</a:t>
            </a:r>
            <a:r>
              <a:rPr lang="en-GB" sz="1050" dirty="0"/>
              <a:t>, </a:t>
            </a:r>
            <a:r>
              <a:rPr lang="en-GB" sz="1050" dirty="0" err="1"/>
              <a:t>indipendentemente</a:t>
            </a:r>
            <a:r>
              <a:rPr lang="en-GB" sz="1050" dirty="0"/>
              <a:t> </a:t>
            </a:r>
            <a:r>
              <a:rPr lang="en-GB" sz="1050" dirty="0" err="1"/>
              <a:t>dalla</a:t>
            </a:r>
            <a:r>
              <a:rPr lang="en-GB" sz="1050" dirty="0"/>
              <a:t> </a:t>
            </a:r>
            <a:r>
              <a:rPr lang="en-GB" sz="1050" dirty="0" err="1"/>
              <a:t>posizione</a:t>
            </a:r>
            <a:r>
              <a:rPr lang="en-GB" sz="1050" dirty="0"/>
              <a:t> in cui lo </a:t>
            </a:r>
            <a:r>
              <a:rPr lang="en-GB" sz="1050" dirty="0" err="1"/>
              <a:t>esplicito</a:t>
            </a:r>
            <a:r>
              <a:rPr lang="en-GB" sz="1050" dirty="0"/>
              <a:t>, </a:t>
            </a:r>
            <a:r>
              <a:rPr lang="en-GB" sz="1050" dirty="0" err="1"/>
              <a:t>esso</a:t>
            </a:r>
            <a:r>
              <a:rPr lang="en-GB" sz="1050" dirty="0"/>
              <a:t> </a:t>
            </a:r>
            <a:r>
              <a:rPr lang="en-GB" sz="1050" dirty="0" err="1"/>
              <a:t>sarà</a:t>
            </a:r>
            <a:r>
              <a:rPr lang="en-GB" sz="1050" dirty="0"/>
              <a:t> </a:t>
            </a:r>
            <a:r>
              <a:rPr lang="en-GB" sz="1050" dirty="0" err="1"/>
              <a:t>interpretato</a:t>
            </a:r>
            <a:r>
              <a:rPr lang="en-GB" sz="1050" dirty="0"/>
              <a:t> come </a:t>
            </a:r>
            <a:r>
              <a:rPr lang="en-GB" sz="1050" dirty="0" err="1"/>
              <a:t>parametro</a:t>
            </a:r>
            <a:r>
              <a:rPr lang="en-GB" sz="1050" dirty="0"/>
              <a:t> </a:t>
            </a:r>
            <a:r>
              <a:rPr lang="en-GB" sz="1050" dirty="0" err="1"/>
              <a:t>opzionale</a:t>
            </a:r>
            <a:r>
              <a:rPr lang="en-GB" sz="1050" dirty="0"/>
              <a:t> (secondo </a:t>
            </a:r>
            <a:r>
              <a:rPr lang="en-GB" sz="1050" dirty="0" err="1"/>
              <a:t>esempio</a:t>
            </a:r>
            <a:r>
              <a:rPr lang="en-GB" sz="1050" dirty="0"/>
              <a:t>).</a:t>
            </a:r>
          </a:p>
        </p:txBody>
      </p:sp>
      <p:sp>
        <p:nvSpPr>
          <p:cNvPr id="7" name="Rectangle 6">
            <a:extLst>
              <a:ext uri="{FF2B5EF4-FFF2-40B4-BE49-F238E27FC236}">
                <a16:creationId xmlns:a16="http://schemas.microsoft.com/office/drawing/2014/main" id="{199A51BB-F58B-4648-BD3C-D761CA7A2F77}"/>
              </a:ext>
            </a:extLst>
          </p:cNvPr>
          <p:cNvSpPr/>
          <p:nvPr/>
        </p:nvSpPr>
        <p:spPr>
          <a:xfrm>
            <a:off x="2415454" y="1664806"/>
            <a:ext cx="5797962" cy="323165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(name, </a:t>
            </a:r>
            <a:r>
              <a:rPr lang="en-GB" sz="1200" dirty="0">
                <a:solidFill>
                  <a:srgbClr val="EDBA93"/>
                </a:solidFill>
                <a:highlight>
                  <a:srgbClr val="0000FF"/>
                </a:highlight>
                <a:latin typeface="Consolas" panose="020B0609020204030204" pitchFamily="49" charset="0"/>
                <a:cs typeface="Calibri" panose="020F0502020204030204" pitchFamily="34" charset="0"/>
              </a:rPr>
              <a:t>age</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a:solidFill>
                  <a:srgbClr val="EDBA93"/>
                </a:solidFill>
                <a:highlight>
                  <a:srgbClr val="0000FF"/>
                </a:highlight>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args</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"Ciao"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name,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hai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age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"anni!"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"So </a:t>
            </a:r>
            <a:r>
              <a:rPr lang="en-GB" sz="1200" dirty="0" err="1">
                <a:solidFill>
                  <a:srgbClr val="92D050"/>
                </a:solidFill>
                <a:latin typeface="Consolas" panose="020B0609020204030204" pitchFamily="49" charset="0"/>
                <a:cs typeface="Calibri" panose="020F0502020204030204" pitchFamily="34" charset="0"/>
              </a:rPr>
              <a:t>anche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questo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"...e </a:t>
            </a:r>
            <a:r>
              <a:rPr lang="en-GB" sz="1200" dirty="0" err="1">
                <a:solidFill>
                  <a:srgbClr val="92D050"/>
                </a:solidFill>
                <a:latin typeface="Consolas" panose="020B0609020204030204" pitchFamily="49" charset="0"/>
                <a:cs typeface="Calibri" panose="020F0502020204030204" pitchFamily="34" charset="0"/>
              </a:rPr>
              <a:t>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ami</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"Luca"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"7 </a:t>
            </a:r>
            <a:r>
              <a:rPr lang="en-GB" sz="1200" dirty="0" err="1">
                <a:solidFill>
                  <a:srgbClr val="92D050"/>
                </a:solidFill>
                <a:latin typeface="Consolas" panose="020B0609020204030204" pitchFamily="49" charset="0"/>
                <a:cs typeface="Calibri" panose="020F0502020204030204" pitchFamily="34" charset="0"/>
              </a:rPr>
              <a:t>Marzo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br>
              <a:rPr lang="en-GB" sz="1200" dirty="0">
                <a:solidFill>
                  <a:schemeClr val="tx1">
                    <a:lumMod val="10000"/>
                    <a:lumOff val="90000"/>
                  </a:schemeClr>
                </a:solidFill>
                <a:latin typeface="Consolas" panose="020B0609020204030204" pitchFamily="49" charset="0"/>
                <a:cs typeface="Calibri" panose="020F0502020204030204" pitchFamily="34" charset="0"/>
              </a:rPr>
            </a:b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Marco"</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"20 </a:t>
            </a:r>
            <a:r>
              <a:rPr lang="en-GB" sz="1200" dirty="0" err="1">
                <a:solidFill>
                  <a:srgbClr val="92D050"/>
                </a:solidFill>
                <a:latin typeface="Consolas" panose="020B0609020204030204" pitchFamily="49" charset="0"/>
                <a:cs typeface="Calibri" panose="020F0502020204030204" pitchFamily="34" charset="0"/>
              </a:rPr>
              <a:t>Gennaio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highlight>
                  <a:srgbClr val="0000FF"/>
                </a:highlight>
                <a:latin typeface="Consolas" panose="020B0609020204030204" pitchFamily="49" charset="0"/>
                <a:cs typeface="Calibri" panose="020F0502020204030204" pitchFamily="34" charset="0"/>
              </a:rPr>
              <a:t>age</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"15"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hobby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"Bike"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0" name="Rectangle 9">
            <a:extLst>
              <a:ext uri="{FF2B5EF4-FFF2-40B4-BE49-F238E27FC236}">
                <a16:creationId xmlns:a16="http://schemas.microsoft.com/office/drawing/2014/main" id="{0886FEC4-97C9-4C5A-836C-C26639EDDAB2}"/>
              </a:ext>
            </a:extLst>
          </p:cNvPr>
          <p:cNvSpPr/>
          <p:nvPr/>
        </p:nvSpPr>
        <p:spPr>
          <a:xfrm>
            <a:off x="2496416" y="3176759"/>
            <a:ext cx="3740727"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Luca hai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gatti</a:t>
            </a:r>
            <a:r>
              <a:rPr lang="it-IT" sz="900" dirty="0">
                <a:solidFill>
                  <a:schemeClr val="tx1">
                    <a:lumMod val="10000"/>
                    <a:lumOff val="90000"/>
                  </a:schemeClr>
                </a:solidFill>
                <a:latin typeface="Consolas" panose="020B0609020204030204" pitchFamily="49" charset="0"/>
                <a:cs typeface="Calibri" panose="020F0502020204030204" pitchFamily="34" charset="0"/>
              </a:rPr>
              <a:t>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'7 Marzo', 'sex': 'M'}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('cani')</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11" name="Rectangle 10">
            <a:extLst>
              <a:ext uri="{FF2B5EF4-FFF2-40B4-BE49-F238E27FC236}">
                <a16:creationId xmlns:a16="http://schemas.microsoft.com/office/drawing/2014/main" id="{2EA5A5EF-DCE9-472C-BD28-A5242FBFFEC3}"/>
              </a:ext>
            </a:extLst>
          </p:cNvPr>
          <p:cNvSpPr/>
          <p:nvPr/>
        </p:nvSpPr>
        <p:spPr>
          <a:xfrm>
            <a:off x="2496417" y="4317769"/>
            <a:ext cx="4664219"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Marco hai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15</a:t>
            </a:r>
            <a:r>
              <a:rPr lang="it-IT" sz="900" dirty="0">
                <a:solidFill>
                  <a:schemeClr val="tx1">
                    <a:lumMod val="10000"/>
                    <a:lumOff val="90000"/>
                  </a:schemeClr>
                </a:solidFill>
                <a:latin typeface="Consolas" panose="020B0609020204030204" pitchFamily="49" charset="0"/>
                <a:cs typeface="Calibri" panose="020F0502020204030204" pitchFamily="34" charset="0"/>
              </a:rPr>
              <a:t>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'20 Gennaio', 'sex': 'M', 'hobby': 'Bike'}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8" name="CasellaDiTesto 7">
            <a:extLst>
              <a:ext uri="{FF2B5EF4-FFF2-40B4-BE49-F238E27FC236}">
                <a16:creationId xmlns:a16="http://schemas.microsoft.com/office/drawing/2014/main" id="{61F00708-6F02-46EE-9CB2-0A99B973872B}"/>
              </a:ext>
            </a:extLst>
          </p:cNvPr>
          <p:cNvSpPr txBox="1"/>
          <p:nvPr/>
        </p:nvSpPr>
        <p:spPr>
          <a:xfrm>
            <a:off x="1057774" y="1766816"/>
            <a:ext cx="1276718" cy="2516073"/>
          </a:xfrm>
          <a:prstGeom prst="rect">
            <a:avLst/>
          </a:prstGeom>
          <a:noFill/>
        </p:spPr>
        <p:txBody>
          <a:bodyPr wrap="square">
            <a:spAutoFit/>
          </a:bodyPr>
          <a:lstStyle/>
          <a:p>
            <a:pPr marL="257175" indent="-257175">
              <a:buFont typeface="+mj-lt"/>
              <a:buAutoNum type="arabicPeriod"/>
            </a:pPr>
            <a:r>
              <a:rPr lang="en-GB" sz="1050" b="1" dirty="0" err="1"/>
              <a:t>posizionale</a:t>
            </a:r>
            <a:r>
              <a:rPr lang="en-GB" sz="1050" b="1" dirty="0"/>
              <a:t> </a:t>
            </a:r>
            <a:r>
              <a:rPr lang="en-GB" sz="1050" b="1" dirty="0" err="1"/>
              <a:t>obbligatorio</a:t>
            </a:r>
            <a:endParaRPr lang="en-GB" sz="1050" b="1" dirty="0"/>
          </a:p>
          <a:p>
            <a:pPr marL="257175" indent="-257175">
              <a:buFont typeface="+mj-lt"/>
              <a:buAutoNum type="arabicPeriod"/>
            </a:pPr>
            <a:endParaRPr lang="en-GB" sz="1050" b="1" dirty="0"/>
          </a:p>
          <a:p>
            <a:pPr marL="257175" indent="-257175">
              <a:buFont typeface="+mj-lt"/>
              <a:buAutoNum type="arabicPeriod"/>
            </a:pPr>
            <a:endParaRPr lang="en-GB" sz="1050" b="1" dirty="0"/>
          </a:p>
          <a:p>
            <a:pPr marL="257175" indent="-257175">
              <a:buFont typeface="+mj-lt"/>
              <a:buAutoNum type="arabicPeriod"/>
            </a:pPr>
            <a:r>
              <a:rPr lang="en-GB" sz="1050" b="1" dirty="0" err="1">
                <a:solidFill>
                  <a:schemeClr val="bg1">
                    <a:lumMod val="95000"/>
                  </a:schemeClr>
                </a:solidFill>
                <a:highlight>
                  <a:srgbClr val="0000FF"/>
                </a:highlight>
              </a:rPr>
              <a:t>opzionale</a:t>
            </a:r>
            <a:endParaRPr lang="en-AU" sz="1050" dirty="0">
              <a:solidFill>
                <a:schemeClr val="bg1">
                  <a:lumMod val="95000"/>
                </a:schemeClr>
              </a:solidFill>
              <a:highlight>
                <a:srgbClr val="0000FF"/>
              </a:highlight>
            </a:endParaRPr>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opzionale</a:t>
            </a:r>
            <a:r>
              <a:rPr lang="en-GB" sz="1050" b="1" dirty="0"/>
              <a:t>) </a:t>
            </a:r>
            <a:r>
              <a:rPr lang="en-GB" sz="1050" b="1" dirty="0" err="1"/>
              <a:t>posizionale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nominale</a:t>
            </a:r>
            <a:r>
              <a:rPr lang="en-GB" sz="1050" b="1" dirty="0"/>
              <a:t> </a:t>
            </a:r>
            <a:endParaRPr lang="en-AU" sz="1050" dirty="0"/>
          </a:p>
          <a:p>
            <a:endParaRPr lang="en-AU" sz="1050" dirty="0"/>
          </a:p>
        </p:txBody>
      </p:sp>
      <p:sp>
        <p:nvSpPr>
          <p:cNvPr id="22" name="CasellaDiTesto 21">
            <a:extLst>
              <a:ext uri="{FF2B5EF4-FFF2-40B4-BE49-F238E27FC236}">
                <a16:creationId xmlns:a16="http://schemas.microsoft.com/office/drawing/2014/main" id="{7FD75854-9E5E-48A3-BDFC-9B50A4356EE0}"/>
              </a:ext>
            </a:extLst>
          </p:cNvPr>
          <p:cNvSpPr txBox="1"/>
          <p:nvPr/>
        </p:nvSpPr>
        <p:spPr>
          <a:xfrm>
            <a:off x="3457280" y="1664807"/>
            <a:ext cx="2639419"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a:t>
            </a:r>
            <a:r>
              <a:rPr lang="en-GB" sz="1200" dirty="0">
                <a:solidFill>
                  <a:srgbClr val="FF0000"/>
                </a:solidFill>
                <a:highlight>
                  <a:srgbClr val="0000FF"/>
                </a:highlight>
                <a:latin typeface="Consolas" panose="020B0609020204030204" pitchFamily="49" charset="0"/>
                <a:cs typeface="Calibri" panose="020F0502020204030204" pitchFamily="34" charset="0"/>
              </a:rPr>
              <a:t>( 2  )</a:t>
            </a:r>
            <a:r>
              <a:rPr lang="en-GB" sz="1200" dirty="0">
                <a:solidFill>
                  <a:srgbClr val="FF0000"/>
                </a:solidFill>
                <a:latin typeface="Consolas" panose="020B0609020204030204" pitchFamily="49" charset="0"/>
                <a:cs typeface="Calibri" panose="020F0502020204030204" pitchFamily="34" charset="0"/>
              </a:rPr>
              <a:t>  ( 3 ) (   4   )</a:t>
            </a:r>
            <a:endParaRPr lang="en-AU" sz="1200" dirty="0">
              <a:solidFill>
                <a:srgbClr val="FF0000"/>
              </a:solidFill>
            </a:endParaRPr>
          </a:p>
        </p:txBody>
      </p:sp>
      <p:sp>
        <p:nvSpPr>
          <p:cNvPr id="23" name="CasellaDiTesto 22">
            <a:extLst>
              <a:ext uri="{FF2B5EF4-FFF2-40B4-BE49-F238E27FC236}">
                <a16:creationId xmlns:a16="http://schemas.microsoft.com/office/drawing/2014/main" id="{8635D1F3-6D52-4E99-9031-19A407517581}"/>
              </a:ext>
            </a:extLst>
          </p:cNvPr>
          <p:cNvSpPr txBox="1"/>
          <p:nvPr/>
        </p:nvSpPr>
        <p:spPr>
          <a:xfrm>
            <a:off x="3117916" y="271250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       3      ) (           4          )</a:t>
            </a:r>
            <a:endParaRPr lang="en-AU" sz="1200" dirty="0">
              <a:solidFill>
                <a:srgbClr val="FF0000"/>
              </a:solidFill>
            </a:endParaRPr>
          </a:p>
        </p:txBody>
      </p:sp>
      <p:sp>
        <p:nvSpPr>
          <p:cNvPr id="24" name="CasellaDiTesto 23">
            <a:extLst>
              <a:ext uri="{FF2B5EF4-FFF2-40B4-BE49-F238E27FC236}">
                <a16:creationId xmlns:a16="http://schemas.microsoft.com/office/drawing/2014/main" id="{F25E873B-1723-4152-B557-160EEB59EB73}"/>
              </a:ext>
            </a:extLst>
          </p:cNvPr>
          <p:cNvSpPr txBox="1"/>
          <p:nvPr/>
        </p:nvSpPr>
        <p:spPr>
          <a:xfrm>
            <a:off x="3175655" y="3855027"/>
            <a:ext cx="4906308"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4                      )</a:t>
            </a:r>
            <a:endParaRPr lang="en-AU" sz="1200" dirty="0">
              <a:solidFill>
                <a:srgbClr val="FF0000"/>
              </a:solidFill>
            </a:endParaRPr>
          </a:p>
        </p:txBody>
      </p:sp>
      <p:sp>
        <p:nvSpPr>
          <p:cNvPr id="2" name="Title 1">
            <a:extLst>
              <a:ext uri="{FF2B5EF4-FFF2-40B4-BE49-F238E27FC236}">
                <a16:creationId xmlns:a16="http://schemas.microsoft.com/office/drawing/2014/main" id="{C85BFB51-5953-DEAD-8B1E-9595BC717BCB}"/>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26250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738664"/>
          </a:xfrm>
          <a:prstGeom prst="rect">
            <a:avLst/>
          </a:prstGeom>
        </p:spPr>
        <p:txBody>
          <a:bodyPr wrap="square">
            <a:spAutoFit/>
          </a:bodyPr>
          <a:lstStyle/>
          <a:p>
            <a:pPr algn="just"/>
            <a:r>
              <a:rPr lang="en-GB" sz="1050" dirty="0"/>
              <a:t>Le </a:t>
            </a:r>
            <a:r>
              <a:rPr lang="en-GB" sz="1050" dirty="0" err="1"/>
              <a:t>variabili</a:t>
            </a:r>
            <a:r>
              <a:rPr lang="en-GB" sz="1050" dirty="0"/>
              <a:t> </a:t>
            </a:r>
            <a:r>
              <a:rPr lang="en-GB" sz="1050" dirty="0" err="1"/>
              <a:t>opzionali</a:t>
            </a:r>
            <a:r>
              <a:rPr lang="en-GB" sz="1050" dirty="0"/>
              <a:t> </a:t>
            </a:r>
            <a:r>
              <a:rPr lang="en-GB" sz="1050" dirty="0" err="1"/>
              <a:t>posizionali</a:t>
            </a:r>
            <a:r>
              <a:rPr lang="en-GB" sz="1050" dirty="0"/>
              <a:t> </a:t>
            </a:r>
            <a:r>
              <a:rPr lang="en-GB" sz="1050" dirty="0" err="1"/>
              <a:t>sono</a:t>
            </a:r>
            <a:r>
              <a:rPr lang="en-GB" sz="1050" dirty="0"/>
              <a:t> </a:t>
            </a:r>
            <a:r>
              <a:rPr lang="en-GB" sz="1050" dirty="0" err="1"/>
              <a:t>valori</a:t>
            </a:r>
            <a:r>
              <a:rPr lang="en-GB" sz="1050" dirty="0"/>
              <a:t> </a:t>
            </a:r>
            <a:r>
              <a:rPr lang="en-GB" sz="1050" dirty="0" err="1"/>
              <a:t>che</a:t>
            </a:r>
            <a:r>
              <a:rPr lang="en-GB" sz="1050" dirty="0"/>
              <a:t> </a:t>
            </a:r>
            <a:r>
              <a:rPr lang="en-GB" sz="1050" dirty="0" err="1"/>
              <a:t>posso</a:t>
            </a:r>
            <a:r>
              <a:rPr lang="en-GB" sz="1050" dirty="0"/>
              <a:t> </a:t>
            </a:r>
            <a:r>
              <a:rPr lang="en-GB" sz="1050" dirty="0" err="1"/>
              <a:t>passare</a:t>
            </a:r>
            <a:r>
              <a:rPr lang="en-GB" sz="1050" dirty="0"/>
              <a:t> </a:t>
            </a:r>
            <a:r>
              <a:rPr lang="en-GB" sz="1050" dirty="0" err="1"/>
              <a:t>all’interno</a:t>
            </a:r>
            <a:r>
              <a:rPr lang="en-GB" sz="1050" dirty="0"/>
              <a:t> </a:t>
            </a:r>
            <a:r>
              <a:rPr lang="en-GB" sz="1050" dirty="0" err="1"/>
              <a:t>della</a:t>
            </a:r>
            <a:r>
              <a:rPr lang="en-GB" sz="1050" dirty="0"/>
              <a:t> </a:t>
            </a:r>
            <a:r>
              <a:rPr lang="en-GB" sz="1050" dirty="0" err="1"/>
              <a:t>funzione</a:t>
            </a:r>
            <a:r>
              <a:rPr lang="en-GB" sz="1050" dirty="0"/>
              <a:t> senza </a:t>
            </a:r>
            <a:r>
              <a:rPr lang="en-GB" sz="1050" dirty="0" err="1"/>
              <a:t>utilizzare</a:t>
            </a:r>
            <a:r>
              <a:rPr lang="en-GB" sz="1050" dirty="0"/>
              <a:t> </a:t>
            </a:r>
            <a:r>
              <a:rPr lang="en-GB" sz="1050" dirty="0" err="1"/>
              <a:t>l’operazione</a:t>
            </a:r>
            <a:r>
              <a:rPr lang="en-GB" sz="1050" dirty="0"/>
              <a:t> di </a:t>
            </a:r>
            <a:r>
              <a:rPr lang="en-GB" sz="1050" dirty="0" err="1"/>
              <a:t>assegnazione</a:t>
            </a:r>
            <a:r>
              <a:rPr lang="en-GB" sz="1050" dirty="0"/>
              <a:t>. </a:t>
            </a:r>
            <a:r>
              <a:rPr lang="en-GB" sz="1050" dirty="0" err="1"/>
              <a:t>Sono</a:t>
            </a:r>
            <a:r>
              <a:rPr lang="en-GB" sz="1050" dirty="0"/>
              <a:t> come I </a:t>
            </a:r>
            <a:r>
              <a:rPr lang="en-GB" sz="1050" dirty="0" err="1"/>
              <a:t>posizionali</a:t>
            </a:r>
            <a:r>
              <a:rPr lang="en-GB" sz="1050" dirty="0"/>
              <a:t> </a:t>
            </a:r>
            <a:r>
              <a:rPr lang="en-GB" sz="1050" dirty="0" err="1"/>
              <a:t>obbligatori</a:t>
            </a:r>
            <a:r>
              <a:rPr lang="en-GB" sz="1050" dirty="0"/>
              <a:t> ma non </a:t>
            </a:r>
            <a:r>
              <a:rPr lang="en-GB" sz="1050" dirty="0" err="1"/>
              <a:t>sono</a:t>
            </a:r>
            <a:r>
              <a:rPr lang="en-GB" sz="1050" dirty="0"/>
              <a:t> </a:t>
            </a:r>
            <a:r>
              <a:rPr lang="en-GB" sz="1050" dirty="0" err="1"/>
              <a:t>specificati</a:t>
            </a:r>
            <a:r>
              <a:rPr lang="en-GB" sz="1050" dirty="0"/>
              <a:t> </a:t>
            </a:r>
            <a:r>
              <a:rPr lang="en-GB" sz="1050" dirty="0" err="1"/>
              <a:t>nella</a:t>
            </a:r>
            <a:r>
              <a:rPr lang="en-GB" sz="1050" dirty="0"/>
              <a:t> </a:t>
            </a:r>
            <a:r>
              <a:rPr lang="en-GB" sz="1050" dirty="0" err="1"/>
              <a:t>definizione</a:t>
            </a:r>
            <a:r>
              <a:rPr lang="en-GB" sz="1050" dirty="0"/>
              <a:t> </a:t>
            </a:r>
            <a:r>
              <a:rPr lang="en-GB" sz="1050" dirty="0" err="1"/>
              <a:t>della</a:t>
            </a:r>
            <a:r>
              <a:rPr lang="en-GB" sz="1050" dirty="0"/>
              <a:t> </a:t>
            </a:r>
            <a:r>
              <a:rPr lang="en-GB" sz="1050" dirty="0" err="1"/>
              <a:t>funzione</a:t>
            </a:r>
            <a:r>
              <a:rPr lang="en-GB" sz="1050" dirty="0"/>
              <a:t>.</a:t>
            </a:r>
          </a:p>
          <a:p>
            <a:pPr algn="just"/>
            <a:r>
              <a:rPr lang="en-GB" sz="1050" dirty="0"/>
              <a:t>Devo </a:t>
            </a:r>
            <a:r>
              <a:rPr lang="en-GB" sz="1050" dirty="0" err="1"/>
              <a:t>metterli</a:t>
            </a:r>
            <a:r>
              <a:rPr lang="en-GB" sz="1050" dirty="0"/>
              <a:t> dopo </a:t>
            </a:r>
            <a:r>
              <a:rPr lang="en-GB" sz="1050" dirty="0" err="1"/>
              <a:t>i</a:t>
            </a:r>
            <a:r>
              <a:rPr lang="en-GB" sz="1050" dirty="0"/>
              <a:t> </a:t>
            </a:r>
            <a:r>
              <a:rPr lang="en-GB" sz="1050" dirty="0" err="1"/>
              <a:t>posizionali</a:t>
            </a:r>
            <a:r>
              <a:rPr lang="en-GB" sz="1050" dirty="0"/>
              <a:t> </a:t>
            </a:r>
            <a:r>
              <a:rPr lang="en-GB" sz="1050" dirty="0" err="1"/>
              <a:t>obbligatori</a:t>
            </a:r>
            <a:r>
              <a:rPr lang="en-GB" sz="1050" dirty="0"/>
              <a:t> e prima di </a:t>
            </a:r>
            <a:r>
              <a:rPr lang="en-GB" sz="1050" dirty="0" err="1"/>
              <a:t>eventuali</a:t>
            </a:r>
            <a:r>
              <a:rPr lang="en-GB" sz="1050" dirty="0"/>
              <a:t> </a:t>
            </a:r>
            <a:r>
              <a:rPr lang="en-GB" sz="1050" dirty="0" err="1"/>
              <a:t>variabili</a:t>
            </a:r>
            <a:r>
              <a:rPr lang="en-GB" sz="1050" dirty="0"/>
              <a:t> </a:t>
            </a:r>
            <a:r>
              <a:rPr lang="en-GB" sz="1050" dirty="0" err="1"/>
              <a:t>nominali</a:t>
            </a:r>
            <a:r>
              <a:rPr lang="en-GB" sz="1050" dirty="0"/>
              <a:t> (4), </a:t>
            </a:r>
            <a:r>
              <a:rPr lang="en-GB" sz="1050" dirty="0" err="1"/>
              <a:t>altrimenti</a:t>
            </a:r>
            <a:r>
              <a:rPr lang="en-GB" sz="1050" dirty="0"/>
              <a:t> </a:t>
            </a:r>
            <a:r>
              <a:rPr lang="en-GB" sz="1050" dirty="0" err="1"/>
              <a:t>avrei</a:t>
            </a:r>
            <a:r>
              <a:rPr lang="en-GB" sz="1050" dirty="0"/>
              <a:t> </a:t>
            </a:r>
            <a:r>
              <a:rPr lang="en-GB" sz="1050" dirty="0" err="1"/>
              <a:t>errore</a:t>
            </a:r>
            <a:r>
              <a:rPr lang="en-GB" sz="1050" dirty="0"/>
              <a:t>. Dato </a:t>
            </a:r>
            <a:r>
              <a:rPr lang="en-GB" sz="1050" dirty="0" err="1"/>
              <a:t>che</a:t>
            </a:r>
            <a:r>
              <a:rPr lang="en-GB" sz="1050" dirty="0"/>
              <a:t> per </a:t>
            </a:r>
            <a:r>
              <a:rPr lang="en-GB" sz="1050" dirty="0" err="1"/>
              <a:t>definizione</a:t>
            </a:r>
            <a:r>
              <a:rPr lang="en-GB" sz="1050" dirty="0"/>
              <a:t> </a:t>
            </a:r>
            <a:r>
              <a:rPr lang="en-GB" sz="1050" dirty="0" err="1"/>
              <a:t>gli</a:t>
            </a:r>
            <a:r>
              <a:rPr lang="en-GB" sz="1050" dirty="0"/>
              <a:t> </a:t>
            </a:r>
            <a:r>
              <a:rPr lang="en-GB" sz="1050" dirty="0" err="1"/>
              <a:t>opzionali</a:t>
            </a:r>
            <a:r>
              <a:rPr lang="en-GB" sz="1050" dirty="0"/>
              <a:t> </a:t>
            </a:r>
            <a:r>
              <a:rPr lang="en-GB" sz="1050" dirty="0" err="1"/>
              <a:t>possono</a:t>
            </a:r>
            <a:r>
              <a:rPr lang="en-GB" sz="1050" dirty="0"/>
              <a:t> </a:t>
            </a:r>
            <a:r>
              <a:rPr lang="en-GB" sz="1050" dirty="0" err="1"/>
              <a:t>essere</a:t>
            </a:r>
            <a:r>
              <a:rPr lang="en-GB" sz="1050" dirty="0"/>
              <a:t> </a:t>
            </a:r>
            <a:r>
              <a:rPr lang="en-GB" sz="1050" dirty="0" err="1"/>
              <a:t>messi</a:t>
            </a:r>
            <a:r>
              <a:rPr lang="en-GB" sz="1050" dirty="0"/>
              <a:t> in </a:t>
            </a:r>
            <a:r>
              <a:rPr lang="en-GB" sz="1050" dirty="0" err="1"/>
              <a:t>qualsiasi</a:t>
            </a:r>
            <a:r>
              <a:rPr lang="en-GB" sz="1050" dirty="0"/>
              <a:t> </a:t>
            </a:r>
            <a:r>
              <a:rPr lang="en-GB" sz="1050" dirty="0" err="1"/>
              <a:t>ordine</a:t>
            </a:r>
            <a:r>
              <a:rPr lang="en-GB" sz="1050" dirty="0"/>
              <a:t>, rispetto a </a:t>
            </a:r>
            <a:r>
              <a:rPr lang="en-GB" sz="1050" dirty="0" err="1"/>
              <a:t>loro</a:t>
            </a:r>
            <a:r>
              <a:rPr lang="en-GB" sz="1050" dirty="0"/>
              <a:t> è </a:t>
            </a:r>
            <a:r>
              <a:rPr lang="en-GB" sz="1050" dirty="0" err="1"/>
              <a:t>indifferente</a:t>
            </a:r>
            <a:r>
              <a:rPr lang="en-GB" sz="1050" dirty="0"/>
              <a:t>.</a:t>
            </a:r>
          </a:p>
        </p:txBody>
      </p:sp>
      <p:sp>
        <p:nvSpPr>
          <p:cNvPr id="7" name="Rectangle 6">
            <a:extLst>
              <a:ext uri="{FF2B5EF4-FFF2-40B4-BE49-F238E27FC236}">
                <a16:creationId xmlns:a16="http://schemas.microsoft.com/office/drawing/2014/main" id="{199A51BB-F58B-4648-BD3C-D761CA7A2F77}"/>
              </a:ext>
            </a:extLst>
          </p:cNvPr>
          <p:cNvSpPr/>
          <p:nvPr/>
        </p:nvSpPr>
        <p:spPr>
          <a:xfrm>
            <a:off x="2415454" y="1664806"/>
            <a:ext cx="5773686" cy="323165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(name, </a:t>
            </a:r>
            <a:r>
              <a:rPr lang="en-GB" sz="1200" dirty="0">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err="1">
                <a:solidFill>
                  <a:srgbClr val="EDBA93"/>
                </a:solidFill>
                <a:highlight>
                  <a:srgbClr val="0000FF"/>
                </a:highlight>
                <a:latin typeface="Consolas" panose="020B0609020204030204" pitchFamily="49" charset="0"/>
                <a:cs typeface="Calibri" panose="020F0502020204030204" pitchFamily="34" charset="0"/>
              </a:rPr>
              <a:t>args</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"Ciao"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name,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hai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age,</a:t>
            </a:r>
            <a:r>
              <a:rPr lang="en-GB" sz="1200" dirty="0">
                <a:solidFill>
                  <a:srgbClr val="92D050"/>
                </a:solidFill>
                <a:latin typeface="Consolas" panose="020B0609020204030204" pitchFamily="49" charset="0"/>
                <a:cs typeface="Calibri" panose="020F0502020204030204" pitchFamily="34" charset="0"/>
              </a:rPr>
              <a:t> "anni!"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"So </a:t>
            </a:r>
            <a:r>
              <a:rPr lang="en-GB" sz="1200" dirty="0" err="1">
                <a:solidFill>
                  <a:srgbClr val="92D050"/>
                </a:solidFill>
                <a:latin typeface="Consolas" panose="020B0609020204030204" pitchFamily="49" charset="0"/>
                <a:cs typeface="Calibri" panose="020F0502020204030204" pitchFamily="34" charset="0"/>
              </a:rPr>
              <a:t>anche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questo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"...e </a:t>
            </a:r>
            <a:r>
              <a:rPr lang="en-GB" sz="1200" dirty="0" err="1">
                <a:solidFill>
                  <a:srgbClr val="92D050"/>
                </a:solidFill>
                <a:latin typeface="Consolas" panose="020B0609020204030204" pitchFamily="49" charset="0"/>
                <a:cs typeface="Calibri" panose="020F0502020204030204" pitchFamily="34" charset="0"/>
              </a:rPr>
              <a:t>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ami</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highlight>
                  <a:srgbClr val="0000FF"/>
                </a:highlight>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"Luca"</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err="1">
                <a:solidFill>
                  <a:srgbClr val="92D050"/>
                </a:solidFill>
                <a:highlight>
                  <a:srgbClr val="0000FF"/>
                </a:highlight>
                <a:latin typeface="Consolas" panose="020B0609020204030204" pitchFamily="49" charset="0"/>
                <a:cs typeface="Calibri" panose="020F0502020204030204" pitchFamily="34" charset="0"/>
              </a:rPr>
              <a:t>gatti</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 </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err="1">
                <a:solidFill>
                  <a:srgbClr val="92D050"/>
                </a:solidFill>
                <a:highlight>
                  <a:srgbClr val="0000FF"/>
                </a:highlight>
                <a:latin typeface="Consolas" panose="020B0609020204030204" pitchFamily="49" charset="0"/>
                <a:cs typeface="Calibri" panose="020F0502020204030204" pitchFamily="34" charset="0"/>
              </a:rPr>
              <a:t>cani</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"7 </a:t>
            </a:r>
            <a:r>
              <a:rPr lang="en-GB" sz="1200" dirty="0" err="1">
                <a:solidFill>
                  <a:srgbClr val="92D050"/>
                </a:solidFill>
                <a:latin typeface="Consolas" panose="020B0609020204030204" pitchFamily="49" charset="0"/>
                <a:cs typeface="Calibri" panose="020F0502020204030204" pitchFamily="34" charset="0"/>
              </a:rPr>
              <a:t>Marzo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br>
              <a:rPr lang="en-GB" sz="1200" dirty="0">
                <a:solidFill>
                  <a:schemeClr val="tx1">
                    <a:lumMod val="10000"/>
                    <a:lumOff val="90000"/>
                  </a:schemeClr>
                </a:solidFill>
                <a:latin typeface="Consolas" panose="020B0609020204030204" pitchFamily="49" charset="0"/>
                <a:cs typeface="Calibri" panose="020F0502020204030204" pitchFamily="34" charset="0"/>
              </a:rPr>
            </a:b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Marco"</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"20 </a:t>
            </a:r>
            <a:r>
              <a:rPr lang="en-GB" sz="1200" dirty="0" err="1">
                <a:solidFill>
                  <a:srgbClr val="92D050"/>
                </a:solidFill>
                <a:latin typeface="Consolas" panose="020B0609020204030204" pitchFamily="49" charset="0"/>
                <a:cs typeface="Calibri" panose="020F0502020204030204" pitchFamily="34" charset="0"/>
              </a:rPr>
              <a:t>Gennaio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"15"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hobby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"Bike"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0" name="Rectangle 9">
            <a:extLst>
              <a:ext uri="{FF2B5EF4-FFF2-40B4-BE49-F238E27FC236}">
                <a16:creationId xmlns:a16="http://schemas.microsoft.com/office/drawing/2014/main" id="{0886FEC4-97C9-4C5A-836C-C26639EDDAB2}"/>
              </a:ext>
            </a:extLst>
          </p:cNvPr>
          <p:cNvSpPr/>
          <p:nvPr/>
        </p:nvSpPr>
        <p:spPr>
          <a:xfrm>
            <a:off x="2496416" y="3176759"/>
            <a:ext cx="3740727"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Luca hai 0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'7 Marzo', 'sex': 'M'}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('gatti', 'cani')</a:t>
            </a:r>
            <a:endParaRPr lang="en-GB"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endParaRPr>
          </a:p>
        </p:txBody>
      </p:sp>
      <p:sp>
        <p:nvSpPr>
          <p:cNvPr id="11" name="Rectangle 10">
            <a:extLst>
              <a:ext uri="{FF2B5EF4-FFF2-40B4-BE49-F238E27FC236}">
                <a16:creationId xmlns:a16="http://schemas.microsoft.com/office/drawing/2014/main" id="{2EA5A5EF-DCE9-472C-BD28-A5242FBFFEC3}"/>
              </a:ext>
            </a:extLst>
          </p:cNvPr>
          <p:cNvSpPr/>
          <p:nvPr/>
        </p:nvSpPr>
        <p:spPr>
          <a:xfrm>
            <a:off x="2496417" y="4317769"/>
            <a:ext cx="4664219"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Marco hai 15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'20 Gennaio', 'sex': 'M', 'hobby': 'Bike'}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a:t>
            </a:r>
            <a:endParaRPr lang="en-GB"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endParaRPr>
          </a:p>
        </p:txBody>
      </p:sp>
      <p:sp>
        <p:nvSpPr>
          <p:cNvPr id="8" name="CasellaDiTesto 7">
            <a:extLst>
              <a:ext uri="{FF2B5EF4-FFF2-40B4-BE49-F238E27FC236}">
                <a16:creationId xmlns:a16="http://schemas.microsoft.com/office/drawing/2014/main" id="{61F00708-6F02-46EE-9CB2-0A99B973872B}"/>
              </a:ext>
            </a:extLst>
          </p:cNvPr>
          <p:cNvSpPr txBox="1"/>
          <p:nvPr/>
        </p:nvSpPr>
        <p:spPr>
          <a:xfrm>
            <a:off x="1057774" y="1766816"/>
            <a:ext cx="1276718" cy="2516073"/>
          </a:xfrm>
          <a:prstGeom prst="rect">
            <a:avLst/>
          </a:prstGeom>
          <a:noFill/>
        </p:spPr>
        <p:txBody>
          <a:bodyPr wrap="square">
            <a:spAutoFit/>
          </a:bodyPr>
          <a:lstStyle/>
          <a:p>
            <a:pPr marL="257175" indent="-257175">
              <a:buFont typeface="+mj-lt"/>
              <a:buAutoNum type="arabicPeriod"/>
            </a:pPr>
            <a:r>
              <a:rPr lang="en-GB" sz="1050" b="1" dirty="0" err="1"/>
              <a:t>posizionale</a:t>
            </a:r>
            <a:r>
              <a:rPr lang="en-GB" sz="1050" b="1" dirty="0"/>
              <a:t> </a:t>
            </a:r>
            <a:r>
              <a:rPr lang="en-GB" sz="1050" b="1" dirty="0" err="1"/>
              <a:t>obbligatorio</a:t>
            </a:r>
            <a:endParaRPr lang="en-GB" sz="1050" b="1" dirty="0"/>
          </a:p>
          <a:p>
            <a:pPr marL="257175" indent="-257175">
              <a:buFont typeface="+mj-lt"/>
              <a:buAutoNum type="arabicPeriod"/>
            </a:pPr>
            <a:endParaRPr lang="en-GB" sz="1050" b="1" dirty="0"/>
          </a:p>
          <a:p>
            <a:pPr marL="257175" indent="-257175">
              <a:buFont typeface="+mj-lt"/>
              <a:buAutoNum type="arabicPeriod"/>
            </a:pPr>
            <a:endParaRPr lang="en-GB" sz="1050" b="1" dirty="0"/>
          </a:p>
          <a:p>
            <a:pPr marL="257175" indent="-257175">
              <a:buFont typeface="+mj-lt"/>
              <a:buAutoNum type="arabicPeriod"/>
            </a:pPr>
            <a:r>
              <a:rPr lang="en-GB" sz="1050" b="1" dirty="0" err="1"/>
              <a:t>opzionale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solidFill>
                  <a:schemeClr val="bg1">
                    <a:lumMod val="95000"/>
                  </a:schemeClr>
                </a:solidFill>
                <a:highlight>
                  <a:srgbClr val="0000FF"/>
                </a:highlight>
              </a:rPr>
              <a:t>variabile</a:t>
            </a:r>
            <a:r>
              <a:rPr lang="en-GB" sz="1050" b="1" dirty="0">
                <a:solidFill>
                  <a:schemeClr val="bg1">
                    <a:lumMod val="95000"/>
                  </a:schemeClr>
                </a:solidFill>
                <a:highlight>
                  <a:srgbClr val="0000FF"/>
                </a:highlight>
              </a:rPr>
              <a:t> (</a:t>
            </a:r>
            <a:r>
              <a:rPr lang="en-GB" sz="1050" b="1" dirty="0" err="1">
                <a:solidFill>
                  <a:schemeClr val="bg1">
                    <a:lumMod val="95000"/>
                  </a:schemeClr>
                </a:solidFill>
                <a:highlight>
                  <a:srgbClr val="0000FF"/>
                </a:highlight>
              </a:rPr>
              <a:t>opzionale</a:t>
            </a:r>
            <a:r>
              <a:rPr lang="en-GB" sz="1050" b="1" dirty="0">
                <a:solidFill>
                  <a:schemeClr val="bg1">
                    <a:lumMod val="95000"/>
                  </a:schemeClr>
                </a:solidFill>
                <a:highlight>
                  <a:srgbClr val="0000FF"/>
                </a:highlight>
              </a:rPr>
              <a:t>) </a:t>
            </a:r>
            <a:r>
              <a:rPr lang="en-GB" sz="1050" b="1" dirty="0" err="1">
                <a:solidFill>
                  <a:schemeClr val="bg1">
                    <a:lumMod val="95000"/>
                  </a:schemeClr>
                </a:solidFill>
                <a:highlight>
                  <a:srgbClr val="0000FF"/>
                </a:highlight>
              </a:rPr>
              <a:t>posizionale</a:t>
            </a:r>
            <a:endParaRPr lang="en-AU" sz="1050" dirty="0">
              <a:solidFill>
                <a:schemeClr val="bg1">
                  <a:lumMod val="95000"/>
                </a:schemeClr>
              </a:solidFill>
              <a:highlight>
                <a:srgbClr val="0000FF"/>
              </a:highlight>
            </a:endParaRPr>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nominale</a:t>
            </a:r>
            <a:r>
              <a:rPr lang="en-GB" sz="1050" b="1" dirty="0"/>
              <a:t> </a:t>
            </a:r>
            <a:endParaRPr lang="en-AU" sz="1050" dirty="0"/>
          </a:p>
          <a:p>
            <a:endParaRPr lang="en-AU" sz="1050" dirty="0"/>
          </a:p>
        </p:txBody>
      </p:sp>
      <p:sp>
        <p:nvSpPr>
          <p:cNvPr id="22" name="CasellaDiTesto 21">
            <a:extLst>
              <a:ext uri="{FF2B5EF4-FFF2-40B4-BE49-F238E27FC236}">
                <a16:creationId xmlns:a16="http://schemas.microsoft.com/office/drawing/2014/main" id="{7FD75854-9E5E-48A3-BDFC-9B50A4356EE0}"/>
              </a:ext>
            </a:extLst>
          </p:cNvPr>
          <p:cNvSpPr txBox="1"/>
          <p:nvPr/>
        </p:nvSpPr>
        <p:spPr>
          <a:xfrm>
            <a:off x="3457280" y="1664807"/>
            <a:ext cx="2639419"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( 2  )  </a:t>
            </a:r>
            <a:r>
              <a:rPr lang="en-GB" sz="1200" dirty="0">
                <a:solidFill>
                  <a:srgbClr val="FF0000"/>
                </a:solidFill>
                <a:highlight>
                  <a:srgbClr val="0000FF"/>
                </a:highlight>
                <a:latin typeface="Consolas" panose="020B0609020204030204" pitchFamily="49" charset="0"/>
                <a:cs typeface="Calibri" panose="020F0502020204030204" pitchFamily="34" charset="0"/>
              </a:rPr>
              <a:t>( 3 )</a:t>
            </a:r>
            <a:r>
              <a:rPr lang="en-GB" sz="1200" dirty="0">
                <a:solidFill>
                  <a:srgbClr val="FF0000"/>
                </a:solidFill>
                <a:latin typeface="Consolas" panose="020B0609020204030204" pitchFamily="49" charset="0"/>
                <a:cs typeface="Calibri" panose="020F0502020204030204" pitchFamily="34" charset="0"/>
              </a:rPr>
              <a:t> (   4   )</a:t>
            </a:r>
            <a:endParaRPr lang="en-AU" sz="1200" dirty="0">
              <a:solidFill>
                <a:srgbClr val="FF0000"/>
              </a:solidFill>
            </a:endParaRPr>
          </a:p>
        </p:txBody>
      </p:sp>
      <p:sp>
        <p:nvSpPr>
          <p:cNvPr id="23" name="CasellaDiTesto 22">
            <a:extLst>
              <a:ext uri="{FF2B5EF4-FFF2-40B4-BE49-F238E27FC236}">
                <a16:creationId xmlns:a16="http://schemas.microsoft.com/office/drawing/2014/main" id="{8635D1F3-6D52-4E99-9031-19A407517581}"/>
              </a:ext>
            </a:extLst>
          </p:cNvPr>
          <p:cNvSpPr txBox="1"/>
          <p:nvPr/>
        </p:nvSpPr>
        <p:spPr>
          <a:xfrm>
            <a:off x="3117916" y="271250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a:t>
            </a:r>
            <a:r>
              <a:rPr lang="en-GB" sz="1200" dirty="0">
                <a:solidFill>
                  <a:srgbClr val="FF0000"/>
                </a:solidFill>
                <a:highlight>
                  <a:srgbClr val="0000FF"/>
                </a:highlight>
                <a:latin typeface="Consolas" panose="020B0609020204030204" pitchFamily="49" charset="0"/>
                <a:cs typeface="Calibri" panose="020F0502020204030204" pitchFamily="34" charset="0"/>
              </a:rPr>
              <a:t>(       3      )</a:t>
            </a:r>
            <a:r>
              <a:rPr lang="en-GB" sz="1200" dirty="0">
                <a:solidFill>
                  <a:srgbClr val="FF0000"/>
                </a:solidFill>
                <a:latin typeface="Consolas" panose="020B0609020204030204" pitchFamily="49" charset="0"/>
                <a:cs typeface="Calibri" panose="020F0502020204030204" pitchFamily="34" charset="0"/>
              </a:rPr>
              <a:t> (           4          )</a:t>
            </a:r>
            <a:endParaRPr lang="en-AU" sz="1200" dirty="0">
              <a:solidFill>
                <a:srgbClr val="FF0000"/>
              </a:solidFill>
            </a:endParaRPr>
          </a:p>
        </p:txBody>
      </p:sp>
      <p:sp>
        <p:nvSpPr>
          <p:cNvPr id="24" name="CasellaDiTesto 23">
            <a:extLst>
              <a:ext uri="{FF2B5EF4-FFF2-40B4-BE49-F238E27FC236}">
                <a16:creationId xmlns:a16="http://schemas.microsoft.com/office/drawing/2014/main" id="{F25E873B-1723-4152-B557-160EEB59EB73}"/>
              </a:ext>
            </a:extLst>
          </p:cNvPr>
          <p:cNvSpPr txBox="1"/>
          <p:nvPr/>
        </p:nvSpPr>
        <p:spPr>
          <a:xfrm>
            <a:off x="3175655" y="385502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4                      )</a:t>
            </a:r>
            <a:endParaRPr lang="en-AU" sz="1200" dirty="0">
              <a:solidFill>
                <a:srgbClr val="FF0000"/>
              </a:solidFill>
            </a:endParaRPr>
          </a:p>
        </p:txBody>
      </p:sp>
      <p:sp>
        <p:nvSpPr>
          <p:cNvPr id="2" name="Title 1">
            <a:extLst>
              <a:ext uri="{FF2B5EF4-FFF2-40B4-BE49-F238E27FC236}">
                <a16:creationId xmlns:a16="http://schemas.microsoft.com/office/drawing/2014/main" id="{D667CDD9-C5CC-C564-9586-263FE7D042A5}"/>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29978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b="1" dirty="0" err="1">
                <a:solidFill>
                  <a:schemeClr val="tx1"/>
                </a:solidFill>
              </a:rPr>
              <a:t>Jupyter</a:t>
            </a:r>
            <a:endParaRPr lang="en-AU" b="1"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p:txBody>
      </p:sp>
    </p:spTree>
    <p:extLst>
      <p:ext uri="{BB962C8B-B14F-4D97-AF65-F5344CB8AC3E}">
        <p14:creationId xmlns:p14="http://schemas.microsoft.com/office/powerpoint/2010/main" val="6013536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738664"/>
          </a:xfrm>
          <a:prstGeom prst="rect">
            <a:avLst/>
          </a:prstGeom>
        </p:spPr>
        <p:txBody>
          <a:bodyPr wrap="square">
            <a:spAutoFit/>
          </a:bodyPr>
          <a:lstStyle/>
          <a:p>
            <a:pPr algn="just"/>
            <a:r>
              <a:rPr lang="en-GB" sz="1050" dirty="0"/>
              <a:t>Le </a:t>
            </a:r>
            <a:r>
              <a:rPr lang="en-GB" sz="1050" dirty="0" err="1"/>
              <a:t>variabili</a:t>
            </a:r>
            <a:r>
              <a:rPr lang="en-GB" sz="1050" dirty="0"/>
              <a:t> </a:t>
            </a:r>
            <a:r>
              <a:rPr lang="en-GB" sz="1050" dirty="0" err="1"/>
              <a:t>nominali</a:t>
            </a:r>
            <a:r>
              <a:rPr lang="en-GB" sz="1050" dirty="0"/>
              <a:t> </a:t>
            </a:r>
            <a:r>
              <a:rPr lang="en-GB" sz="1050" dirty="0" err="1"/>
              <a:t>sono</a:t>
            </a:r>
            <a:r>
              <a:rPr lang="en-GB" sz="1050" dirty="0"/>
              <a:t> come le </a:t>
            </a:r>
            <a:r>
              <a:rPr lang="en-GB" sz="1050" dirty="0" err="1"/>
              <a:t>variabili</a:t>
            </a:r>
            <a:r>
              <a:rPr lang="en-GB" sz="1050" dirty="0"/>
              <a:t> </a:t>
            </a:r>
            <a:r>
              <a:rPr lang="en-GB" sz="1050" dirty="0" err="1"/>
              <a:t>posizionali</a:t>
            </a:r>
            <a:r>
              <a:rPr lang="en-GB" sz="1050" dirty="0"/>
              <a:t> ma </a:t>
            </a:r>
            <a:r>
              <a:rPr lang="en-GB" sz="1050" dirty="0" err="1"/>
              <a:t>hanno</a:t>
            </a:r>
            <a:r>
              <a:rPr lang="en-GB" sz="1050" dirty="0"/>
              <a:t> </a:t>
            </a:r>
            <a:r>
              <a:rPr lang="en-GB" sz="1050" dirty="0" err="1"/>
              <a:t>l’argomento</a:t>
            </a:r>
            <a:r>
              <a:rPr lang="en-GB" sz="1050" dirty="0"/>
              <a:t> di </a:t>
            </a:r>
            <a:r>
              <a:rPr lang="en-GB" sz="1050" dirty="0" err="1"/>
              <a:t>assegnazione</a:t>
            </a:r>
            <a:r>
              <a:rPr lang="en-GB" sz="1050" dirty="0"/>
              <a:t> e </a:t>
            </a:r>
            <a:r>
              <a:rPr lang="en-GB" sz="1050" dirty="0" err="1"/>
              <a:t>quando</a:t>
            </a:r>
            <a:r>
              <a:rPr lang="en-GB" sz="1050" dirty="0"/>
              <a:t> </a:t>
            </a:r>
            <a:r>
              <a:rPr lang="en-GB" sz="1050" dirty="0" err="1"/>
              <a:t>sono</a:t>
            </a:r>
            <a:r>
              <a:rPr lang="en-GB" sz="1050" dirty="0"/>
              <a:t> </a:t>
            </a:r>
            <a:r>
              <a:rPr lang="en-GB" sz="1050" dirty="0" err="1"/>
              <a:t>richiamate</a:t>
            </a:r>
            <a:r>
              <a:rPr lang="en-GB" sz="1050" dirty="0"/>
              <a:t> </a:t>
            </a:r>
            <a:r>
              <a:rPr lang="en-GB" sz="1050" dirty="0" err="1"/>
              <a:t>vengono</a:t>
            </a:r>
            <a:r>
              <a:rPr lang="en-GB" sz="1050" dirty="0"/>
              <a:t> </a:t>
            </a:r>
            <a:r>
              <a:rPr lang="en-GB" sz="1050" dirty="0" err="1"/>
              <a:t>inserite</a:t>
            </a:r>
            <a:r>
              <a:rPr lang="en-GB" sz="1050" dirty="0"/>
              <a:t> </a:t>
            </a:r>
            <a:r>
              <a:rPr lang="en-GB" sz="1050" dirty="0" err="1"/>
              <a:t>all’interno</a:t>
            </a:r>
            <a:r>
              <a:rPr lang="en-GB" sz="1050" dirty="0"/>
              <a:t> di un </a:t>
            </a:r>
            <a:r>
              <a:rPr lang="en-GB" sz="1050" dirty="0" err="1"/>
              <a:t>dizionario</a:t>
            </a:r>
            <a:r>
              <a:rPr lang="en-GB" sz="1050" dirty="0"/>
              <a:t> (visto </a:t>
            </a:r>
            <a:r>
              <a:rPr lang="en-GB" sz="1050" dirty="0" err="1"/>
              <a:t>che</a:t>
            </a:r>
            <a:r>
              <a:rPr lang="en-GB" sz="1050" dirty="0"/>
              <a:t> </a:t>
            </a:r>
            <a:r>
              <a:rPr lang="en-GB" sz="1050" dirty="0" err="1"/>
              <a:t>posso</a:t>
            </a:r>
            <a:r>
              <a:rPr lang="en-GB" sz="1050" dirty="0"/>
              <a:t> </a:t>
            </a:r>
            <a:r>
              <a:rPr lang="en-GB" sz="1050" dirty="0" err="1"/>
              <a:t>avere</a:t>
            </a:r>
            <a:r>
              <a:rPr lang="en-GB" sz="1050" dirty="0"/>
              <a:t> </a:t>
            </a:r>
            <a:r>
              <a:rPr lang="en-GB" sz="1050" dirty="0" err="1"/>
              <a:t>chiave-valore</a:t>
            </a:r>
            <a:r>
              <a:rPr lang="en-GB" sz="1050" dirty="0"/>
              <a:t>) e non in una </a:t>
            </a:r>
            <a:r>
              <a:rPr lang="en-GB" sz="1050" dirty="0" err="1"/>
              <a:t>tupla</a:t>
            </a:r>
            <a:r>
              <a:rPr lang="en-GB" sz="1050" dirty="0"/>
              <a:t>.</a:t>
            </a:r>
          </a:p>
          <a:p>
            <a:pPr algn="just"/>
            <a:r>
              <a:rPr lang="en-GB" sz="1050" dirty="0"/>
              <a:t>Sia per le </a:t>
            </a:r>
            <a:r>
              <a:rPr lang="en-GB" sz="1050" dirty="0" err="1"/>
              <a:t>variabili</a:t>
            </a:r>
            <a:r>
              <a:rPr lang="en-GB" sz="1050" dirty="0"/>
              <a:t> </a:t>
            </a:r>
            <a:r>
              <a:rPr lang="en-GB" sz="1050" dirty="0" err="1"/>
              <a:t>opzionali</a:t>
            </a:r>
            <a:r>
              <a:rPr lang="en-GB" sz="1050" dirty="0"/>
              <a:t> </a:t>
            </a:r>
            <a:r>
              <a:rPr lang="en-GB" sz="1050" dirty="0" err="1"/>
              <a:t>posizionali</a:t>
            </a:r>
            <a:r>
              <a:rPr lang="en-GB" sz="1050" dirty="0"/>
              <a:t> </a:t>
            </a:r>
            <a:r>
              <a:rPr lang="en-GB" sz="1050" dirty="0" err="1"/>
              <a:t>sia</a:t>
            </a:r>
            <a:r>
              <a:rPr lang="en-GB" sz="1050" dirty="0"/>
              <a:t> per </a:t>
            </a:r>
            <a:r>
              <a:rPr lang="en-GB" sz="1050" dirty="0" err="1"/>
              <a:t>queste</a:t>
            </a:r>
            <a:r>
              <a:rPr lang="en-GB" sz="1050" dirty="0"/>
              <a:t>, se </a:t>
            </a:r>
            <a:r>
              <a:rPr lang="en-GB" sz="1050" dirty="0" err="1"/>
              <a:t>voglio</a:t>
            </a:r>
            <a:r>
              <a:rPr lang="en-GB" sz="1050" dirty="0"/>
              <a:t> </a:t>
            </a:r>
            <a:r>
              <a:rPr lang="en-GB" sz="1050" dirty="0" err="1"/>
              <a:t>inserirle</a:t>
            </a:r>
            <a:r>
              <a:rPr lang="en-GB" sz="1050" dirty="0"/>
              <a:t> è </a:t>
            </a:r>
            <a:r>
              <a:rPr lang="en-GB" sz="1050" dirty="0" err="1"/>
              <a:t>necessario</a:t>
            </a:r>
            <a:r>
              <a:rPr lang="en-GB" sz="1050" dirty="0"/>
              <a:t> </a:t>
            </a:r>
            <a:r>
              <a:rPr lang="en-GB" sz="1050" dirty="0" err="1"/>
              <a:t>specificare</a:t>
            </a:r>
            <a:r>
              <a:rPr lang="en-GB" sz="1050" dirty="0"/>
              <a:t> </a:t>
            </a:r>
            <a:r>
              <a:rPr lang="en-GB" sz="1050" dirty="0" err="1"/>
              <a:t>nella</a:t>
            </a:r>
            <a:r>
              <a:rPr lang="en-GB" sz="1050" dirty="0"/>
              <a:t> </a:t>
            </a:r>
            <a:r>
              <a:rPr lang="en-GB" sz="1050" dirty="0" err="1"/>
              <a:t>definizione</a:t>
            </a:r>
            <a:r>
              <a:rPr lang="en-GB" sz="1050" dirty="0"/>
              <a:t> </a:t>
            </a:r>
            <a:r>
              <a:rPr lang="en-GB" sz="1050" dirty="0" err="1"/>
              <a:t>della</a:t>
            </a:r>
            <a:r>
              <a:rPr lang="en-GB" sz="1050" dirty="0"/>
              <a:t> </a:t>
            </a:r>
            <a:r>
              <a:rPr lang="en-GB" sz="1050" dirty="0" err="1"/>
              <a:t>funzione</a:t>
            </a:r>
            <a:r>
              <a:rPr lang="en-GB" sz="1050" dirty="0"/>
              <a:t> "*</a:t>
            </a:r>
            <a:r>
              <a:rPr lang="en-GB" sz="1050" dirty="0" err="1"/>
              <a:t>args</a:t>
            </a:r>
            <a:r>
              <a:rPr lang="en-GB" sz="1050" dirty="0"/>
              <a:t>" e/o "**</a:t>
            </a:r>
            <a:r>
              <a:rPr lang="en-GB" sz="1050" dirty="0" err="1"/>
              <a:t>kwargs</a:t>
            </a:r>
            <a:r>
              <a:rPr lang="en-GB" sz="1050" dirty="0"/>
              <a:t>", </a:t>
            </a:r>
            <a:r>
              <a:rPr lang="en-GB" sz="1050" dirty="0" err="1"/>
              <a:t>altrimenti</a:t>
            </a:r>
            <a:r>
              <a:rPr lang="en-GB" sz="1050" dirty="0"/>
              <a:t> </a:t>
            </a:r>
            <a:r>
              <a:rPr lang="en-GB" sz="1050" dirty="0" err="1"/>
              <a:t>otterrei</a:t>
            </a:r>
            <a:r>
              <a:rPr lang="en-GB" sz="1050" dirty="0"/>
              <a:t> un </a:t>
            </a:r>
            <a:r>
              <a:rPr lang="en-GB" sz="1050" dirty="0" err="1"/>
              <a:t>errore</a:t>
            </a:r>
            <a:r>
              <a:rPr lang="en-GB" sz="1050" dirty="0"/>
              <a:t>.</a:t>
            </a:r>
          </a:p>
        </p:txBody>
      </p:sp>
      <p:sp>
        <p:nvSpPr>
          <p:cNvPr id="7" name="Rectangle 6">
            <a:extLst>
              <a:ext uri="{FF2B5EF4-FFF2-40B4-BE49-F238E27FC236}">
                <a16:creationId xmlns:a16="http://schemas.microsoft.com/office/drawing/2014/main" id="{199A51BB-F58B-4648-BD3C-D761CA7A2F77}"/>
              </a:ext>
            </a:extLst>
          </p:cNvPr>
          <p:cNvSpPr/>
          <p:nvPr/>
        </p:nvSpPr>
        <p:spPr>
          <a:xfrm>
            <a:off x="2415454" y="1664806"/>
            <a:ext cx="5814146" cy="3231654"/>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(name, </a:t>
            </a:r>
            <a:r>
              <a:rPr lang="en-GB" sz="1200" dirty="0">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args</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 </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err="1">
                <a:solidFill>
                  <a:srgbClr val="EDBA93"/>
                </a:solidFill>
                <a:highlight>
                  <a:srgbClr val="0000FF"/>
                </a:highlight>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"Ciao"</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name,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hai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 </a:t>
            </a:r>
            <a:r>
              <a:rPr lang="en-GB" sz="1200" dirty="0">
                <a:solidFill>
                  <a:schemeClr val="tx1">
                    <a:lumMod val="10000"/>
                    <a:lumOff val="90000"/>
                  </a:schemeClr>
                </a:solidFill>
                <a:latin typeface="Consolas" panose="020B0609020204030204" pitchFamily="49" charset="0"/>
                <a:cs typeface="Calibri" panose="020F0502020204030204" pitchFamily="34" charset="0"/>
              </a:rPr>
              <a:t>age,</a:t>
            </a:r>
            <a:r>
              <a:rPr lang="en-GB" sz="1200" dirty="0">
                <a:solidFill>
                  <a:srgbClr val="92D050"/>
                </a:solidFill>
                <a:latin typeface="Consolas" panose="020B0609020204030204" pitchFamily="49" charset="0"/>
                <a:cs typeface="Calibri" panose="020F0502020204030204" pitchFamily="34" charset="0"/>
              </a:rPr>
              <a:t> "anni!"</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"So </a:t>
            </a:r>
            <a:r>
              <a:rPr lang="en-GB" sz="1200" dirty="0" err="1">
                <a:solidFill>
                  <a:srgbClr val="92D050"/>
                </a:solidFill>
                <a:latin typeface="Consolas" panose="020B0609020204030204" pitchFamily="49" charset="0"/>
                <a:cs typeface="Calibri" panose="020F0502020204030204" pitchFamily="34" charset="0"/>
              </a:rPr>
              <a:t>anche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questo</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highlight>
                  <a:srgbClr val="0000FF"/>
                </a:highlight>
                <a:latin typeface="Consolas" panose="020B0609020204030204" pitchFamily="49" charset="0"/>
                <a:cs typeface="Calibri" panose="020F0502020204030204" pitchFamily="34" charset="0"/>
              </a:rPr>
              <a:t>kwargs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accent5">
                    <a:lumMod val="40000"/>
                    <a:lumOff val="60000"/>
                  </a:schemeClr>
                </a:solidFill>
                <a:latin typeface="Consolas" panose="020B0609020204030204" pitchFamily="49" charset="0"/>
                <a:cs typeface="Calibri" panose="020F0502020204030204" pitchFamily="34" charset="0"/>
              </a:rPr>
              <a:t>    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"...e </a:t>
            </a:r>
            <a:r>
              <a:rPr lang="en-GB" sz="1200" dirty="0" err="1">
                <a:solidFill>
                  <a:srgbClr val="92D050"/>
                </a:solidFill>
                <a:latin typeface="Consolas" panose="020B0609020204030204" pitchFamily="49" charset="0"/>
                <a:cs typeface="Calibri" panose="020F0502020204030204" pitchFamily="34" charset="0"/>
              </a:rPr>
              <a:t>che</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ami</a:t>
            </a:r>
            <a:r>
              <a:rPr lang="en-GB" sz="1200" dirty="0">
                <a:solidFill>
                  <a:srgbClr val="92D050"/>
                </a:solidFill>
                <a:latin typeface="Consolas" panose="020B0609020204030204" pitchFamily="49" charset="0"/>
                <a:cs typeface="Calibri" panose="020F0502020204030204" pitchFamily="34" charset="0"/>
              </a:rPr>
              <a:t> </a:t>
            </a:r>
            <a:r>
              <a:rPr lang="en-GB" sz="1200" dirty="0" err="1">
                <a:solidFill>
                  <a:srgbClr val="92D050"/>
                </a:solidFill>
                <a:latin typeface="Consolas" panose="020B0609020204030204" pitchFamily="49" charset="0"/>
                <a:cs typeface="Calibri" panose="020F0502020204030204" pitchFamily="34" charset="0"/>
              </a:rPr>
              <a: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tx1">
                    <a:lumMod val="10000"/>
                    <a:lumOff val="90000"/>
                  </a:schemeClr>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"Luca"</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gatti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cani</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birth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"7 </a:t>
            </a:r>
            <a:r>
              <a:rPr lang="en-GB" sz="1200" dirty="0" err="1">
                <a:solidFill>
                  <a:srgbClr val="92D050"/>
                </a:solidFill>
                <a:latin typeface="Consolas" panose="020B0609020204030204" pitchFamily="49" charset="0"/>
                <a:cs typeface="Calibri" panose="020F0502020204030204" pitchFamily="34" charset="0"/>
              </a:rPr>
              <a:t>Marzo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sex</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br>
              <a:rPr lang="en-GB" sz="1200" dirty="0">
                <a:solidFill>
                  <a:schemeClr val="tx1">
                    <a:lumMod val="10000"/>
                    <a:lumOff val="90000"/>
                  </a:schemeClr>
                </a:solidFill>
                <a:latin typeface="Consolas" panose="020B0609020204030204" pitchFamily="49" charset="0"/>
                <a:cs typeface="Calibri" panose="020F0502020204030204" pitchFamily="34" charset="0"/>
              </a:rPr>
            </a:b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greet_me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Marco"</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highlight>
                  <a:srgbClr val="0000FF"/>
                </a:highlight>
                <a:latin typeface="Consolas" panose="020B0609020204030204" pitchFamily="49" charset="0"/>
                <a:cs typeface="Calibri" panose="020F0502020204030204" pitchFamily="34" charset="0"/>
              </a:rPr>
              <a:t>birth</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"20 </a:t>
            </a:r>
            <a:r>
              <a:rPr lang="en-GB" sz="1200" dirty="0" err="1">
                <a:solidFill>
                  <a:srgbClr val="92D050"/>
                </a:solidFill>
                <a:highlight>
                  <a:srgbClr val="0000FF"/>
                </a:highlight>
                <a:latin typeface="Consolas" panose="020B0609020204030204" pitchFamily="49" charset="0"/>
                <a:cs typeface="Calibri" panose="020F0502020204030204" pitchFamily="34" charset="0"/>
              </a:rPr>
              <a:t>Gennaio</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a:t>
            </a:r>
            <a:r>
              <a:rPr lang="en-GB" sz="1200" dirty="0">
                <a:solidFill>
                  <a:srgbClr val="EDBA93"/>
                </a:solidFill>
                <a:highlight>
                  <a:srgbClr val="0000FF"/>
                </a:highlight>
                <a:latin typeface="Consolas" panose="020B0609020204030204" pitchFamily="49" charset="0"/>
                <a:cs typeface="Calibri" panose="020F0502020204030204" pitchFamily="34" charset="0"/>
              </a:rPr>
              <a:t>sex</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a:t>
            </a:r>
            <a:r>
              <a:rPr lang="en-GB" sz="1200" dirty="0" err="1">
                <a:solidFill>
                  <a:srgbClr val="92D050"/>
                </a:solidFill>
                <a:highlight>
                  <a:srgbClr val="0000FF"/>
                </a:highlight>
                <a:latin typeface="Consolas" panose="020B0609020204030204" pitchFamily="49" charset="0"/>
                <a:cs typeface="Calibri" panose="020F0502020204030204" pitchFamily="34" charset="0"/>
              </a:rPr>
              <a:t>M"</a:t>
            </a:r>
            <a:r>
              <a:rPr lang="en-GB" sz="1200" dirty="0" err="1">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age</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92D050"/>
                </a:solidFill>
                <a:latin typeface="Consolas" panose="020B0609020204030204" pitchFamily="49" charset="0"/>
                <a:cs typeface="Calibri" panose="020F0502020204030204" pitchFamily="34" charset="0"/>
              </a:rPr>
              <a:t>"15"</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highlight>
                  <a:srgbClr val="0000FF"/>
                </a:highlight>
                <a:latin typeface="Consolas" panose="020B0609020204030204" pitchFamily="49" charset="0"/>
                <a:cs typeface="Calibri" panose="020F0502020204030204" pitchFamily="34" charset="0"/>
              </a:rPr>
              <a:t>hobby</a:t>
            </a:r>
            <a:r>
              <a:rPr lang="en-GB" sz="1200" dirty="0">
                <a:solidFill>
                  <a:srgbClr val="C17CEC"/>
                </a:solidFill>
                <a:highlight>
                  <a:srgbClr val="0000FF"/>
                </a:highlight>
                <a:latin typeface="Consolas" panose="020B0609020204030204" pitchFamily="49" charset="0"/>
                <a:cs typeface="Calibri" panose="020F0502020204030204" pitchFamily="34" charset="0"/>
              </a:rPr>
              <a:t>=</a:t>
            </a:r>
            <a:r>
              <a:rPr lang="en-GB" sz="1200" dirty="0">
                <a:solidFill>
                  <a:srgbClr val="92D050"/>
                </a:solidFill>
                <a:highlight>
                  <a:srgbClr val="0000FF"/>
                </a:highlight>
                <a:latin typeface="Consolas" panose="020B0609020204030204" pitchFamily="49" charset="0"/>
                <a:cs typeface="Calibri" panose="020F0502020204030204" pitchFamily="34" charset="0"/>
              </a:rPr>
              <a:t>"Bike"</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1" name="Rectangle 10">
            <a:extLst>
              <a:ext uri="{FF2B5EF4-FFF2-40B4-BE49-F238E27FC236}">
                <a16:creationId xmlns:a16="http://schemas.microsoft.com/office/drawing/2014/main" id="{2EA5A5EF-DCE9-472C-BD28-A5242FBFFEC3}"/>
              </a:ext>
            </a:extLst>
          </p:cNvPr>
          <p:cNvSpPr/>
          <p:nvPr/>
        </p:nvSpPr>
        <p:spPr>
          <a:xfrm>
            <a:off x="2496417" y="4317769"/>
            <a:ext cx="4664219"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Marco hai 15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a:t>
            </a:r>
            <a:r>
              <a:rPr lang="it-IT" sz="900" dirty="0" err="1">
                <a:solidFill>
                  <a:schemeClr val="tx1">
                    <a:lumMod val="10000"/>
                    <a:lumOff val="90000"/>
                  </a:schemeClr>
                </a:solidFill>
                <a:highlight>
                  <a:srgbClr val="0000FF"/>
                </a:highlight>
                <a:latin typeface="Consolas" panose="020B0609020204030204" pitchFamily="49" charset="0"/>
                <a:cs typeface="Calibri" panose="020F0502020204030204" pitchFamily="34" charset="0"/>
              </a:rPr>
              <a:t>birth</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 '20 Gennaio', 'sex': 'M', 'hobby': 'Bike'}</a:t>
            </a:r>
            <a:r>
              <a:rPr lang="it-IT" sz="900" dirty="0">
                <a:solidFill>
                  <a:schemeClr val="tx1">
                    <a:lumMod val="10000"/>
                    <a:lumOff val="90000"/>
                  </a:schemeClr>
                </a:solidFill>
                <a:latin typeface="Consolas" panose="020B0609020204030204" pitchFamily="49" charset="0"/>
                <a:cs typeface="Calibri" panose="020F0502020204030204" pitchFamily="34" charset="0"/>
              </a:rPr>
              <a:t>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
        <p:nvSpPr>
          <p:cNvPr id="8" name="CasellaDiTesto 7">
            <a:extLst>
              <a:ext uri="{FF2B5EF4-FFF2-40B4-BE49-F238E27FC236}">
                <a16:creationId xmlns:a16="http://schemas.microsoft.com/office/drawing/2014/main" id="{61F00708-6F02-46EE-9CB2-0A99B973872B}"/>
              </a:ext>
            </a:extLst>
          </p:cNvPr>
          <p:cNvSpPr txBox="1"/>
          <p:nvPr/>
        </p:nvSpPr>
        <p:spPr>
          <a:xfrm>
            <a:off x="1057774" y="1766816"/>
            <a:ext cx="1276718" cy="2516073"/>
          </a:xfrm>
          <a:prstGeom prst="rect">
            <a:avLst/>
          </a:prstGeom>
          <a:noFill/>
        </p:spPr>
        <p:txBody>
          <a:bodyPr wrap="square">
            <a:spAutoFit/>
          </a:bodyPr>
          <a:lstStyle/>
          <a:p>
            <a:pPr marL="257175" indent="-257175">
              <a:buFont typeface="+mj-lt"/>
              <a:buAutoNum type="arabicPeriod"/>
            </a:pPr>
            <a:r>
              <a:rPr lang="en-GB" sz="1050" b="1" dirty="0" err="1"/>
              <a:t>posizionale</a:t>
            </a:r>
            <a:r>
              <a:rPr lang="en-GB" sz="1050" b="1" dirty="0"/>
              <a:t> </a:t>
            </a:r>
            <a:r>
              <a:rPr lang="en-GB" sz="1050" b="1" dirty="0" err="1"/>
              <a:t>obbligatorio</a:t>
            </a:r>
            <a:endParaRPr lang="en-GB" sz="1050" b="1" dirty="0"/>
          </a:p>
          <a:p>
            <a:pPr marL="257175" indent="-257175">
              <a:buFont typeface="+mj-lt"/>
              <a:buAutoNum type="arabicPeriod"/>
            </a:pPr>
            <a:endParaRPr lang="en-GB" sz="1050" b="1" dirty="0"/>
          </a:p>
          <a:p>
            <a:pPr marL="257175" indent="-257175">
              <a:buFont typeface="+mj-lt"/>
              <a:buAutoNum type="arabicPeriod"/>
            </a:pPr>
            <a:endParaRPr lang="en-GB" sz="1050" b="1" dirty="0"/>
          </a:p>
          <a:p>
            <a:pPr marL="257175" indent="-257175">
              <a:buFont typeface="+mj-lt"/>
              <a:buAutoNum type="arabicPeriod"/>
            </a:pPr>
            <a:r>
              <a:rPr lang="en-GB" sz="1050" b="1" dirty="0" err="1"/>
              <a:t>opzionale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t>variabile</a:t>
            </a:r>
            <a:r>
              <a:rPr lang="en-GB" sz="1050" b="1" dirty="0"/>
              <a:t> (</a:t>
            </a:r>
            <a:r>
              <a:rPr lang="en-GB" sz="1050" b="1" dirty="0" err="1"/>
              <a:t>opzionale</a:t>
            </a:r>
            <a:r>
              <a:rPr lang="en-GB" sz="1050" b="1" dirty="0"/>
              <a:t>) </a:t>
            </a:r>
            <a:r>
              <a:rPr lang="en-GB" sz="1050" b="1" dirty="0" err="1"/>
              <a:t>posizionale</a:t>
            </a:r>
            <a:endParaRPr lang="en-AU" sz="1050" dirty="0"/>
          </a:p>
          <a:p>
            <a:pPr marL="257175" indent="-257175">
              <a:buFont typeface="+mj-lt"/>
              <a:buAutoNum type="arabicPeriod"/>
            </a:pPr>
            <a:endParaRPr lang="en-AU" sz="1050" dirty="0"/>
          </a:p>
          <a:p>
            <a:pPr marL="257175" indent="-257175">
              <a:buFont typeface="+mj-lt"/>
              <a:buAutoNum type="arabicPeriod"/>
            </a:pPr>
            <a:endParaRPr lang="en-AU" sz="1050" dirty="0"/>
          </a:p>
          <a:p>
            <a:pPr marL="257175" indent="-257175">
              <a:buFont typeface="+mj-lt"/>
              <a:buAutoNum type="arabicPeriod"/>
            </a:pPr>
            <a:r>
              <a:rPr lang="en-GB" sz="1050" b="1" dirty="0" err="1">
                <a:solidFill>
                  <a:schemeClr val="bg1">
                    <a:lumMod val="95000"/>
                  </a:schemeClr>
                </a:solidFill>
                <a:highlight>
                  <a:srgbClr val="0000FF"/>
                </a:highlight>
              </a:rPr>
              <a:t>variabile</a:t>
            </a:r>
            <a:r>
              <a:rPr lang="en-GB" sz="1050" b="1" dirty="0">
                <a:solidFill>
                  <a:schemeClr val="bg1">
                    <a:lumMod val="95000"/>
                  </a:schemeClr>
                </a:solidFill>
                <a:highlight>
                  <a:srgbClr val="0000FF"/>
                </a:highlight>
              </a:rPr>
              <a:t> </a:t>
            </a:r>
            <a:r>
              <a:rPr lang="en-GB" sz="1050" b="1" dirty="0" err="1">
                <a:solidFill>
                  <a:schemeClr val="bg1">
                    <a:lumMod val="95000"/>
                  </a:schemeClr>
                </a:solidFill>
                <a:highlight>
                  <a:srgbClr val="0000FF"/>
                </a:highlight>
              </a:rPr>
              <a:t>nominale</a:t>
            </a:r>
            <a:r>
              <a:rPr lang="en-GB" sz="1050" b="1" dirty="0">
                <a:solidFill>
                  <a:schemeClr val="bg1">
                    <a:lumMod val="95000"/>
                  </a:schemeClr>
                </a:solidFill>
                <a:highlight>
                  <a:srgbClr val="0000FF"/>
                </a:highlight>
              </a:rPr>
              <a:t> </a:t>
            </a:r>
            <a:endParaRPr lang="en-AU" sz="1050" dirty="0">
              <a:solidFill>
                <a:schemeClr val="bg1">
                  <a:lumMod val="95000"/>
                </a:schemeClr>
              </a:solidFill>
              <a:highlight>
                <a:srgbClr val="0000FF"/>
              </a:highlight>
            </a:endParaRPr>
          </a:p>
          <a:p>
            <a:endParaRPr lang="en-AU" sz="1050" dirty="0"/>
          </a:p>
        </p:txBody>
      </p:sp>
      <p:sp>
        <p:nvSpPr>
          <p:cNvPr id="22" name="CasellaDiTesto 21">
            <a:extLst>
              <a:ext uri="{FF2B5EF4-FFF2-40B4-BE49-F238E27FC236}">
                <a16:creationId xmlns:a16="http://schemas.microsoft.com/office/drawing/2014/main" id="{7FD75854-9E5E-48A3-BDFC-9B50A4356EE0}"/>
              </a:ext>
            </a:extLst>
          </p:cNvPr>
          <p:cNvSpPr txBox="1"/>
          <p:nvPr/>
        </p:nvSpPr>
        <p:spPr>
          <a:xfrm>
            <a:off x="3457280" y="1664807"/>
            <a:ext cx="2639419"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( 2  )  ( 3 ) </a:t>
            </a:r>
            <a:r>
              <a:rPr lang="en-GB" sz="1200" dirty="0">
                <a:solidFill>
                  <a:srgbClr val="FF0000"/>
                </a:solidFill>
                <a:highlight>
                  <a:srgbClr val="0000FF"/>
                </a:highlight>
                <a:latin typeface="Consolas" panose="020B0609020204030204" pitchFamily="49" charset="0"/>
                <a:cs typeface="Calibri" panose="020F0502020204030204" pitchFamily="34" charset="0"/>
              </a:rPr>
              <a:t>(   4   )</a:t>
            </a:r>
            <a:endParaRPr lang="en-AU" sz="1200" dirty="0">
              <a:solidFill>
                <a:srgbClr val="FF0000"/>
              </a:solidFill>
              <a:highlight>
                <a:srgbClr val="0000FF"/>
              </a:highlight>
            </a:endParaRPr>
          </a:p>
        </p:txBody>
      </p:sp>
      <p:sp>
        <p:nvSpPr>
          <p:cNvPr id="23" name="CasellaDiTesto 22">
            <a:extLst>
              <a:ext uri="{FF2B5EF4-FFF2-40B4-BE49-F238E27FC236}">
                <a16:creationId xmlns:a16="http://schemas.microsoft.com/office/drawing/2014/main" id="{8635D1F3-6D52-4E99-9031-19A407517581}"/>
              </a:ext>
            </a:extLst>
          </p:cNvPr>
          <p:cNvSpPr txBox="1"/>
          <p:nvPr/>
        </p:nvSpPr>
        <p:spPr>
          <a:xfrm>
            <a:off x="3117916" y="271250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 (       3      ) (           4          )</a:t>
            </a:r>
            <a:endParaRPr lang="en-AU" sz="1200" dirty="0">
              <a:solidFill>
                <a:srgbClr val="FF0000"/>
              </a:solidFill>
            </a:endParaRPr>
          </a:p>
        </p:txBody>
      </p:sp>
      <p:sp>
        <p:nvSpPr>
          <p:cNvPr id="24" name="CasellaDiTesto 23">
            <a:extLst>
              <a:ext uri="{FF2B5EF4-FFF2-40B4-BE49-F238E27FC236}">
                <a16:creationId xmlns:a16="http://schemas.microsoft.com/office/drawing/2014/main" id="{F25E873B-1723-4152-B557-160EEB59EB73}"/>
              </a:ext>
            </a:extLst>
          </p:cNvPr>
          <p:cNvSpPr txBox="1"/>
          <p:nvPr/>
        </p:nvSpPr>
        <p:spPr>
          <a:xfrm>
            <a:off x="3175655" y="3855027"/>
            <a:ext cx="4913856" cy="276999"/>
          </a:xfrm>
          <a:prstGeom prst="rect">
            <a:avLst/>
          </a:prstGeom>
          <a:noFill/>
        </p:spPr>
        <p:txBody>
          <a:bodyPr wrap="square">
            <a:spAutoFit/>
          </a:bodyPr>
          <a:lstStyle/>
          <a:p>
            <a:r>
              <a:rPr lang="en-GB" sz="1200" dirty="0">
                <a:solidFill>
                  <a:srgbClr val="FF0000"/>
                </a:solidFill>
                <a:latin typeface="Consolas" panose="020B0609020204030204" pitchFamily="49" charset="0"/>
                <a:cs typeface="Calibri" panose="020F0502020204030204" pitchFamily="34" charset="0"/>
              </a:rPr>
              <a:t>(  1  )</a:t>
            </a:r>
            <a:r>
              <a:rPr lang="en-GB" sz="1200" dirty="0">
                <a:solidFill>
                  <a:srgbClr val="FF0000"/>
                </a:solidFill>
                <a:highlight>
                  <a:srgbClr val="0000FF"/>
                </a:highlight>
                <a:latin typeface="Consolas" panose="020B0609020204030204" pitchFamily="49" charset="0"/>
                <a:cs typeface="Calibri" panose="020F0502020204030204" pitchFamily="34" charset="0"/>
              </a:rPr>
              <a:t>(                        4                      )</a:t>
            </a:r>
            <a:endParaRPr lang="en-AU" sz="1200" dirty="0">
              <a:solidFill>
                <a:srgbClr val="FF0000"/>
              </a:solidFill>
              <a:highlight>
                <a:srgbClr val="0000FF"/>
              </a:highlight>
            </a:endParaRPr>
          </a:p>
        </p:txBody>
      </p:sp>
      <p:sp>
        <p:nvSpPr>
          <p:cNvPr id="2" name="Title 1">
            <a:extLst>
              <a:ext uri="{FF2B5EF4-FFF2-40B4-BE49-F238E27FC236}">
                <a16:creationId xmlns:a16="http://schemas.microsoft.com/office/drawing/2014/main" id="{B2663A2C-9464-62A3-12D6-12F8157F0405}"/>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
        <p:nvSpPr>
          <p:cNvPr id="3" name="Rectangle 2">
            <a:extLst>
              <a:ext uri="{FF2B5EF4-FFF2-40B4-BE49-F238E27FC236}">
                <a16:creationId xmlns:a16="http://schemas.microsoft.com/office/drawing/2014/main" id="{37E4AED1-D086-15D2-489A-C6E7C0721EF3}"/>
              </a:ext>
            </a:extLst>
          </p:cNvPr>
          <p:cNvSpPr/>
          <p:nvPr/>
        </p:nvSpPr>
        <p:spPr>
          <a:xfrm>
            <a:off x="2496417" y="3180870"/>
            <a:ext cx="3740727" cy="5078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it-IT" sz="900" dirty="0">
                <a:solidFill>
                  <a:schemeClr val="tx1">
                    <a:lumMod val="10000"/>
                    <a:lumOff val="90000"/>
                  </a:schemeClr>
                </a:solidFill>
                <a:latin typeface="Consolas" panose="020B0609020204030204" pitchFamily="49" charset="0"/>
                <a:cs typeface="Calibri" panose="020F0502020204030204" pitchFamily="34" charset="0"/>
              </a:rPr>
              <a:t>Ciao Luca hai </a:t>
            </a:r>
            <a:r>
              <a:rPr lang="it-IT" sz="900" dirty="0">
                <a:solidFill>
                  <a:schemeClr val="tx1">
                    <a:lumMod val="10000"/>
                    <a:lumOff val="90000"/>
                  </a:schemeClr>
                </a:solidFill>
                <a:highlight>
                  <a:srgbClr val="0000FF"/>
                </a:highlight>
                <a:latin typeface="Consolas" panose="020B0609020204030204" pitchFamily="49" charset="0"/>
                <a:cs typeface="Calibri" panose="020F0502020204030204" pitchFamily="34" charset="0"/>
              </a:rPr>
              <a:t>gatti</a:t>
            </a:r>
            <a:r>
              <a:rPr lang="it-IT" sz="900" dirty="0">
                <a:solidFill>
                  <a:schemeClr val="tx1">
                    <a:lumMod val="10000"/>
                    <a:lumOff val="90000"/>
                  </a:schemeClr>
                </a:solidFill>
                <a:latin typeface="Consolas" panose="020B0609020204030204" pitchFamily="49" charset="0"/>
                <a:cs typeface="Calibri" panose="020F0502020204030204" pitchFamily="34" charset="0"/>
              </a:rPr>
              <a:t> anni! </a:t>
            </a:r>
          </a:p>
          <a:p>
            <a:r>
              <a:rPr lang="it-IT" sz="900" dirty="0">
                <a:solidFill>
                  <a:schemeClr val="tx1">
                    <a:lumMod val="10000"/>
                    <a:lumOff val="90000"/>
                  </a:schemeClr>
                </a:solidFill>
                <a:latin typeface="Consolas" panose="020B0609020204030204" pitchFamily="49" charset="0"/>
                <a:cs typeface="Calibri" panose="020F0502020204030204" pitchFamily="34" charset="0"/>
              </a:rPr>
              <a:t>So anche questo: {'</a:t>
            </a:r>
            <a:r>
              <a:rPr lang="it-IT" sz="900" dirty="0" err="1">
                <a:solidFill>
                  <a:schemeClr val="tx1">
                    <a:lumMod val="10000"/>
                    <a:lumOff val="90000"/>
                  </a:schemeClr>
                </a:solidFill>
                <a:latin typeface="Consolas" panose="020B0609020204030204" pitchFamily="49" charset="0"/>
                <a:cs typeface="Calibri" panose="020F0502020204030204" pitchFamily="34" charset="0"/>
              </a:rPr>
              <a:t>birth</a:t>
            </a:r>
            <a:r>
              <a:rPr lang="it-IT" sz="900" dirty="0">
                <a:solidFill>
                  <a:schemeClr val="tx1">
                    <a:lumMod val="10000"/>
                    <a:lumOff val="90000"/>
                  </a:schemeClr>
                </a:solidFill>
                <a:latin typeface="Consolas" panose="020B0609020204030204" pitchFamily="49" charset="0"/>
                <a:cs typeface="Calibri" panose="020F0502020204030204" pitchFamily="34" charset="0"/>
              </a:rPr>
              <a:t>': '7 Marzo', 'sex': 'M'} </a:t>
            </a:r>
          </a:p>
          <a:p>
            <a:r>
              <a:rPr lang="it-IT" sz="900" dirty="0">
                <a:solidFill>
                  <a:schemeClr val="tx1">
                    <a:lumMod val="10000"/>
                    <a:lumOff val="90000"/>
                  </a:schemeClr>
                </a:solidFill>
                <a:latin typeface="Consolas" panose="020B0609020204030204" pitchFamily="49" charset="0"/>
                <a:cs typeface="Calibri" panose="020F0502020204030204" pitchFamily="34" charset="0"/>
              </a:rPr>
              <a:t>...e che ami i ('cani')</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3504600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D60E75-AD6C-421B-B272-05D3318A6E83}"/>
              </a:ext>
            </a:extLst>
          </p:cNvPr>
          <p:cNvSpPr/>
          <p:nvPr/>
        </p:nvSpPr>
        <p:spPr>
          <a:xfrm>
            <a:off x="1044512" y="766960"/>
            <a:ext cx="7037451" cy="276999"/>
          </a:xfrm>
          <a:prstGeom prst="rect">
            <a:avLst/>
          </a:prstGeom>
        </p:spPr>
        <p:txBody>
          <a:bodyPr wrap="square">
            <a:spAutoFit/>
          </a:bodyPr>
          <a:lstStyle/>
          <a:p>
            <a:r>
              <a:rPr lang="en-GB" sz="1200" dirty="0"/>
              <a:t>Qui un </a:t>
            </a:r>
            <a:r>
              <a:rPr lang="en-GB" sz="1200" dirty="0" err="1"/>
              <a:t>paio</a:t>
            </a:r>
            <a:r>
              <a:rPr lang="en-GB" sz="1200" dirty="0"/>
              <a:t> di </a:t>
            </a:r>
            <a:r>
              <a:rPr lang="en-GB" sz="1200" dirty="0" err="1"/>
              <a:t>esempi</a:t>
            </a:r>
            <a:r>
              <a:rPr lang="en-GB" sz="1200" dirty="0"/>
              <a:t> di come </a:t>
            </a:r>
            <a:r>
              <a:rPr lang="en-GB" sz="1200" dirty="0" err="1"/>
              <a:t>possiamo</a:t>
            </a:r>
            <a:r>
              <a:rPr lang="en-GB" sz="1200" dirty="0"/>
              <a:t> </a:t>
            </a:r>
            <a:r>
              <a:rPr lang="en-GB" sz="1200" dirty="0" err="1"/>
              <a:t>usare</a:t>
            </a:r>
            <a:r>
              <a:rPr lang="en-GB" sz="1200" dirty="0"/>
              <a:t> </a:t>
            </a:r>
            <a:r>
              <a:rPr lang="en-GB" sz="1200" dirty="0" err="1"/>
              <a:t>gli</a:t>
            </a:r>
            <a:r>
              <a:rPr lang="en-GB" sz="1200" dirty="0"/>
              <a:t> </a:t>
            </a:r>
            <a:r>
              <a:rPr lang="en-GB" sz="1200" dirty="0" err="1"/>
              <a:t>argomenti</a:t>
            </a:r>
            <a:r>
              <a:rPr lang="en-GB" sz="1200" dirty="0"/>
              <a:t> </a:t>
            </a:r>
            <a:r>
              <a:rPr lang="en-GB" sz="1200" dirty="0" err="1"/>
              <a:t>multipli</a:t>
            </a:r>
            <a:r>
              <a:rPr lang="en-GB" sz="1200" dirty="0"/>
              <a:t> </a:t>
            </a:r>
            <a:r>
              <a:rPr lang="en-GB" sz="1200" b="1" dirty="0"/>
              <a:t>*</a:t>
            </a:r>
            <a:r>
              <a:rPr lang="en-GB" sz="1200" dirty="0" err="1"/>
              <a:t>xxxx</a:t>
            </a:r>
            <a:r>
              <a:rPr lang="en-GB" sz="1200" dirty="0"/>
              <a:t> e </a:t>
            </a:r>
            <a:r>
              <a:rPr lang="en-GB" sz="1200" b="1" dirty="0"/>
              <a:t>**</a:t>
            </a:r>
            <a:r>
              <a:rPr lang="en-GB" sz="1200" dirty="0" err="1"/>
              <a:t>xxxxxx</a:t>
            </a:r>
            <a:endParaRPr lang="en-GB" sz="1200" dirty="0"/>
          </a:p>
        </p:txBody>
      </p:sp>
      <p:sp>
        <p:nvSpPr>
          <p:cNvPr id="7" name="Rectangle 6">
            <a:extLst>
              <a:ext uri="{FF2B5EF4-FFF2-40B4-BE49-F238E27FC236}">
                <a16:creationId xmlns:a16="http://schemas.microsoft.com/office/drawing/2014/main" id="{199A51BB-F58B-4648-BD3C-D761CA7A2F77}"/>
              </a:ext>
            </a:extLst>
          </p:cNvPr>
          <p:cNvSpPr/>
          <p:nvPr/>
        </p:nvSpPr>
        <p:spPr>
          <a:xfrm>
            <a:off x="1062038" y="1145467"/>
            <a:ext cx="7037451" cy="3416320"/>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sumall</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rgbClr val="EDBA93"/>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endParaRPr lang="en-GB" sz="1200" dirty="0">
              <a:solidFill>
                <a:schemeClr val="bg2">
                  <a:lumMod val="90000"/>
                </a:schemeClr>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    return</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sum</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err="1">
                <a:solidFill>
                  <a:schemeClr val="tx1">
                    <a:lumMod val="10000"/>
                    <a:lumOff val="90000"/>
                  </a:schemeClr>
                </a:solidFill>
                <a:latin typeface="Consolas" panose="020B0609020204030204" pitchFamily="49" charset="0"/>
                <a:cs typeface="Calibri" panose="020F0502020204030204" pitchFamily="34" charset="0"/>
              </a:rPr>
              <a:t>args</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900" i="1" dirty="0">
                <a:solidFill>
                  <a:schemeClr val="bg1"/>
                </a:solidFill>
                <a:latin typeface="Consolas" panose="020B0609020204030204" pitchFamily="49" charset="0"/>
                <a:cs typeface="Calibri" panose="020F0502020204030204" pitchFamily="34" charset="0"/>
              </a:rPr>
              <a:t># somma </a:t>
            </a:r>
            <a:r>
              <a:rPr lang="en-GB" sz="900" i="1" dirty="0" err="1">
                <a:solidFill>
                  <a:schemeClr val="bg1"/>
                </a:solidFill>
                <a:latin typeface="Consolas" panose="020B0609020204030204" pitchFamily="49" charset="0"/>
                <a:cs typeface="Calibri" panose="020F0502020204030204" pitchFamily="34" charset="0"/>
              </a:rPr>
              <a:t>degli</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argomenti</a:t>
            </a:r>
            <a:r>
              <a:rPr lang="en-GB" sz="900" i="1" dirty="0">
                <a:solidFill>
                  <a:schemeClr val="bg1"/>
                </a:solidFill>
                <a:latin typeface="Consolas" panose="020B0609020204030204" pitchFamily="49" charset="0"/>
                <a:cs typeface="Calibri" panose="020F0502020204030204" pitchFamily="34" charset="0"/>
              </a:rPr>
              <a:t>, a </a:t>
            </a:r>
            <a:r>
              <a:rPr lang="en-GB" sz="900" i="1" dirty="0" err="1">
                <a:solidFill>
                  <a:schemeClr val="bg1"/>
                </a:solidFill>
                <a:latin typeface="Consolas" panose="020B0609020204030204" pitchFamily="49" charset="0"/>
                <a:cs typeface="Calibri" panose="020F0502020204030204" pitchFamily="34" charset="0"/>
              </a:rPr>
              <a:t>prescindere</a:t>
            </a:r>
            <a:r>
              <a:rPr lang="en-GB" sz="900" i="1" dirty="0">
                <a:solidFill>
                  <a:schemeClr val="bg1"/>
                </a:solidFill>
                <a:latin typeface="Consolas" panose="020B0609020204030204" pitchFamily="49" charset="0"/>
                <a:cs typeface="Calibri" panose="020F0502020204030204" pitchFamily="34" charset="0"/>
              </a:rPr>
              <a:t> da </a:t>
            </a:r>
            <a:r>
              <a:rPr lang="en-GB" sz="900" i="1" dirty="0" err="1">
                <a:solidFill>
                  <a:schemeClr val="bg1"/>
                </a:solidFill>
                <a:latin typeface="Consolas" panose="020B0609020204030204" pitchFamily="49" charset="0"/>
                <a:cs typeface="Calibri" panose="020F0502020204030204" pitchFamily="34" charset="0"/>
              </a:rPr>
              <a:t>quanti</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sono</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purché</a:t>
            </a:r>
            <a:r>
              <a:rPr lang="en-GB" sz="900" i="1" dirty="0">
                <a:solidFill>
                  <a:schemeClr val="bg1"/>
                </a:solidFill>
                <a:latin typeface="Consolas" panose="020B0609020204030204" pitchFamily="49" charset="0"/>
                <a:cs typeface="Calibri" panose="020F0502020204030204" pitchFamily="34" charset="0"/>
              </a:rPr>
              <a:t> tutti </a:t>
            </a:r>
            <a:r>
              <a:rPr lang="en-GB" sz="900" i="1" dirty="0" err="1">
                <a:solidFill>
                  <a:schemeClr val="bg1"/>
                </a:solidFill>
                <a:latin typeface="Consolas" panose="020B0609020204030204" pitchFamily="49" charset="0"/>
                <a:cs typeface="Calibri" panose="020F0502020204030204" pitchFamily="34" charset="0"/>
              </a:rPr>
              <a:t>numerici</a:t>
            </a:r>
            <a:endParaRPr lang="en-GB" sz="900" i="1" dirty="0">
              <a:solidFill>
                <a:schemeClr val="bg1"/>
              </a:solidFill>
              <a:latin typeface="Consolas" panose="020B0609020204030204" pitchFamily="49" charset="0"/>
              <a:cs typeface="Calibri" panose="020F0502020204030204" pitchFamily="34" charset="0"/>
            </a:endParaRPr>
          </a:p>
          <a:p>
            <a:pPr algn="just"/>
            <a:endParaRPr lang="en-GB" sz="1200" dirty="0">
              <a:solidFill>
                <a:srgbClr val="C17CEC"/>
              </a:solidFill>
              <a:latin typeface="Consolas" panose="020B0609020204030204" pitchFamily="49" charset="0"/>
              <a:cs typeface="Calibri" panose="020F0502020204030204" pitchFamily="34" charset="0"/>
            </a:endParaRPr>
          </a:p>
          <a:p>
            <a:pPr algn="just"/>
            <a:r>
              <a:rPr lang="en-GB" sz="1200" dirty="0" err="1">
                <a:solidFill>
                  <a:schemeClr val="accent5">
                    <a:lumMod val="60000"/>
                    <a:lumOff val="40000"/>
                  </a:schemeClr>
                </a:solidFill>
                <a:latin typeface="Consolas" panose="020B0609020204030204" pitchFamily="49" charset="0"/>
                <a:cs typeface="Calibri" panose="020F0502020204030204" pitchFamily="34" charset="0"/>
              </a:rPr>
              <a:t>sumall</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err="1">
                <a:solidFill>
                  <a:schemeClr val="accent5">
                    <a:lumMod val="60000"/>
                    <a:lumOff val="40000"/>
                  </a:schemeClr>
                </a:solidFill>
                <a:latin typeface="Consolas" panose="020B0609020204030204" pitchFamily="49" charset="0"/>
                <a:cs typeface="Calibri" panose="020F0502020204030204" pitchFamily="34" charset="0"/>
              </a:rPr>
              <a:t>sumall</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2</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4</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66</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space</a:t>
            </a:r>
            <a:r>
              <a:rPr lang="en-GB" sz="1200" dirty="0">
                <a:solidFill>
                  <a:schemeClr val="bg1">
                    <a:lumMod val="95000"/>
                  </a:schemeClr>
                </a:solidFill>
                <a:latin typeface="Consolas" panose="020B0609020204030204" pitchFamily="49" charset="0"/>
                <a:cs typeface="Calibri" panose="020F0502020204030204" pitchFamily="34" charset="0"/>
              </a:rPr>
              <a:t>(</a:t>
            </a:r>
            <a:r>
              <a:rPr lang="en-GB" sz="1200" dirty="0">
                <a:solidFill>
                  <a:srgbClr val="C17CEC"/>
                </a:solidFill>
                <a:latin typeface="Consolas" panose="020B0609020204030204" pitchFamily="49" charset="0"/>
                <a:cs typeface="Calibri" panose="020F0502020204030204" pitchFamily="34" charset="0"/>
              </a:rPr>
              <a:t>**</a:t>
            </a:r>
            <a:r>
              <a:rPr lang="en-GB" sz="1200" dirty="0" err="1">
                <a:solidFill>
                  <a:schemeClr val="bg1">
                    <a:lumMod val="95000"/>
                  </a:schemeClr>
                </a:solidFill>
                <a:latin typeface="Consolas" panose="020B0609020204030204" pitchFamily="49" charset="0"/>
                <a:cs typeface="Calibri" panose="020F0502020204030204" pitchFamily="34" charset="0"/>
              </a:rPr>
              <a:t>kwargs</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verifica</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sulla</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presenza</a:t>
            </a:r>
            <a:r>
              <a:rPr lang="en-GB" sz="900" i="1" dirty="0">
                <a:solidFill>
                  <a:schemeClr val="bg1"/>
                </a:solidFill>
                <a:latin typeface="Consolas" panose="020B0609020204030204" pitchFamily="49" charset="0"/>
                <a:cs typeface="Calibri" panose="020F0502020204030204" pitchFamily="34" charset="0"/>
              </a:rPr>
              <a:t> del </a:t>
            </a:r>
            <a:r>
              <a:rPr lang="en-GB" sz="900" i="1" dirty="0" err="1">
                <a:solidFill>
                  <a:schemeClr val="bg1"/>
                </a:solidFill>
                <a:latin typeface="Consolas" panose="020B0609020204030204" pitchFamily="49" charset="0"/>
                <a:cs typeface="Calibri" panose="020F0502020204030204" pitchFamily="34" charset="0"/>
              </a:rPr>
              <a:t>numero</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degli</a:t>
            </a:r>
            <a:r>
              <a:rPr lang="en-GB" sz="900" i="1" dirty="0">
                <a:solidFill>
                  <a:schemeClr val="bg1"/>
                </a:solidFill>
                <a:latin typeface="Consolas" panose="020B0609020204030204" pitchFamily="49" charset="0"/>
                <a:cs typeface="Calibri" panose="020F0502020204030204" pitchFamily="34" charset="0"/>
              </a:rPr>
              <a:t> </a:t>
            </a:r>
            <a:r>
              <a:rPr lang="en-GB" sz="900" i="1" dirty="0" err="1">
                <a:solidFill>
                  <a:schemeClr val="bg1"/>
                </a:solidFill>
                <a:latin typeface="Consolas" panose="020B0609020204030204" pitchFamily="49" charset="0"/>
                <a:cs typeface="Calibri" panose="020F0502020204030204" pitchFamily="34" charset="0"/>
              </a:rPr>
              <a:t>argomenti</a:t>
            </a:r>
            <a:r>
              <a:rPr lang="en-GB" sz="900" i="1" dirty="0">
                <a:solidFill>
                  <a:schemeClr val="bg1"/>
                </a:solidFill>
                <a:latin typeface="Consolas" panose="020B0609020204030204" pitchFamily="49" charset="0"/>
                <a:cs typeface="Calibri" panose="020F0502020204030204" pitchFamily="34" charset="0"/>
              </a:rPr>
              <a:t> per fare </a:t>
            </a:r>
            <a:r>
              <a:rPr lang="en-GB" sz="900" i="1" dirty="0" err="1">
                <a:solidFill>
                  <a:schemeClr val="bg1"/>
                </a:solidFill>
                <a:latin typeface="Consolas" panose="020B0609020204030204" pitchFamily="49" charset="0"/>
                <a:cs typeface="Calibri" panose="020F0502020204030204" pitchFamily="34" charset="0"/>
              </a:rPr>
              <a:t>valutazioni</a:t>
            </a:r>
            <a:endParaRPr lang="en-GB" sz="900" i="1" dirty="0">
              <a:solidFill>
                <a:schemeClr val="bg1"/>
              </a:solidFill>
              <a:latin typeface="Consolas" panose="020B0609020204030204" pitchFamily="49" charset="0"/>
              <a:cs typeface="Calibri" panose="020F0502020204030204" pitchFamily="34" charset="0"/>
            </a:endParaRPr>
          </a:p>
          <a:p>
            <a:pPr algn="just"/>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if</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"h"</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and</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"w"</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and</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"d"</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kwargs</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        print(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solido</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rgbClr val="C17CEC"/>
                </a:solidFill>
                <a:latin typeface="Consolas" panose="020B0609020204030204" pitchFamily="49" charset="0"/>
                <a:cs typeface="Calibri" panose="020F0502020204030204" pitchFamily="34" charset="0"/>
              </a:rPr>
              <a:t>elif</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"h"</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and</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"w"</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kwargs</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        print(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surperfice</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rgbClr val="C17CEC"/>
                </a:solidFill>
                <a:latin typeface="Consolas" panose="020B0609020204030204" pitchFamily="49" charset="0"/>
                <a:cs typeface="Calibri" panose="020F0502020204030204" pitchFamily="34" charset="0"/>
              </a:rPr>
              <a:t>elif</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"h"</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or</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"w"</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or</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92D050"/>
                </a:solidFill>
                <a:latin typeface="Consolas" panose="020B0609020204030204" pitchFamily="49" charset="0"/>
                <a:cs typeface="Calibri" panose="020F0502020204030204" pitchFamily="34" charset="0"/>
              </a:rPr>
              <a:t>"d"</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a:solidFill>
                  <a:srgbClr val="C17CEC"/>
                </a:solidFill>
                <a:latin typeface="Consolas" panose="020B0609020204030204" pitchFamily="49" charset="0"/>
                <a:cs typeface="Calibri" panose="020F0502020204030204" pitchFamily="34" charset="0"/>
              </a:rPr>
              <a:t>in</a:t>
            </a:r>
            <a:r>
              <a:rPr lang="en-GB" sz="1200" dirty="0">
                <a:solidFill>
                  <a:schemeClr val="bg1">
                    <a:lumMod val="95000"/>
                  </a:schemeClr>
                </a:solidFill>
                <a:latin typeface="Consolas" panose="020B0609020204030204" pitchFamily="49" charset="0"/>
                <a:cs typeface="Calibri" panose="020F0502020204030204" pitchFamily="34" charset="0"/>
              </a:rPr>
              <a:t> </a:t>
            </a:r>
            <a:r>
              <a:rPr lang="en-GB" sz="1200" dirty="0" err="1">
                <a:solidFill>
                  <a:schemeClr val="bg1">
                    <a:lumMod val="95000"/>
                  </a:schemeClr>
                </a:solidFill>
                <a:latin typeface="Consolas" panose="020B0609020204030204" pitchFamily="49" charset="0"/>
                <a:cs typeface="Calibri" panose="020F0502020204030204" pitchFamily="34" charset="0"/>
              </a:rPr>
              <a:t>kwargs</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r>
              <a:rPr lang="en-GB" sz="1200" dirty="0">
                <a:solidFill>
                  <a:schemeClr val="bg1">
                    <a:lumMod val="95000"/>
                  </a:schemeClr>
                </a:solidFill>
                <a:latin typeface="Consolas" panose="020B0609020204030204" pitchFamily="49" charset="0"/>
                <a:cs typeface="Calibri" panose="020F0502020204030204" pitchFamily="34" charset="0"/>
              </a:rPr>
              <a:t>        print(</a:t>
            </a:r>
            <a:r>
              <a:rPr lang="en-GB" sz="1200" dirty="0">
                <a:solidFill>
                  <a:srgbClr val="92D050"/>
                </a:solidFill>
                <a:latin typeface="Consolas" panose="020B0609020204030204" pitchFamily="49" charset="0"/>
                <a:cs typeface="Calibri" panose="020F0502020204030204" pitchFamily="34" charset="0"/>
              </a:rPr>
              <a:t>"</a:t>
            </a:r>
            <a:r>
              <a:rPr lang="en-GB" sz="1200" dirty="0" err="1">
                <a:solidFill>
                  <a:srgbClr val="92D050"/>
                </a:solidFill>
                <a:latin typeface="Consolas" panose="020B0609020204030204" pitchFamily="49" charset="0"/>
                <a:cs typeface="Calibri" panose="020F0502020204030204" pitchFamily="34" charset="0"/>
              </a:rPr>
              <a:t>linea</a:t>
            </a:r>
            <a:r>
              <a:rPr lang="en-GB" sz="1200" dirty="0">
                <a:solidFill>
                  <a:srgbClr val="92D050"/>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endParaRPr lang="en-GB" sz="1200" dirty="0">
              <a:solidFill>
                <a:schemeClr val="bg1">
                  <a:lumMod val="95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space</a:t>
            </a:r>
            <a:r>
              <a:rPr lang="en-GB" sz="1200" dirty="0">
                <a:solidFill>
                  <a:schemeClr val="bg1">
                    <a:lumMod val="95000"/>
                  </a:schemeClr>
                </a:solidFill>
                <a:latin typeface="Consolas" panose="020B0609020204030204" pitchFamily="49" charset="0"/>
                <a:cs typeface="Calibri" panose="020F0502020204030204" pitchFamily="34" charset="0"/>
              </a:rPr>
              <a: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bg1">
                    <a:lumMod val="95000"/>
                  </a:schemeClr>
                </a:solidFill>
                <a:latin typeface="Consolas" panose="020B0609020204030204" pitchFamily="49" charset="0"/>
                <a:cs typeface="Calibri" panose="020F0502020204030204" pitchFamily="34" charset="0"/>
              </a:rPr>
              <a:t>,w</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bg1">
                    <a:lumMod val="95000"/>
                  </a:schemeClr>
                </a:solidFill>
                <a:latin typeface="Consolas" panose="020B0609020204030204" pitchFamily="49" charset="0"/>
                <a:cs typeface="Calibri" panose="020F0502020204030204" pitchFamily="34" charset="0"/>
              </a:rPr>
              <a:t>,d</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0</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endParaRPr lang="en-GB" sz="1200" dirty="0">
              <a:solidFill>
                <a:schemeClr val="bg1">
                  <a:lumMod val="95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space</a:t>
            </a:r>
            <a:r>
              <a:rPr lang="en-GB" sz="1200" dirty="0">
                <a:solidFill>
                  <a:schemeClr val="bg1">
                    <a:lumMod val="95000"/>
                  </a:schemeClr>
                </a:solidFill>
                <a:latin typeface="Consolas" panose="020B0609020204030204" pitchFamily="49" charset="0"/>
                <a:cs typeface="Calibri" panose="020F0502020204030204" pitchFamily="34" charset="0"/>
              </a:rPr>
              <a: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11</a:t>
            </a:r>
            <a:r>
              <a:rPr lang="en-GB" sz="1200" dirty="0">
                <a:solidFill>
                  <a:schemeClr val="bg1">
                    <a:lumMod val="95000"/>
                  </a:schemeClr>
                </a:solidFill>
                <a:latin typeface="Consolas" panose="020B0609020204030204" pitchFamily="49" charset="0"/>
                <a:cs typeface="Calibri" panose="020F0502020204030204" pitchFamily="34" charset="0"/>
              </a:rPr>
              <a:t>,w</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5</a:t>
            </a:r>
            <a:r>
              <a:rPr lang="en-GB" sz="1200" dirty="0">
                <a:solidFill>
                  <a:schemeClr val="bg1">
                    <a:lumMod val="95000"/>
                  </a:schemeClr>
                </a:solidFill>
                <a:latin typeface="Consolas" panose="020B0609020204030204" pitchFamily="49" charset="0"/>
                <a:cs typeface="Calibri" panose="020F0502020204030204" pitchFamily="34" charset="0"/>
              </a:rPr>
              <a:t>)</a:t>
            </a:r>
          </a:p>
          <a:p>
            <a:pPr algn="just"/>
            <a:endParaRPr lang="en-GB" sz="1200" dirty="0">
              <a:solidFill>
                <a:schemeClr val="bg1">
                  <a:lumMod val="95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space</a:t>
            </a:r>
            <a:r>
              <a:rPr lang="en-GB" sz="1200" dirty="0">
                <a:solidFill>
                  <a:schemeClr val="bg1">
                    <a:lumMod val="95000"/>
                  </a:schemeClr>
                </a:solidFill>
                <a:latin typeface="Consolas" panose="020B0609020204030204" pitchFamily="49" charset="0"/>
                <a:cs typeface="Calibri" panose="020F0502020204030204" pitchFamily="34" charset="0"/>
              </a:rPr>
              <a:t>(h</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11</a:t>
            </a:r>
            <a:r>
              <a:rPr lang="en-GB" sz="1200" dirty="0">
                <a:solidFill>
                  <a:schemeClr val="bg1">
                    <a:lumMod val="95000"/>
                  </a:schemeClr>
                </a:solidFill>
                <a:latin typeface="Consolas" panose="020B0609020204030204" pitchFamily="49" charset="0"/>
                <a:cs typeface="Calibri" panose="020F0502020204030204" pitchFamily="34" charset="0"/>
              </a:rPr>
              <a:t>) </a:t>
            </a:r>
          </a:p>
        </p:txBody>
      </p:sp>
      <p:sp>
        <p:nvSpPr>
          <p:cNvPr id="10" name="Rectangle 9">
            <a:extLst>
              <a:ext uri="{FF2B5EF4-FFF2-40B4-BE49-F238E27FC236}">
                <a16:creationId xmlns:a16="http://schemas.microsoft.com/office/drawing/2014/main" id="{0886FEC4-97C9-4C5A-836C-C26639EDDAB2}"/>
              </a:ext>
            </a:extLst>
          </p:cNvPr>
          <p:cNvSpPr/>
          <p:nvPr/>
        </p:nvSpPr>
        <p:spPr>
          <a:xfrm>
            <a:off x="3994442" y="1708496"/>
            <a:ext cx="568795"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a:solidFill>
                  <a:schemeClr val="tx1">
                    <a:lumMod val="10000"/>
                    <a:lumOff val="90000"/>
                  </a:schemeClr>
                </a:solidFill>
                <a:latin typeface="Consolas" panose="020B0609020204030204" pitchFamily="49" charset="0"/>
                <a:cs typeface="Calibri" panose="020F0502020204030204" pitchFamily="34" charset="0"/>
              </a:rPr>
              <a:t>1, 73</a:t>
            </a:r>
          </a:p>
        </p:txBody>
      </p:sp>
      <p:sp>
        <p:nvSpPr>
          <p:cNvPr id="11" name="Rectangle 10">
            <a:extLst>
              <a:ext uri="{FF2B5EF4-FFF2-40B4-BE49-F238E27FC236}">
                <a16:creationId xmlns:a16="http://schemas.microsoft.com/office/drawing/2014/main" id="{2EA5A5EF-DCE9-472C-BD28-A5242FBFFEC3}"/>
              </a:ext>
            </a:extLst>
          </p:cNvPr>
          <p:cNvSpPr/>
          <p:nvPr/>
        </p:nvSpPr>
        <p:spPr>
          <a:xfrm>
            <a:off x="2838775" y="3549875"/>
            <a:ext cx="589576"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err="1">
                <a:solidFill>
                  <a:schemeClr val="tx1">
                    <a:lumMod val="10000"/>
                    <a:lumOff val="90000"/>
                  </a:schemeClr>
                </a:solidFill>
                <a:latin typeface="Consolas" panose="020B0609020204030204" pitchFamily="49" charset="0"/>
                <a:cs typeface="Calibri" panose="020F0502020204030204" pitchFamily="34" charset="0"/>
              </a:rPr>
              <a:t>Solido</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9" name="Rectangle 10">
            <a:extLst>
              <a:ext uri="{FF2B5EF4-FFF2-40B4-BE49-F238E27FC236}">
                <a16:creationId xmlns:a16="http://schemas.microsoft.com/office/drawing/2014/main" id="{280F5BCD-FDCD-4288-BB87-334402D2058C}"/>
              </a:ext>
            </a:extLst>
          </p:cNvPr>
          <p:cNvSpPr/>
          <p:nvPr/>
        </p:nvSpPr>
        <p:spPr>
          <a:xfrm>
            <a:off x="2426603" y="3923795"/>
            <a:ext cx="842579"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err="1">
                <a:solidFill>
                  <a:schemeClr val="tx1">
                    <a:lumMod val="10000"/>
                    <a:lumOff val="90000"/>
                  </a:schemeClr>
                </a:solidFill>
                <a:latin typeface="Consolas" panose="020B0609020204030204" pitchFamily="49" charset="0"/>
                <a:cs typeface="Calibri" panose="020F0502020204030204" pitchFamily="34" charset="0"/>
              </a:rPr>
              <a:t>Superfice</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2" name="Rectangle 10">
            <a:extLst>
              <a:ext uri="{FF2B5EF4-FFF2-40B4-BE49-F238E27FC236}">
                <a16:creationId xmlns:a16="http://schemas.microsoft.com/office/drawing/2014/main" id="{3664070E-0DD2-427A-B8D1-8CEB58D7220F}"/>
              </a:ext>
            </a:extLst>
          </p:cNvPr>
          <p:cNvSpPr/>
          <p:nvPr/>
        </p:nvSpPr>
        <p:spPr>
          <a:xfrm>
            <a:off x="2068765" y="4272665"/>
            <a:ext cx="539164"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Linea</a:t>
            </a:r>
          </a:p>
        </p:txBody>
      </p:sp>
      <p:sp>
        <p:nvSpPr>
          <p:cNvPr id="2" name="Title 1">
            <a:extLst>
              <a:ext uri="{FF2B5EF4-FFF2-40B4-BE49-F238E27FC236}">
                <a16:creationId xmlns:a16="http://schemas.microsoft.com/office/drawing/2014/main" id="{B9EEA588-0309-0FAB-EE2B-B121F403F616}"/>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argomenti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182189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C8B7F-F801-4277-AF1E-3BF5CE6F5768}"/>
              </a:ext>
            </a:extLst>
          </p:cNvPr>
          <p:cNvSpPr/>
          <p:nvPr/>
        </p:nvSpPr>
        <p:spPr>
          <a:xfrm>
            <a:off x="1044512" y="766960"/>
            <a:ext cx="7037451" cy="738664"/>
          </a:xfrm>
          <a:prstGeom prst="rect">
            <a:avLst/>
          </a:prstGeom>
        </p:spPr>
        <p:txBody>
          <a:bodyPr wrap="square">
            <a:spAutoFit/>
          </a:bodyPr>
          <a:lstStyle/>
          <a:p>
            <a:pPr algn="just"/>
            <a:r>
              <a:rPr lang="en-GB" sz="1050" dirty="0"/>
              <a:t>Python ha </a:t>
            </a:r>
            <a:r>
              <a:rPr lang="en-GB" sz="1050" dirty="0" err="1"/>
              <a:t>molteplici</a:t>
            </a:r>
            <a:r>
              <a:rPr lang="en-GB" sz="1050" dirty="0"/>
              <a:t> </a:t>
            </a:r>
            <a:r>
              <a:rPr lang="en-GB" sz="1050" dirty="0" err="1"/>
              <a:t>spazi</a:t>
            </a:r>
            <a:r>
              <a:rPr lang="en-GB" sz="1050" dirty="0"/>
              <a:t> di </a:t>
            </a:r>
            <a:r>
              <a:rPr lang="en-GB" sz="1050" dirty="0" err="1"/>
              <a:t>memoria</a:t>
            </a:r>
            <a:r>
              <a:rPr lang="en-GB" sz="1050" dirty="0"/>
              <a:t> </a:t>
            </a:r>
            <a:r>
              <a:rPr lang="en-GB" sz="1050" dirty="0" err="1"/>
              <a:t>su</a:t>
            </a:r>
            <a:r>
              <a:rPr lang="en-GB" sz="1050" dirty="0"/>
              <a:t> </a:t>
            </a:r>
            <a:r>
              <a:rPr lang="en-GB" sz="1050" dirty="0" err="1"/>
              <a:t>diversi</a:t>
            </a:r>
            <a:r>
              <a:rPr lang="en-GB" sz="1050" dirty="0"/>
              <a:t> </a:t>
            </a:r>
            <a:r>
              <a:rPr lang="en-GB" sz="1050" dirty="0" err="1"/>
              <a:t>livelli</a:t>
            </a:r>
            <a:r>
              <a:rPr lang="en-GB" sz="1050" dirty="0"/>
              <a:t>. Il primo </a:t>
            </a:r>
            <a:r>
              <a:rPr lang="en-GB" sz="1050" dirty="0" err="1"/>
              <a:t>livello</a:t>
            </a:r>
            <a:r>
              <a:rPr lang="en-GB" sz="1050" dirty="0"/>
              <a:t> di </a:t>
            </a:r>
            <a:r>
              <a:rPr lang="en-GB" sz="1050" dirty="0" err="1"/>
              <a:t>spazio</a:t>
            </a:r>
            <a:r>
              <a:rPr lang="en-GB" sz="1050" dirty="0"/>
              <a:t> è </a:t>
            </a:r>
            <a:r>
              <a:rPr lang="en-GB" sz="1050" dirty="0" err="1"/>
              <a:t>quello</a:t>
            </a:r>
            <a:r>
              <a:rPr lang="en-GB" sz="1050" dirty="0"/>
              <a:t> del </a:t>
            </a:r>
            <a:r>
              <a:rPr lang="en-GB" sz="1050" dirty="0" err="1"/>
              <a:t>processo</a:t>
            </a:r>
            <a:r>
              <a:rPr lang="en-GB" sz="1050" dirty="0"/>
              <a:t>  e </a:t>
            </a:r>
            <a:r>
              <a:rPr lang="en-GB" sz="1050" dirty="0" err="1"/>
              <a:t>tutte</a:t>
            </a:r>
            <a:r>
              <a:rPr lang="en-GB" sz="1050" dirty="0"/>
              <a:t> le </a:t>
            </a:r>
            <a:r>
              <a:rPr lang="en-GB" sz="1050" dirty="0" err="1"/>
              <a:t>variabili</a:t>
            </a:r>
            <a:r>
              <a:rPr lang="en-GB" sz="1050" dirty="0"/>
              <a:t> definite </a:t>
            </a:r>
            <a:r>
              <a:rPr lang="en-GB" sz="1050" dirty="0" err="1"/>
              <a:t>su</a:t>
            </a:r>
            <a:r>
              <a:rPr lang="en-GB" sz="1050" dirty="0"/>
              <a:t> </a:t>
            </a:r>
            <a:r>
              <a:rPr lang="en-GB" sz="1050" dirty="0" err="1"/>
              <a:t>questo</a:t>
            </a:r>
            <a:r>
              <a:rPr lang="en-GB" sz="1050" dirty="0"/>
              <a:t> </a:t>
            </a:r>
            <a:r>
              <a:rPr lang="en-GB" sz="1050" dirty="0" err="1"/>
              <a:t>livello</a:t>
            </a:r>
            <a:r>
              <a:rPr lang="en-GB" sz="1050" dirty="0"/>
              <a:t> </a:t>
            </a:r>
            <a:r>
              <a:rPr lang="en-GB" sz="1050" dirty="0" err="1"/>
              <a:t>sono</a:t>
            </a:r>
            <a:r>
              <a:rPr lang="en-GB" sz="1050" dirty="0"/>
              <a:t> </a:t>
            </a:r>
            <a:r>
              <a:rPr lang="en-GB" sz="1050" dirty="0" err="1"/>
              <a:t>disponibili</a:t>
            </a:r>
            <a:r>
              <a:rPr lang="en-GB" sz="1050" dirty="0"/>
              <a:t> </a:t>
            </a:r>
            <a:r>
              <a:rPr lang="en-GB" sz="1050" dirty="0" err="1"/>
              <a:t>nei</a:t>
            </a:r>
            <a:r>
              <a:rPr lang="en-GB" sz="1050" dirty="0"/>
              <a:t> </a:t>
            </a:r>
            <a:r>
              <a:rPr lang="en-GB" sz="1050" dirty="0" err="1"/>
              <a:t>livelli</a:t>
            </a:r>
            <a:r>
              <a:rPr lang="en-GB" sz="1050" dirty="0"/>
              <a:t> </a:t>
            </a:r>
            <a:r>
              <a:rPr lang="en-GB" sz="1050" dirty="0" err="1"/>
              <a:t>inferiori</a:t>
            </a:r>
            <a:r>
              <a:rPr lang="en-GB" sz="1050" dirty="0"/>
              <a:t>.</a:t>
            </a:r>
          </a:p>
          <a:p>
            <a:pPr algn="just"/>
            <a:r>
              <a:rPr lang="en-GB" sz="1050" dirty="0"/>
              <a:t>La </a:t>
            </a:r>
            <a:r>
              <a:rPr lang="en-GB" sz="1050" dirty="0" err="1"/>
              <a:t>definizione</a:t>
            </a:r>
            <a:r>
              <a:rPr lang="en-GB" sz="1050" dirty="0"/>
              <a:t> di una </a:t>
            </a:r>
            <a:r>
              <a:rPr lang="en-GB" sz="1050" dirty="0" err="1"/>
              <a:t>funzione</a:t>
            </a:r>
            <a:r>
              <a:rPr lang="en-GB" sz="1050" dirty="0"/>
              <a:t> </a:t>
            </a:r>
            <a:r>
              <a:rPr lang="en-GB" sz="1050" dirty="0" err="1"/>
              <a:t>crea</a:t>
            </a:r>
            <a:r>
              <a:rPr lang="en-GB" sz="1050" dirty="0"/>
              <a:t> un nuovo </a:t>
            </a:r>
            <a:r>
              <a:rPr lang="en-GB" sz="1050" dirty="0" err="1"/>
              <a:t>livello</a:t>
            </a:r>
            <a:r>
              <a:rPr lang="en-GB" sz="1050" dirty="0"/>
              <a:t> </a:t>
            </a:r>
            <a:r>
              <a:rPr lang="en-GB" sz="1050" dirty="0" err="1"/>
              <a:t>inferiore</a:t>
            </a:r>
            <a:r>
              <a:rPr lang="en-GB" sz="1050" dirty="0"/>
              <a:t> e le </a:t>
            </a:r>
            <a:r>
              <a:rPr lang="en-GB" sz="1050" dirty="0" err="1"/>
              <a:t>variabili</a:t>
            </a:r>
            <a:r>
              <a:rPr lang="en-GB" sz="1050" dirty="0"/>
              <a:t> </a:t>
            </a:r>
            <a:r>
              <a:rPr lang="en-GB" sz="1050" dirty="0" err="1"/>
              <a:t>inizializzate</a:t>
            </a:r>
            <a:r>
              <a:rPr lang="en-GB" sz="1050" dirty="0"/>
              <a:t> </a:t>
            </a:r>
            <a:r>
              <a:rPr lang="en-GB" sz="1050" dirty="0" err="1"/>
              <a:t>all’interno</a:t>
            </a:r>
            <a:r>
              <a:rPr lang="en-GB" sz="1050" dirty="0"/>
              <a:t> di </a:t>
            </a:r>
            <a:r>
              <a:rPr lang="en-GB" sz="1050" dirty="0" err="1"/>
              <a:t>essa</a:t>
            </a:r>
            <a:r>
              <a:rPr lang="en-GB" sz="1050" dirty="0"/>
              <a:t> </a:t>
            </a:r>
            <a:r>
              <a:rPr lang="en-GB" sz="1050" dirty="0" err="1"/>
              <a:t>sono</a:t>
            </a:r>
            <a:r>
              <a:rPr lang="en-GB" sz="1050" dirty="0"/>
              <a:t> </a:t>
            </a:r>
            <a:r>
              <a:rPr lang="en-GB" sz="1050" dirty="0" err="1"/>
              <a:t>disponibili</a:t>
            </a:r>
            <a:r>
              <a:rPr lang="en-GB" sz="1050" dirty="0"/>
              <a:t> solo </a:t>
            </a:r>
            <a:r>
              <a:rPr lang="en-GB" sz="1050" dirty="0" err="1"/>
              <a:t>internamente</a:t>
            </a:r>
            <a:r>
              <a:rPr lang="en-GB" sz="1050" dirty="0"/>
              <a:t> </a:t>
            </a:r>
            <a:r>
              <a:rPr lang="en-GB" sz="1050" dirty="0" err="1"/>
              <a:t>alla</a:t>
            </a:r>
            <a:r>
              <a:rPr lang="en-GB" sz="1050" dirty="0"/>
              <a:t> </a:t>
            </a:r>
            <a:r>
              <a:rPr lang="en-GB" sz="1050" dirty="0" err="1"/>
              <a:t>funzione</a:t>
            </a:r>
            <a:r>
              <a:rPr lang="en-GB" sz="1050" dirty="0"/>
              <a:t>. </a:t>
            </a:r>
          </a:p>
        </p:txBody>
      </p:sp>
      <p:sp>
        <p:nvSpPr>
          <p:cNvPr id="8" name="Rectangle 7">
            <a:extLst>
              <a:ext uri="{FF2B5EF4-FFF2-40B4-BE49-F238E27FC236}">
                <a16:creationId xmlns:a16="http://schemas.microsoft.com/office/drawing/2014/main" id="{BAF10647-F588-4129-9318-EA7B8A525714}"/>
              </a:ext>
            </a:extLst>
          </p:cNvPr>
          <p:cNvSpPr/>
          <p:nvPr/>
        </p:nvSpPr>
        <p:spPr>
          <a:xfrm>
            <a:off x="3578995" y="1664807"/>
            <a:ext cx="4502968" cy="3046988"/>
          </a:xfrm>
          <a:prstGeom prst="rect">
            <a:avLst/>
          </a:prstGeom>
          <a:solidFill>
            <a:schemeClr val="tx2">
              <a:lumMod val="75000"/>
            </a:schemeClr>
          </a:solidFill>
          <a:effectLst>
            <a:outerShdw blurRad="50800" dist="38100" dir="8100000" algn="tr" rotWithShape="0">
              <a:prstClr val="black">
                <a:alpha val="40000"/>
              </a:prstClr>
            </a:outerShdw>
          </a:effectLst>
        </p:spPr>
        <p:txBody>
          <a:bodyPr wrap="square">
            <a:spAutoFit/>
          </a:bodyPr>
          <a:lstStyle/>
          <a:p>
            <a:pPr algn="just"/>
            <a:r>
              <a:rPr lang="en-GB" sz="1200" dirty="0">
                <a:solidFill>
                  <a:schemeClr val="bg1"/>
                </a:solidFill>
                <a:latin typeface="Consolas" panose="020B0609020204030204" pitchFamily="49" charset="0"/>
                <a:cs typeface="Calibri" panose="020F0502020204030204" pitchFamily="34" charset="0"/>
              </a:rPr>
              <a:t># process - namespace</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x</a:t>
            </a:r>
            <a:r>
              <a:rPr lang="en-GB" sz="1200" dirty="0">
                <a:solidFill>
                  <a:srgbClr val="C17CEC"/>
                </a:solidFill>
                <a:latin typeface="Consolas" panose="020B0609020204030204" pitchFamily="49" charset="0"/>
                <a:cs typeface="Calibri" panose="020F0502020204030204" pitchFamily="34" charset="0"/>
              </a:rPr>
              <a:t> = </a:t>
            </a:r>
            <a:r>
              <a:rPr lang="en-GB" sz="1200" dirty="0">
                <a:solidFill>
                  <a:srgbClr val="EDBA93"/>
                </a:solidFill>
                <a:latin typeface="Consolas" panose="020B0609020204030204" pitchFamily="49" charset="0"/>
                <a:cs typeface="Calibri" panose="020F0502020204030204" pitchFamily="34" charset="0"/>
              </a:rPr>
              <a:t>1</a:t>
            </a:r>
          </a:p>
          <a:p>
            <a:pPr algn="just"/>
            <a:endParaRPr lang="en-GB" sz="1200" dirty="0">
              <a:solidFill>
                <a:srgbClr val="EDBA93"/>
              </a:solidFill>
              <a:latin typeface="Consolas" panose="020B0609020204030204" pitchFamily="49" charset="0"/>
              <a:cs typeface="Calibri" panose="020F0502020204030204" pitchFamily="34" charset="0"/>
            </a:endParaRPr>
          </a:p>
          <a:p>
            <a:pPr algn="just"/>
            <a:endParaRPr lang="en-GB" sz="1200" dirty="0">
              <a:solidFill>
                <a:srgbClr val="EDBA93"/>
              </a:solidFill>
              <a:latin typeface="Consolas" panose="020B0609020204030204" pitchFamily="49" charset="0"/>
              <a:cs typeface="Calibri" panose="020F0502020204030204" pitchFamily="34" charset="0"/>
            </a:endParaRP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sums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x</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x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105</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y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x </a:t>
            </a:r>
            <a:r>
              <a:rPr lang="en-GB" sz="1200" dirty="0">
                <a:solidFill>
                  <a:srgbClr val="C17CEC"/>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x</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y</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C17CEC"/>
                </a:solidFill>
                <a:latin typeface="Consolas" panose="020B0609020204030204" pitchFamily="49" charset="0"/>
                <a:cs typeface="Calibri" panose="020F0502020204030204" pitchFamily="34" charset="0"/>
              </a:rPr>
              <a:t>    return</a:t>
            </a:r>
            <a:r>
              <a:rPr lang="en-GB" sz="1200" dirty="0">
                <a:solidFill>
                  <a:schemeClr val="tx1">
                    <a:lumMod val="10000"/>
                    <a:lumOff val="90000"/>
                  </a:schemeClr>
                </a:solidFill>
                <a:latin typeface="Consolas" panose="020B0609020204030204" pitchFamily="49" charset="0"/>
                <a:cs typeface="Calibri" panose="020F0502020204030204" pitchFamily="34" charset="0"/>
              </a:rPr>
              <a:t>(y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a:p>
            <a:pPr algn="just"/>
            <a:endParaRPr lang="en-GB" sz="1200" dirty="0">
              <a:solidFill>
                <a:srgbClr val="EDBA93"/>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accent5">
                    <a:lumMod val="60000"/>
                    <a:lumOff val="40000"/>
                  </a:schemeClr>
                </a:solidFill>
                <a:latin typeface="Consolas" panose="020B0609020204030204" pitchFamily="49" charset="0"/>
                <a:cs typeface="Calibri" panose="020F0502020204030204" pitchFamily="34" charset="0"/>
              </a:rPr>
              <a:t>sums</a:t>
            </a:r>
            <a:r>
              <a:rPr lang="en-GB" sz="1200" dirty="0">
                <a:solidFill>
                  <a:schemeClr val="tx1">
                    <a:lumMod val="10000"/>
                    <a:lumOff val="90000"/>
                  </a:schemeClr>
                </a:solidFill>
                <a:latin typeface="Consolas" panose="020B0609020204030204" pitchFamily="49" charset="0"/>
                <a:cs typeface="Calibri" panose="020F0502020204030204" pitchFamily="34" charset="0"/>
              </a:rPr>
              <a:t>(x), x)        </a:t>
            </a:r>
            <a:r>
              <a:rPr lang="en-GB" sz="900" dirty="0">
                <a:solidFill>
                  <a:schemeClr val="tx1">
                    <a:lumMod val="50000"/>
                    <a:lumOff val="50000"/>
                  </a:schemeClr>
                </a:solidFill>
                <a:latin typeface="Consolas" panose="020B0609020204030204" pitchFamily="49" charset="0"/>
                <a:cs typeface="Calibri" panose="020F0502020204030204" pitchFamily="34" charset="0"/>
              </a:rPr>
              <a:t># il print(</a:t>
            </a:r>
            <a:r>
              <a:rPr lang="en-GB" sz="900" dirty="0">
                <a:solidFill>
                  <a:schemeClr val="bg1"/>
                </a:solidFill>
                <a:highlight>
                  <a:srgbClr val="000080"/>
                </a:highlight>
                <a:latin typeface="Consolas" panose="020B0609020204030204" pitchFamily="49" charset="0"/>
                <a:cs typeface="Calibri" panose="020F0502020204030204" pitchFamily="34" charset="0"/>
              </a:rPr>
              <a:t>x</a:t>
            </a:r>
            <a:r>
              <a:rPr lang="en-GB" sz="900" dirty="0">
                <a:solidFill>
                  <a:schemeClr val="tx1">
                    <a:lumMod val="50000"/>
                    <a:lumOff val="50000"/>
                  </a:schemeClr>
                </a:solidFill>
                <a:latin typeface="Consolas" panose="020B0609020204030204" pitchFamily="49" charset="0"/>
                <a:cs typeface="Calibri" panose="020F0502020204030204" pitchFamily="34" charset="0"/>
              </a:rPr>
              <a:t>) in sums</a:t>
            </a:r>
          </a:p>
          <a:p>
            <a:pPr algn="just"/>
            <a:r>
              <a:rPr lang="en-GB" sz="900" dirty="0">
                <a:solidFill>
                  <a:schemeClr val="tx1">
                    <a:lumMod val="50000"/>
                    <a:lumOff val="50000"/>
                  </a:schemeClr>
                </a:solidFill>
                <a:latin typeface="Consolas" panose="020B0609020204030204" pitchFamily="49" charset="0"/>
                <a:cs typeface="Calibri" panose="020F0502020204030204" pitchFamily="34" charset="0"/>
              </a:rPr>
              <a:t>                                 # il print(</a:t>
            </a:r>
            <a:r>
              <a:rPr lang="en-GB" sz="900" dirty="0">
                <a:solidFill>
                  <a:schemeClr val="bg1"/>
                </a:solidFill>
                <a:highlight>
                  <a:srgbClr val="000080"/>
                </a:highlight>
                <a:latin typeface="Consolas" panose="020B0609020204030204" pitchFamily="49" charset="0"/>
                <a:cs typeface="Calibri" panose="020F0502020204030204" pitchFamily="34" charset="0"/>
              </a:rPr>
              <a:t>y</a:t>
            </a:r>
            <a:r>
              <a:rPr lang="en-GB" sz="900" dirty="0">
                <a:solidFill>
                  <a:schemeClr val="tx1">
                    <a:lumMod val="50000"/>
                    <a:lumOff val="50000"/>
                  </a:schemeClr>
                </a:solidFill>
                <a:latin typeface="Consolas" panose="020B0609020204030204" pitchFamily="49" charset="0"/>
                <a:cs typeface="Calibri" panose="020F0502020204030204" pitchFamily="34" charset="0"/>
              </a:rPr>
              <a:t>) in sums</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chemeClr val="tx1">
                    <a:lumMod val="50000"/>
                    <a:lumOff val="50000"/>
                  </a:schemeClr>
                </a:solidFill>
                <a:latin typeface="Consolas" panose="020B0609020204030204" pitchFamily="49" charset="0"/>
                <a:cs typeface="Calibri" panose="020F0502020204030204" pitchFamily="34" charset="0"/>
              </a:rPr>
              <a:t># il </a:t>
            </a:r>
            <a:r>
              <a:rPr lang="en-GB" sz="900" i="1" dirty="0">
                <a:solidFill>
                  <a:srgbClr val="FFFF00"/>
                </a:solidFill>
                <a:latin typeface="Consolas" panose="020B0609020204030204" pitchFamily="49" charset="0"/>
                <a:cs typeface="Calibri" panose="020F0502020204030204" pitchFamily="34" charset="0"/>
              </a:rPr>
              <a:t>return</a:t>
            </a:r>
            <a:r>
              <a:rPr lang="en-GB" sz="900" dirty="0">
                <a:solidFill>
                  <a:schemeClr val="tx1">
                    <a:lumMod val="50000"/>
                    <a:lumOff val="50000"/>
                  </a:schemeClr>
                </a:solidFill>
                <a:latin typeface="Consolas" panose="020B0609020204030204" pitchFamily="49" charset="0"/>
                <a:cs typeface="Calibri" panose="020F0502020204030204" pitchFamily="34" charset="0"/>
              </a:rPr>
              <a:t> di sums</a:t>
            </a:r>
          </a:p>
          <a:p>
            <a:pPr algn="just"/>
            <a:r>
              <a:rPr lang="en-GB" sz="900" dirty="0">
                <a:solidFill>
                  <a:schemeClr val="tx1">
                    <a:lumMod val="50000"/>
                    <a:lumOff val="50000"/>
                  </a:schemeClr>
                </a:solidFill>
                <a:latin typeface="Consolas" panose="020B0609020204030204" pitchFamily="49" charset="0"/>
                <a:cs typeface="Calibri" panose="020F0502020204030204" pitchFamily="34" charset="0"/>
              </a:rPr>
              <a:t>                                 # e il </a:t>
            </a:r>
            <a:r>
              <a:rPr lang="en-GB" sz="900" dirty="0" err="1">
                <a:solidFill>
                  <a:schemeClr val="tx1">
                    <a:lumMod val="50000"/>
                    <a:lumOff val="50000"/>
                  </a:schemeClr>
                </a:solidFill>
                <a:latin typeface="Consolas" panose="020B0609020204030204" pitchFamily="49" charset="0"/>
                <a:cs typeface="Calibri" panose="020F0502020204030204" pitchFamily="34" charset="0"/>
              </a:rPr>
              <a:t>valore</a:t>
            </a:r>
            <a:r>
              <a:rPr lang="en-GB" sz="900" dirty="0">
                <a:solidFill>
                  <a:schemeClr val="tx1">
                    <a:lumMod val="50000"/>
                    <a:lumOff val="50000"/>
                  </a:schemeClr>
                </a:solidFill>
                <a:latin typeface="Consolas" panose="020B0609020204030204" pitchFamily="49" charset="0"/>
                <a:cs typeface="Calibri" panose="020F0502020204030204" pitchFamily="34" charset="0"/>
              </a:rPr>
              <a:t> di </a:t>
            </a:r>
            <a:r>
              <a:rPr lang="en-GB" sz="900" dirty="0">
                <a:solidFill>
                  <a:srgbClr val="FFC000"/>
                </a:solidFill>
                <a:latin typeface="Consolas" panose="020B0609020204030204" pitchFamily="49" charset="0"/>
                <a:cs typeface="Calibri" panose="020F0502020204030204" pitchFamily="34" charset="0"/>
              </a:rPr>
              <a:t>x</a:t>
            </a:r>
            <a:r>
              <a:rPr lang="en-GB" sz="900" dirty="0">
                <a:solidFill>
                  <a:schemeClr val="tx1">
                    <a:lumMod val="50000"/>
                    <a:lumOff val="50000"/>
                  </a:schemeClr>
                </a:solidFill>
                <a:latin typeface="Consolas" panose="020B0609020204030204" pitchFamily="49" charset="0"/>
                <a:cs typeface="Calibri" panose="020F0502020204030204" pitchFamily="34" charset="0"/>
              </a:rPr>
              <a:t> </a:t>
            </a:r>
            <a:r>
              <a:rPr lang="en-GB" sz="900" dirty="0" err="1">
                <a:solidFill>
                  <a:schemeClr val="tx1">
                    <a:lumMod val="50000"/>
                    <a:lumOff val="50000"/>
                  </a:schemeClr>
                </a:solidFill>
                <a:latin typeface="Consolas" panose="020B0609020204030204" pitchFamily="49" charset="0"/>
                <a:cs typeface="Calibri" panose="020F0502020204030204" pitchFamily="34" charset="0"/>
              </a:rPr>
              <a:t>nel</a:t>
            </a:r>
            <a:r>
              <a:rPr lang="en-GB" sz="900" dirty="0">
                <a:solidFill>
                  <a:schemeClr val="tx1">
                    <a:lumMod val="50000"/>
                    <a:lumOff val="50000"/>
                  </a:schemeClr>
                </a:solidFill>
                <a:latin typeface="Consolas" panose="020B0609020204030204" pitchFamily="49" charset="0"/>
                <a:cs typeface="Calibri" panose="020F0502020204030204" pitchFamily="34" charset="0"/>
              </a:rPr>
              <a:t> </a:t>
            </a:r>
            <a:r>
              <a:rPr lang="en-GB" sz="900" dirty="0" err="1">
                <a:solidFill>
                  <a:schemeClr val="tx1">
                    <a:lumMod val="50000"/>
                    <a:lumOff val="50000"/>
                  </a:schemeClr>
                </a:solidFill>
                <a:latin typeface="Consolas" panose="020B0609020204030204" pitchFamily="49" charset="0"/>
                <a:cs typeface="Calibri" panose="020F0502020204030204" pitchFamily="34" charset="0"/>
              </a:rPr>
              <a:t>processo</a:t>
            </a:r>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y</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0" name="Rectangle 4">
            <a:extLst>
              <a:ext uri="{FF2B5EF4-FFF2-40B4-BE49-F238E27FC236}">
                <a16:creationId xmlns:a16="http://schemas.microsoft.com/office/drawing/2014/main" id="{EF2DF98E-AA48-419A-9BF2-EE3739C56262}"/>
              </a:ext>
            </a:extLst>
          </p:cNvPr>
          <p:cNvSpPr/>
          <p:nvPr/>
        </p:nvSpPr>
        <p:spPr>
          <a:xfrm>
            <a:off x="5088983" y="3745384"/>
            <a:ext cx="558202" cy="646331"/>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a:solidFill>
                  <a:schemeClr val="tx1">
                    <a:lumMod val="10000"/>
                    <a:lumOff val="90000"/>
                  </a:schemeClr>
                </a:solidFill>
                <a:latin typeface="Consolas" panose="020B0609020204030204" pitchFamily="49" charset="0"/>
                <a:cs typeface="Calibri" panose="020F0502020204030204" pitchFamily="34" charset="0"/>
              </a:rPr>
              <a:t>105</a:t>
            </a:r>
          </a:p>
          <a:p>
            <a:r>
              <a:rPr lang="en-GB" sz="900" dirty="0">
                <a:solidFill>
                  <a:schemeClr val="tx1">
                    <a:lumMod val="10000"/>
                    <a:lumOff val="90000"/>
                  </a:schemeClr>
                </a:solidFill>
                <a:latin typeface="Consolas" panose="020B0609020204030204" pitchFamily="49" charset="0"/>
                <a:cs typeface="Calibri" panose="020F0502020204030204" pitchFamily="34" charset="0"/>
              </a:rPr>
              <a:t>115</a:t>
            </a:r>
          </a:p>
          <a:p>
            <a:endParaRPr lang="en-GB" sz="900" dirty="0">
              <a:solidFill>
                <a:schemeClr val="tx1">
                  <a:lumMod val="10000"/>
                  <a:lumOff val="90000"/>
                </a:schemeClr>
              </a:solidFill>
              <a:latin typeface="Consolas" panose="020B0609020204030204" pitchFamily="49" charset="0"/>
              <a:cs typeface="Calibri" panose="020F0502020204030204" pitchFamily="34" charset="0"/>
            </a:endParaRPr>
          </a:p>
          <a:p>
            <a:r>
              <a:rPr lang="en-GB" sz="900" dirty="0">
                <a:solidFill>
                  <a:srgbClr val="FFFF00"/>
                </a:solidFill>
                <a:latin typeface="Consolas" panose="020B0609020204030204" pitchFamily="49" charset="0"/>
                <a:cs typeface="Calibri" panose="020F0502020204030204" pitchFamily="34" charset="0"/>
              </a:rPr>
              <a:t>125</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r>
              <a:rPr lang="en-GB" sz="900" dirty="0">
                <a:solidFill>
                  <a:srgbClr val="FFC000"/>
                </a:solidFill>
                <a:latin typeface="Consolas" panose="020B0609020204030204" pitchFamily="49" charset="0"/>
                <a:cs typeface="Calibri" panose="020F0502020204030204" pitchFamily="34" charset="0"/>
              </a:rPr>
              <a:t>1</a:t>
            </a:r>
            <a:r>
              <a:rPr lang="en-GB" sz="9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4" name="Flowchart: Off-page Connector 12">
            <a:extLst>
              <a:ext uri="{FF2B5EF4-FFF2-40B4-BE49-F238E27FC236}">
                <a16:creationId xmlns:a16="http://schemas.microsoft.com/office/drawing/2014/main" id="{5C1B7C55-9104-4036-90BF-B9E444048BE5}"/>
              </a:ext>
            </a:extLst>
          </p:cNvPr>
          <p:cNvSpPr/>
          <p:nvPr/>
        </p:nvSpPr>
        <p:spPr>
          <a:xfrm rot="10800000" flipH="1" flipV="1">
            <a:off x="5168880" y="3779325"/>
            <a:ext cx="389326" cy="369332"/>
          </a:xfrm>
          <a:prstGeom prst="rect">
            <a:avLst/>
          </a:prstGeom>
          <a:solidFill>
            <a:srgbClr val="002060"/>
          </a:solidFill>
          <a:effectLst>
            <a:outerShdw blurRad="50800" dist="76200" dir="8100000" algn="tr" rotWithShape="0">
              <a:prstClr val="black">
                <a:alpha val="40000"/>
              </a:prstClr>
            </a:outerShdw>
          </a:effectLst>
        </p:spPr>
        <p:txBody>
          <a:bodyPr vert="horz" wrap="square">
            <a:spAutoFit/>
          </a:bodyPr>
          <a:lstStyle/>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105</a:t>
            </a:r>
          </a:p>
          <a:p>
            <a:pPr algn="just"/>
            <a:r>
              <a:rPr lang="en-GB" sz="900" dirty="0">
                <a:solidFill>
                  <a:schemeClr val="tx1">
                    <a:lumMod val="10000"/>
                    <a:lumOff val="90000"/>
                  </a:schemeClr>
                </a:solidFill>
                <a:latin typeface="Consolas" panose="020B0609020204030204" pitchFamily="49" charset="0"/>
                <a:cs typeface="Calibri" panose="020F0502020204030204" pitchFamily="34" charset="0"/>
              </a:rPr>
              <a:t>115  </a:t>
            </a:r>
          </a:p>
        </p:txBody>
      </p:sp>
      <p:sp>
        <p:nvSpPr>
          <p:cNvPr id="9" name="Rectangle 5">
            <a:extLst>
              <a:ext uri="{FF2B5EF4-FFF2-40B4-BE49-F238E27FC236}">
                <a16:creationId xmlns:a16="http://schemas.microsoft.com/office/drawing/2014/main" id="{F6A0F506-2379-41D3-A25B-E84F72E34F6E}"/>
              </a:ext>
            </a:extLst>
          </p:cNvPr>
          <p:cNvSpPr/>
          <p:nvPr/>
        </p:nvSpPr>
        <p:spPr>
          <a:xfrm>
            <a:off x="4336843" y="4458565"/>
            <a:ext cx="2862578" cy="230832"/>
          </a:xfrm>
          <a:prstGeom prst="rect">
            <a:avLst/>
          </a:prstGeom>
          <a:solidFill>
            <a:schemeClr val="tx2"/>
          </a:solidFill>
          <a:effectLst>
            <a:outerShdw blurRad="50800" dist="76200" dir="8100000" algn="tr" rotWithShape="0">
              <a:prstClr val="black">
                <a:alpha val="40000"/>
              </a:prstClr>
            </a:outerShdw>
          </a:effectLst>
        </p:spPr>
        <p:txBody>
          <a:bodyPr wrap="square">
            <a:spAutoFit/>
          </a:bodyPr>
          <a:lstStyle/>
          <a:p>
            <a:r>
              <a:rPr lang="en-GB" sz="900" dirty="0" err="1">
                <a:solidFill>
                  <a:srgbClr val="FF0000"/>
                </a:solidFill>
                <a:latin typeface="Consolas" panose="020B0609020204030204" pitchFamily="49" charset="0"/>
                <a:cs typeface="Calibri" panose="020F0502020204030204" pitchFamily="34" charset="0"/>
              </a:rPr>
              <a:t>NameError</a:t>
            </a:r>
            <a:r>
              <a:rPr lang="en-GB" sz="900" dirty="0">
                <a:solidFill>
                  <a:srgbClr val="FF0000"/>
                </a:solidFill>
                <a:latin typeface="Consolas" panose="020B0609020204030204" pitchFamily="49" charset="0"/>
                <a:cs typeface="Calibri" panose="020F0502020204030204" pitchFamily="34" charset="0"/>
              </a:rPr>
              <a:t>: </a:t>
            </a:r>
            <a:r>
              <a:rPr lang="en-GB" sz="900" dirty="0">
                <a:solidFill>
                  <a:schemeClr val="tx1">
                    <a:lumMod val="10000"/>
                    <a:lumOff val="90000"/>
                  </a:schemeClr>
                </a:solidFill>
                <a:latin typeface="Consolas" panose="020B0609020204030204" pitchFamily="49" charset="0"/>
                <a:cs typeface="Calibri" panose="020F0502020204030204" pitchFamily="34" charset="0"/>
              </a:rPr>
              <a:t>name 'y' is not defined</a:t>
            </a:r>
          </a:p>
        </p:txBody>
      </p:sp>
      <p:sp>
        <p:nvSpPr>
          <p:cNvPr id="15" name="Flowchart: Off-page Connector 12">
            <a:extLst>
              <a:ext uri="{FF2B5EF4-FFF2-40B4-BE49-F238E27FC236}">
                <a16:creationId xmlns:a16="http://schemas.microsoft.com/office/drawing/2014/main" id="{3394EF36-B821-4170-8A89-0AC1BA637467}"/>
              </a:ext>
            </a:extLst>
          </p:cNvPr>
          <p:cNvSpPr/>
          <p:nvPr/>
        </p:nvSpPr>
        <p:spPr>
          <a:xfrm rot="10800000" flipH="1" flipV="1">
            <a:off x="3578995" y="2200524"/>
            <a:ext cx="3958422" cy="1384995"/>
          </a:xfrm>
          <a:prstGeom prst="rect">
            <a:avLst/>
          </a:prstGeom>
          <a:solidFill>
            <a:srgbClr val="002060"/>
          </a:solidFill>
          <a:effectLst>
            <a:outerShdw blurRad="50800" dist="76200" dir="8100000" algn="tr" rotWithShape="0">
              <a:prstClr val="black">
                <a:alpha val="40000"/>
              </a:prstClr>
            </a:outerShdw>
          </a:effectLst>
        </p:spPr>
        <p:txBody>
          <a:bodyPr vert="horz" wrap="square">
            <a:spAutoFit/>
          </a:bodyPr>
          <a:lstStyle/>
          <a:p>
            <a:pPr algn="just"/>
            <a:r>
              <a:rPr lang="en-GB" sz="1200" dirty="0">
                <a:solidFill>
                  <a:schemeClr val="bg1"/>
                </a:solidFill>
                <a:latin typeface="Consolas" panose="020B0609020204030204" pitchFamily="49" charset="0"/>
                <a:cs typeface="Calibri" panose="020F0502020204030204" pitchFamily="34" charset="0"/>
              </a:rPr>
              <a:t># object sums – namespace</a:t>
            </a:r>
          </a:p>
          <a:p>
            <a:pPr algn="just"/>
            <a:r>
              <a:rPr lang="en-GB" sz="1200" dirty="0">
                <a:solidFill>
                  <a:srgbClr val="C17CEC"/>
                </a:solidFill>
                <a:latin typeface="Consolas" panose="020B0609020204030204" pitchFamily="49" charset="0"/>
                <a:cs typeface="Calibri" panose="020F0502020204030204" pitchFamily="34" charset="0"/>
              </a:rPr>
              <a:t>def</a:t>
            </a:r>
            <a:r>
              <a:rPr lang="en-GB" sz="1200" dirty="0">
                <a:solidFill>
                  <a:schemeClr val="accent5">
                    <a:lumMod val="60000"/>
                    <a:lumOff val="40000"/>
                  </a:schemeClr>
                </a:solidFill>
                <a:latin typeface="Consolas" panose="020B0609020204030204" pitchFamily="49" charset="0"/>
                <a:cs typeface="Calibri" panose="020F0502020204030204" pitchFamily="34" charset="0"/>
              </a:rPr>
              <a:t> sums</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x</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x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105</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y </a:t>
            </a:r>
            <a:r>
              <a:rPr lang="en-GB" sz="1200" dirty="0">
                <a:solidFill>
                  <a:srgbClr val="C17CEC"/>
                </a:solidFill>
                <a:latin typeface="Consolas" panose="020B0609020204030204" pitchFamily="49" charset="0"/>
                <a:cs typeface="Calibri" panose="020F0502020204030204" pitchFamily="34" charset="0"/>
              </a:rPr>
              <a:t>=</a:t>
            </a:r>
            <a:r>
              <a:rPr lang="en-GB" sz="1200" dirty="0">
                <a:solidFill>
                  <a:schemeClr val="tx1">
                    <a:lumMod val="10000"/>
                    <a:lumOff val="90000"/>
                  </a:schemeClr>
                </a:solidFill>
                <a:latin typeface="Consolas" panose="020B0609020204030204" pitchFamily="49" charset="0"/>
                <a:cs typeface="Calibri" panose="020F0502020204030204" pitchFamily="34" charset="0"/>
              </a:rPr>
              <a:t> x </a:t>
            </a:r>
            <a:r>
              <a:rPr lang="en-GB" sz="1200" dirty="0">
                <a:solidFill>
                  <a:srgbClr val="C17CEC"/>
                </a:solidFill>
                <a:latin typeface="Consolas" panose="020B0609020204030204" pitchFamily="49" charset="0"/>
                <a:cs typeface="Calibri" panose="020F0502020204030204" pitchFamily="34" charset="0"/>
              </a:rPr>
              <a:t>+ </a:t>
            </a:r>
            <a:r>
              <a:rPr lang="en-GB" sz="1200" dirty="0">
                <a:solidFill>
                  <a:srgbClr val="EDBA93"/>
                </a:solidFill>
                <a:latin typeface="Consolas" panose="020B0609020204030204" pitchFamily="49" charset="0"/>
                <a:cs typeface="Calibri" panose="020F0502020204030204" pitchFamily="34" charset="0"/>
              </a:rPr>
              <a:t>10</a:t>
            </a:r>
            <a:endParaRPr lang="en-GB" sz="1200" dirty="0">
              <a:solidFill>
                <a:schemeClr val="tx1">
                  <a:lumMod val="10000"/>
                  <a:lumOff val="90000"/>
                </a:schemeClr>
              </a:solidFill>
              <a:latin typeface="Consolas" panose="020B0609020204030204" pitchFamily="49" charset="0"/>
              <a:cs typeface="Calibri" panose="020F0502020204030204" pitchFamily="34" charset="0"/>
            </a:endParaRP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x</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chemeClr val="tx1">
                    <a:lumMod val="10000"/>
                    <a:lumOff val="90000"/>
                  </a:schemeClr>
                </a:solidFill>
                <a:latin typeface="Consolas" panose="020B0609020204030204" pitchFamily="49" charset="0"/>
                <a:cs typeface="Calibri" panose="020F0502020204030204" pitchFamily="34" charset="0"/>
              </a:rPr>
              <a:t>    </a:t>
            </a:r>
            <a:r>
              <a:rPr lang="en-GB" sz="1200" dirty="0">
                <a:solidFill>
                  <a:schemeClr val="accent5">
                    <a:lumMod val="60000"/>
                    <a:lumOff val="40000"/>
                  </a:schemeClr>
                </a:solidFill>
                <a:latin typeface="Consolas" panose="020B0609020204030204" pitchFamily="49" charset="0"/>
                <a:cs typeface="Calibri" panose="020F0502020204030204" pitchFamily="34" charset="0"/>
              </a:rPr>
              <a:t>print</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r>
              <a:rPr lang="en-GB" sz="1200" dirty="0">
                <a:solidFill>
                  <a:schemeClr val="bg1">
                    <a:lumMod val="95000"/>
                  </a:schemeClr>
                </a:solidFill>
                <a:latin typeface="Consolas" panose="020B0609020204030204" pitchFamily="49" charset="0"/>
                <a:cs typeface="Calibri" panose="020F0502020204030204" pitchFamily="34" charset="0"/>
              </a:rPr>
              <a:t>y</a:t>
            </a:r>
            <a:r>
              <a:rPr lang="en-GB" sz="1200" dirty="0">
                <a:solidFill>
                  <a:schemeClr val="tx1">
                    <a:lumMod val="10000"/>
                    <a:lumOff val="90000"/>
                  </a:schemeClr>
                </a:solidFill>
                <a:latin typeface="Consolas" panose="020B0609020204030204" pitchFamily="49" charset="0"/>
                <a:cs typeface="Calibri" panose="020F0502020204030204" pitchFamily="34" charset="0"/>
              </a:rPr>
              <a:t>)</a:t>
            </a:r>
          </a:p>
          <a:p>
            <a:pPr algn="just"/>
            <a:r>
              <a:rPr lang="en-GB" sz="1200" dirty="0">
                <a:solidFill>
                  <a:srgbClr val="C17CEC"/>
                </a:solidFill>
                <a:latin typeface="Consolas" panose="020B0609020204030204" pitchFamily="49" charset="0"/>
                <a:cs typeface="Calibri" panose="020F0502020204030204" pitchFamily="34" charset="0"/>
              </a:rPr>
              <a:t>    return</a:t>
            </a:r>
            <a:r>
              <a:rPr lang="en-GB" sz="1200" dirty="0">
                <a:solidFill>
                  <a:schemeClr val="tx1">
                    <a:lumMod val="10000"/>
                    <a:lumOff val="90000"/>
                  </a:schemeClr>
                </a:solidFill>
                <a:latin typeface="Consolas" panose="020B0609020204030204" pitchFamily="49" charset="0"/>
                <a:cs typeface="Calibri" panose="020F0502020204030204" pitchFamily="34" charset="0"/>
              </a:rPr>
              <a:t>(y</a:t>
            </a:r>
            <a:r>
              <a:rPr lang="en-GB" sz="1200" dirty="0">
                <a:solidFill>
                  <a:srgbClr val="C17CEC"/>
                </a:solidFill>
                <a:latin typeface="Consolas" panose="020B0609020204030204" pitchFamily="49" charset="0"/>
                <a:cs typeface="Calibri" panose="020F0502020204030204" pitchFamily="34" charset="0"/>
              </a:rPr>
              <a:t>+</a:t>
            </a:r>
            <a:r>
              <a:rPr lang="en-GB" sz="1200" dirty="0">
                <a:solidFill>
                  <a:srgbClr val="EDBA93"/>
                </a:solidFill>
                <a:latin typeface="Consolas" panose="020B0609020204030204" pitchFamily="49" charset="0"/>
                <a:cs typeface="Calibri" panose="020F0502020204030204" pitchFamily="34" charset="0"/>
              </a:rPr>
              <a:t>10</a:t>
            </a:r>
            <a:r>
              <a:rPr lang="en-GB" sz="1200" dirty="0">
                <a:solidFill>
                  <a:schemeClr val="tx1">
                    <a:lumMod val="10000"/>
                    <a:lumOff val="90000"/>
                  </a:schemeClr>
                </a:solidFill>
                <a:latin typeface="Consolas" panose="020B0609020204030204" pitchFamily="49" charset="0"/>
                <a:cs typeface="Calibri" panose="020F0502020204030204" pitchFamily="34" charset="0"/>
              </a:rPr>
              <a:t>)   </a:t>
            </a:r>
          </a:p>
        </p:txBody>
      </p:sp>
      <p:sp>
        <p:nvSpPr>
          <p:cNvPr id="16" name="Rectangle 6">
            <a:extLst>
              <a:ext uri="{FF2B5EF4-FFF2-40B4-BE49-F238E27FC236}">
                <a16:creationId xmlns:a16="http://schemas.microsoft.com/office/drawing/2014/main" id="{0DA9B128-2CC4-4FD8-A63D-3E644C108902}"/>
              </a:ext>
            </a:extLst>
          </p:cNvPr>
          <p:cNvSpPr/>
          <p:nvPr/>
        </p:nvSpPr>
        <p:spPr>
          <a:xfrm>
            <a:off x="1057774" y="1754858"/>
            <a:ext cx="2447592" cy="923330"/>
          </a:xfrm>
          <a:prstGeom prst="rect">
            <a:avLst/>
          </a:prstGeom>
        </p:spPr>
        <p:txBody>
          <a:bodyPr wrap="square">
            <a:spAutoFit/>
          </a:bodyPr>
          <a:lstStyle/>
          <a:p>
            <a:pPr marL="214313" indent="-214313">
              <a:buFont typeface="Wingdings" panose="05000000000000000000" pitchFamily="2" charset="2"/>
              <a:buChar char="v"/>
            </a:pPr>
            <a:r>
              <a:rPr lang="it-IT" sz="900" dirty="0"/>
              <a:t>In questo esempio definiamo la variabile "x" sul primo livello di spazio di memoria</a:t>
            </a:r>
          </a:p>
          <a:p>
            <a:pPr marL="214313" indent="-214313">
              <a:buFont typeface="Wingdings" panose="05000000000000000000" pitchFamily="2" charset="2"/>
              <a:buChar char="v"/>
            </a:pPr>
            <a:endParaRPr lang="it-IT" sz="900" dirty="0"/>
          </a:p>
          <a:p>
            <a:pPr marL="214313" indent="-214313">
              <a:buFont typeface="Wingdings" panose="05000000000000000000" pitchFamily="2" charset="2"/>
              <a:buChar char="v"/>
            </a:pPr>
            <a:r>
              <a:rPr lang="it-IT" sz="900" dirty="0"/>
              <a:t>Poi la richiamiamo nello spazio di memoria della funzione, la modifichiamo e la usiamo per integrare il valore di Y  </a:t>
            </a:r>
          </a:p>
        </p:txBody>
      </p:sp>
      <p:sp>
        <p:nvSpPr>
          <p:cNvPr id="17" name="Rectangle 6">
            <a:extLst>
              <a:ext uri="{FF2B5EF4-FFF2-40B4-BE49-F238E27FC236}">
                <a16:creationId xmlns:a16="http://schemas.microsoft.com/office/drawing/2014/main" id="{4021E1EC-7E65-48E0-AC6C-1834F4AF092E}"/>
              </a:ext>
            </a:extLst>
          </p:cNvPr>
          <p:cNvSpPr/>
          <p:nvPr/>
        </p:nvSpPr>
        <p:spPr>
          <a:xfrm>
            <a:off x="1057774" y="3112089"/>
            <a:ext cx="2447592" cy="1200329"/>
          </a:xfrm>
          <a:prstGeom prst="rect">
            <a:avLst/>
          </a:prstGeom>
        </p:spPr>
        <p:txBody>
          <a:bodyPr wrap="square">
            <a:spAutoFit/>
          </a:bodyPr>
          <a:lstStyle/>
          <a:p>
            <a:pPr marL="214313" indent="-214313">
              <a:buFont typeface="Wingdings" panose="05000000000000000000" pitchFamily="2" charset="2"/>
              <a:buChar char="v"/>
            </a:pPr>
            <a:r>
              <a:rPr lang="it-IT" sz="900" dirty="0"/>
              <a:t>Quando richiamiamo la funzione vediamo che il valore interno di x è variato, ma quello esterno è rimasto quello impostato sul primo livello</a:t>
            </a:r>
          </a:p>
          <a:p>
            <a:pPr marL="214313" indent="-214313">
              <a:buFont typeface="Wingdings" panose="05000000000000000000" pitchFamily="2" charset="2"/>
              <a:buChar char="v"/>
            </a:pPr>
            <a:endParaRPr lang="it-IT" sz="900" dirty="0"/>
          </a:p>
          <a:p>
            <a:pPr marL="214313" indent="-214313">
              <a:buFont typeface="Wingdings" panose="05000000000000000000" pitchFamily="2" charset="2"/>
              <a:buChar char="v"/>
            </a:pPr>
            <a:r>
              <a:rPr lang="it-IT" sz="900" dirty="0"/>
              <a:t>Di y possiamo visualizzare il valore solo nel livello della funzione e non nel primo livello, dove la variabile non è stata definita</a:t>
            </a:r>
          </a:p>
        </p:txBody>
      </p:sp>
      <p:sp>
        <p:nvSpPr>
          <p:cNvPr id="2" name="Title 1">
            <a:extLst>
              <a:ext uri="{FF2B5EF4-FFF2-40B4-BE49-F238E27FC236}">
                <a16:creationId xmlns:a16="http://schemas.microsoft.com/office/drawing/2014/main" id="{FAC8A7F7-A619-63D9-2BB1-ADE87F89BAB9}"/>
              </a:ext>
            </a:extLst>
          </p:cNvPr>
          <p:cNvSpPr>
            <a:spLocks noGrp="1"/>
          </p:cNvSpPr>
          <p:nvPr>
            <p:ph type="title"/>
          </p:nvPr>
        </p:nvSpPr>
        <p:spPr/>
        <p:txBody>
          <a:bodyPr/>
          <a:lstStyle/>
          <a:p>
            <a:r>
              <a:rPr lang="en-AU" sz="1600" dirty="0" err="1">
                <a:solidFill>
                  <a:schemeClr val="bg1"/>
                </a:solidFill>
              </a:rPr>
              <a:t>Funzioni</a:t>
            </a:r>
            <a:r>
              <a:rPr lang="en-AU" sz="1600" dirty="0">
                <a:solidFill>
                  <a:schemeClr val="bg1"/>
                </a:solidFill>
              </a:rPr>
              <a:t> – </a:t>
            </a:r>
            <a:r>
              <a:rPr lang="en-AU" sz="1600" dirty="0" err="1">
                <a:solidFill>
                  <a:schemeClr val="bg1"/>
                </a:solidFill>
              </a:rPr>
              <a:t>spazi</a:t>
            </a:r>
            <a:r>
              <a:rPr lang="en-AU" sz="1600" dirty="0">
                <a:solidFill>
                  <a:schemeClr val="bg1"/>
                </a:solidFill>
              </a:rPr>
              <a:t> di </a:t>
            </a:r>
            <a:r>
              <a:rPr lang="en-AU" sz="1600" dirty="0" err="1">
                <a:solidFill>
                  <a:schemeClr val="bg1"/>
                </a:solidFill>
              </a:rPr>
              <a:t>memoria</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1655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4062793" y="1962356"/>
            <a:ext cx="1737932" cy="369332"/>
          </a:xfrm>
          <a:prstGeom prst="rect">
            <a:avLst/>
          </a:prstGeom>
        </p:spPr>
        <p:txBody>
          <a:bodyPr wrap="square">
            <a:spAutoFit/>
          </a:bodyPr>
          <a:lstStyle/>
          <a:p>
            <a:pPr algn="ctr"/>
            <a:r>
              <a:rPr lang="it-IT" b="1" dirty="0"/>
              <a:t>ESERCIZI PY3</a:t>
            </a:r>
          </a:p>
        </p:txBody>
      </p:sp>
      <p:sp>
        <p:nvSpPr>
          <p:cNvPr id="2" name="Arrow: Right 1">
            <a:extLst>
              <a:ext uri="{FF2B5EF4-FFF2-40B4-BE49-F238E27FC236}">
                <a16:creationId xmlns:a16="http://schemas.microsoft.com/office/drawing/2014/main" id="{DAD17929-48B5-4147-8B73-1FDFEFB86905}"/>
              </a:ext>
            </a:extLst>
          </p:cNvPr>
          <p:cNvSpPr/>
          <p:nvPr/>
        </p:nvSpPr>
        <p:spPr>
          <a:xfrm>
            <a:off x="3257550" y="1908408"/>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3" name="Title 2">
            <a:extLst>
              <a:ext uri="{FF2B5EF4-FFF2-40B4-BE49-F238E27FC236}">
                <a16:creationId xmlns:a16="http://schemas.microsoft.com/office/drawing/2014/main" id="{D287332E-4E6F-0AB9-A0FB-062281886ACD}"/>
              </a:ext>
            </a:extLst>
          </p:cNvPr>
          <p:cNvSpPr>
            <a:spLocks noGrp="1"/>
          </p:cNvSpPr>
          <p:nvPr>
            <p:ph type="title"/>
          </p:nvPr>
        </p:nvSpPr>
        <p:spPr/>
        <p:txBody>
          <a:bodyPr/>
          <a:lstStyle/>
          <a:p>
            <a:r>
              <a:rPr lang="it-IT" sz="1600" dirty="0">
                <a:solidFill>
                  <a:schemeClr val="bg1"/>
                </a:solidFill>
              </a:rPr>
              <a:t>Esercizi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1056016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20CB7A-68C5-4BC8-A9DF-7718085D31FE}"/>
              </a:ext>
            </a:extLst>
          </p:cNvPr>
          <p:cNvSpPr/>
          <p:nvPr/>
        </p:nvSpPr>
        <p:spPr>
          <a:xfrm>
            <a:off x="4062793" y="1962356"/>
            <a:ext cx="1737932" cy="369332"/>
          </a:xfrm>
          <a:prstGeom prst="rect">
            <a:avLst/>
          </a:prstGeom>
        </p:spPr>
        <p:txBody>
          <a:bodyPr wrap="square">
            <a:spAutoFit/>
          </a:bodyPr>
          <a:lstStyle/>
          <a:p>
            <a:pPr algn="ctr"/>
            <a:r>
              <a:rPr lang="it-IT" b="1" dirty="0"/>
              <a:t>ESERCIZI PY3</a:t>
            </a:r>
          </a:p>
        </p:txBody>
      </p:sp>
      <p:sp>
        <p:nvSpPr>
          <p:cNvPr id="2" name="Arrow: Right 1">
            <a:extLst>
              <a:ext uri="{FF2B5EF4-FFF2-40B4-BE49-F238E27FC236}">
                <a16:creationId xmlns:a16="http://schemas.microsoft.com/office/drawing/2014/main" id="{DAD17929-48B5-4147-8B73-1FDFEFB86905}"/>
              </a:ext>
            </a:extLst>
          </p:cNvPr>
          <p:cNvSpPr/>
          <p:nvPr/>
        </p:nvSpPr>
        <p:spPr>
          <a:xfrm>
            <a:off x="3257550" y="1908408"/>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5" name="Rectangle 4">
            <a:extLst>
              <a:ext uri="{FF2B5EF4-FFF2-40B4-BE49-F238E27FC236}">
                <a16:creationId xmlns:a16="http://schemas.microsoft.com/office/drawing/2014/main" id="{3F5152CF-994F-453B-9598-4A6A22377292}"/>
              </a:ext>
            </a:extLst>
          </p:cNvPr>
          <p:cNvSpPr/>
          <p:nvPr/>
        </p:nvSpPr>
        <p:spPr>
          <a:xfrm>
            <a:off x="4062793" y="2538653"/>
            <a:ext cx="1737932" cy="369332"/>
          </a:xfrm>
          <a:prstGeom prst="rect">
            <a:avLst/>
          </a:prstGeom>
        </p:spPr>
        <p:txBody>
          <a:bodyPr wrap="square">
            <a:spAutoFit/>
          </a:bodyPr>
          <a:lstStyle/>
          <a:p>
            <a:pPr algn="ctr"/>
            <a:r>
              <a:rPr lang="it-IT" b="1" dirty="0"/>
              <a:t>ESERCIZI PY4</a:t>
            </a:r>
          </a:p>
        </p:txBody>
      </p:sp>
      <p:sp>
        <p:nvSpPr>
          <p:cNvPr id="6" name="Arrow: Right 5">
            <a:extLst>
              <a:ext uri="{FF2B5EF4-FFF2-40B4-BE49-F238E27FC236}">
                <a16:creationId xmlns:a16="http://schemas.microsoft.com/office/drawing/2014/main" id="{D1554FC2-E4D7-40BF-BE2A-3A82FB15FEF7}"/>
              </a:ext>
            </a:extLst>
          </p:cNvPr>
          <p:cNvSpPr/>
          <p:nvPr/>
        </p:nvSpPr>
        <p:spPr>
          <a:xfrm>
            <a:off x="3257550" y="2484705"/>
            <a:ext cx="805244" cy="454147"/>
          </a:xfrm>
          <a:prstGeom prst="rightArrow">
            <a:avLst/>
          </a:prstGeom>
          <a:solidFill>
            <a:srgbClr val="E3D642"/>
          </a:solidFill>
          <a:ln w="6350" cap="flat">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320"/>
            <a:endParaRPr lang="en-AU" sz="1200" kern="0" dirty="0">
              <a:solidFill>
                <a:srgbClr val="212121"/>
              </a:solidFill>
              <a:latin typeface="Courier New"/>
              <a:cs typeface="Courier New"/>
            </a:endParaRPr>
          </a:p>
        </p:txBody>
      </p:sp>
      <p:sp>
        <p:nvSpPr>
          <p:cNvPr id="3" name="Title 2">
            <a:extLst>
              <a:ext uri="{FF2B5EF4-FFF2-40B4-BE49-F238E27FC236}">
                <a16:creationId xmlns:a16="http://schemas.microsoft.com/office/drawing/2014/main" id="{D287332E-4E6F-0AB9-A0FB-062281886ACD}"/>
              </a:ext>
            </a:extLst>
          </p:cNvPr>
          <p:cNvSpPr>
            <a:spLocks noGrp="1"/>
          </p:cNvSpPr>
          <p:nvPr>
            <p:ph type="title"/>
          </p:nvPr>
        </p:nvSpPr>
        <p:spPr/>
        <p:txBody>
          <a:bodyPr/>
          <a:lstStyle/>
          <a:p>
            <a:r>
              <a:rPr lang="it-IT" sz="1600" dirty="0">
                <a:solidFill>
                  <a:schemeClr val="bg1"/>
                </a:solidFill>
              </a:rPr>
              <a:t>Esercizi</a:t>
            </a:r>
            <a:br>
              <a:rPr lang="it-IT" sz="16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951723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62A03-B769-43EB-BE3B-04562E1CC1A6}"/>
              </a:ext>
            </a:extLst>
          </p:cNvPr>
          <p:cNvSpPr>
            <a:spLocks noGrp="1"/>
          </p:cNvSpPr>
          <p:nvPr>
            <p:ph type="body" sz="quarter" idx="14"/>
          </p:nvPr>
        </p:nvSpPr>
        <p:spPr/>
        <p:txBody>
          <a:bodyPr/>
          <a:lstStyle/>
          <a:p>
            <a:r>
              <a:rPr lang="en-AU" dirty="0" err="1">
                <a:solidFill>
                  <a:schemeClr val="tx1"/>
                </a:solidFill>
              </a:rPr>
              <a:t>Cos’è</a:t>
            </a:r>
            <a:r>
              <a:rPr lang="en-AU" dirty="0">
                <a:solidFill>
                  <a:schemeClr val="tx1"/>
                </a:solidFill>
              </a:rPr>
              <a:t> Python</a:t>
            </a:r>
          </a:p>
          <a:p>
            <a:r>
              <a:rPr lang="en-AU" dirty="0" err="1">
                <a:solidFill>
                  <a:schemeClr val="tx1"/>
                </a:solidFill>
              </a:rPr>
              <a:t>Jupyter</a:t>
            </a:r>
            <a:endParaRPr lang="en-AU" dirty="0">
              <a:solidFill>
                <a:schemeClr val="tx1"/>
              </a:solidFill>
            </a:endParaRPr>
          </a:p>
          <a:p>
            <a:r>
              <a:rPr lang="en-AU" dirty="0" err="1">
                <a:solidFill>
                  <a:schemeClr val="tx1"/>
                </a:solidFill>
              </a:rPr>
              <a:t>Librerie</a:t>
            </a:r>
            <a:endParaRPr lang="en-AU" dirty="0">
              <a:solidFill>
                <a:schemeClr val="tx1"/>
              </a:solidFill>
            </a:endParaRPr>
          </a:p>
          <a:p>
            <a:r>
              <a:rPr lang="en-AU" dirty="0" err="1">
                <a:solidFill>
                  <a:schemeClr val="tx1"/>
                </a:solidFill>
              </a:rPr>
              <a:t>Variabili</a:t>
            </a:r>
            <a:endParaRPr lang="en-AU" dirty="0">
              <a:solidFill>
                <a:schemeClr val="tx1"/>
              </a:solidFill>
            </a:endParaRPr>
          </a:p>
          <a:p>
            <a:r>
              <a:rPr lang="en-AU" dirty="0" err="1">
                <a:solidFill>
                  <a:schemeClr val="tx1"/>
                </a:solidFill>
              </a:rPr>
              <a:t>Strutture</a:t>
            </a:r>
            <a:r>
              <a:rPr lang="en-AU" dirty="0">
                <a:solidFill>
                  <a:schemeClr val="tx1"/>
                </a:solidFill>
              </a:rPr>
              <a:t> </a:t>
            </a:r>
            <a:r>
              <a:rPr lang="en-AU" dirty="0" err="1">
                <a:solidFill>
                  <a:schemeClr val="tx1"/>
                </a:solidFill>
              </a:rPr>
              <a:t>Dati</a:t>
            </a:r>
            <a:r>
              <a:rPr lang="en-AU" dirty="0">
                <a:solidFill>
                  <a:schemeClr val="tx1"/>
                </a:solidFill>
              </a:rPr>
              <a:t> Standard</a:t>
            </a:r>
          </a:p>
          <a:p>
            <a:r>
              <a:rPr lang="en-AU" dirty="0" err="1">
                <a:solidFill>
                  <a:schemeClr val="tx1"/>
                </a:solidFill>
              </a:rPr>
              <a:t>Operatori</a:t>
            </a:r>
            <a:r>
              <a:rPr lang="en-AU" dirty="0">
                <a:solidFill>
                  <a:schemeClr val="tx1"/>
                </a:solidFill>
              </a:rPr>
              <a:t> </a:t>
            </a:r>
            <a:r>
              <a:rPr lang="en-AU" dirty="0" err="1">
                <a:solidFill>
                  <a:schemeClr val="tx1"/>
                </a:solidFill>
              </a:rPr>
              <a:t>generici</a:t>
            </a:r>
            <a:endParaRPr lang="en-AU" dirty="0">
              <a:solidFill>
                <a:schemeClr val="tx1"/>
              </a:solidFill>
            </a:endParaRPr>
          </a:p>
          <a:p>
            <a:r>
              <a:rPr lang="en-AU" dirty="0" err="1">
                <a:solidFill>
                  <a:schemeClr val="tx1"/>
                </a:solidFill>
              </a:rPr>
              <a:t>Cicli</a:t>
            </a:r>
            <a:endParaRPr lang="en-AU" dirty="0">
              <a:solidFill>
                <a:schemeClr val="tx1"/>
              </a:solidFill>
            </a:endParaRPr>
          </a:p>
          <a:p>
            <a:r>
              <a:rPr lang="en-AU" dirty="0" err="1">
                <a:solidFill>
                  <a:schemeClr val="tx1"/>
                </a:solidFill>
              </a:rPr>
              <a:t>Funzioni</a:t>
            </a:r>
            <a:endParaRPr lang="en-AU" dirty="0">
              <a:solidFill>
                <a:schemeClr val="tx1"/>
              </a:solidFill>
            </a:endParaRPr>
          </a:p>
          <a:p>
            <a:r>
              <a:rPr lang="en-AU" b="1" dirty="0">
                <a:solidFill>
                  <a:schemeClr val="tx1"/>
                </a:solidFill>
              </a:rPr>
              <a:t>Exercise</a:t>
            </a:r>
          </a:p>
        </p:txBody>
      </p:sp>
    </p:spTree>
    <p:extLst>
      <p:ext uri="{BB962C8B-B14F-4D97-AF65-F5344CB8AC3E}">
        <p14:creationId xmlns:p14="http://schemas.microsoft.com/office/powerpoint/2010/main" val="37975655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D25B5-FA1B-4BC8-8E51-1C07882D8A07}"/>
              </a:ext>
            </a:extLst>
          </p:cNvPr>
          <p:cNvSpPr txBox="1"/>
          <p:nvPr/>
        </p:nvSpPr>
        <p:spPr>
          <a:xfrm>
            <a:off x="1062038" y="758640"/>
            <a:ext cx="7024188" cy="376256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GB" sz="1200" dirty="0">
                <a:latin typeface="Century Gothic"/>
              </a:rPr>
              <a:t>We’re in Italy, and we have a “</a:t>
            </a:r>
            <a:r>
              <a:rPr lang="en-GB" sz="1200" dirty="0" err="1">
                <a:latin typeface="Century Gothic"/>
              </a:rPr>
              <a:t>svunch</a:t>
            </a:r>
            <a:r>
              <a:rPr lang="en-GB" sz="1200" dirty="0">
                <a:latin typeface="Century Gothic"/>
              </a:rPr>
              <a:t>” truck. We want to make a program that will tell us, </a:t>
            </a:r>
          </a:p>
          <a:p>
            <a:r>
              <a:rPr lang="en-GB" sz="1200" dirty="0">
                <a:latin typeface="Century Gothic"/>
              </a:rPr>
              <a:t>every evening, what is the </a:t>
            </a:r>
            <a:r>
              <a:rPr lang="en-GB" sz="1200" b="1" dirty="0">
                <a:latin typeface="Century Gothic"/>
              </a:rPr>
              <a:t>most profitable </a:t>
            </a:r>
            <a:r>
              <a:rPr lang="en-GB" sz="1200" dirty="0">
                <a:latin typeface="Century Gothic"/>
              </a:rPr>
              <a:t>spot to reach to sell as many “panini con la </a:t>
            </a:r>
          </a:p>
          <a:p>
            <a:r>
              <a:rPr lang="en-GB" sz="1200" dirty="0">
                <a:latin typeface="Century Gothic"/>
              </a:rPr>
              <a:t>Porchetta” as possible in order to maximize revenue.</a:t>
            </a:r>
          </a:p>
          <a:p>
            <a:endParaRPr lang="en-GB" sz="1200" dirty="0">
              <a:latin typeface="Century Gothic"/>
            </a:endParaRPr>
          </a:p>
          <a:p>
            <a:r>
              <a:rPr lang="en-GB" sz="1200" dirty="0">
                <a:latin typeface="Century Gothic"/>
              </a:rPr>
              <a:t>The data you have available is:</a:t>
            </a:r>
          </a:p>
          <a:p>
            <a:r>
              <a:rPr lang="en-GB" sz="1200" dirty="0">
                <a:latin typeface="Century Gothic"/>
              </a:rPr>
              <a:t>• a dictionary of every place recording any possible destination as the key, with a list as its </a:t>
            </a:r>
          </a:p>
          <a:p>
            <a:r>
              <a:rPr lang="en-GB" sz="1200" dirty="0">
                <a:latin typeface="Century Gothic"/>
              </a:rPr>
              <a:t>only argument. the list will be composed as follows, the variables will always be there and </a:t>
            </a:r>
          </a:p>
          <a:p>
            <a:r>
              <a:rPr lang="en-GB" sz="1200" dirty="0">
                <a:latin typeface="Century Gothic"/>
              </a:rPr>
              <a:t>in the same order:	</a:t>
            </a:r>
          </a:p>
          <a:p>
            <a:pPr lvl="1"/>
            <a:r>
              <a:rPr lang="en-GB" sz="1200" dirty="0">
                <a:latin typeface="Century Gothic"/>
              </a:rPr>
              <a:t>• price for fuel to the target, </a:t>
            </a:r>
          </a:p>
          <a:p>
            <a:pPr lvl="1"/>
            <a:r>
              <a:rPr lang="en-GB" sz="1200" dirty="0">
                <a:latin typeface="Century Gothic"/>
              </a:rPr>
              <a:t>• any possible tolls, parking costs and taxes (a single number),</a:t>
            </a:r>
          </a:p>
          <a:p>
            <a:pPr lvl="1"/>
            <a:r>
              <a:rPr lang="en-GB" sz="1200" dirty="0">
                <a:latin typeface="Century Gothic"/>
              </a:rPr>
              <a:t>• number of people expected, </a:t>
            </a:r>
          </a:p>
          <a:p>
            <a:pPr lvl="1"/>
            <a:r>
              <a:rPr lang="en-GB" sz="1200" dirty="0">
                <a:latin typeface="Century Gothic"/>
              </a:rPr>
              <a:t>• chance that any given person present will buy your panino, </a:t>
            </a:r>
          </a:p>
          <a:p>
            <a:pPr lvl="1"/>
            <a:r>
              <a:rPr lang="en-GB" sz="1200" dirty="0">
                <a:latin typeface="Century Gothic"/>
              </a:rPr>
              <a:t>• name of the event, </a:t>
            </a:r>
          </a:p>
          <a:p>
            <a:pPr lvl="1"/>
            <a:r>
              <a:rPr lang="en-GB" sz="1200" dirty="0">
                <a:latin typeface="Century Gothic"/>
              </a:rPr>
              <a:t>• price you can set for a panino (different events may have different prices)</a:t>
            </a:r>
          </a:p>
          <a:p>
            <a:r>
              <a:rPr lang="en-GB" sz="1200" dirty="0">
                <a:latin typeface="Century Gothic"/>
              </a:rPr>
              <a:t>• You know also that you can make </a:t>
            </a:r>
            <a:r>
              <a:rPr lang="en-GB" sz="1200" b="1" dirty="0">
                <a:latin typeface="Century Gothic"/>
              </a:rPr>
              <a:t>at most </a:t>
            </a:r>
            <a:r>
              <a:rPr lang="en-GB" sz="1200" dirty="0">
                <a:latin typeface="Century Gothic"/>
              </a:rPr>
              <a:t>100 </a:t>
            </a:r>
            <a:r>
              <a:rPr lang="en-GB" sz="1200" dirty="0" err="1">
                <a:latin typeface="Century Gothic"/>
              </a:rPr>
              <a:t>paninos</a:t>
            </a:r>
            <a:r>
              <a:rPr lang="en-GB" sz="1200" dirty="0">
                <a:latin typeface="Century Gothic"/>
              </a:rPr>
              <a:t> for every night due to time and </a:t>
            </a:r>
          </a:p>
          <a:p>
            <a:r>
              <a:rPr lang="en-GB" sz="1200" dirty="0">
                <a:latin typeface="Century Gothic"/>
              </a:rPr>
              <a:t>space constraints.</a:t>
            </a:r>
          </a:p>
          <a:p>
            <a:endParaRPr lang="en-GB" sz="1200" dirty="0">
              <a:latin typeface="Century Gothic"/>
            </a:endParaRPr>
          </a:p>
          <a:p>
            <a:r>
              <a:rPr lang="en-GB" sz="1200" dirty="0">
                <a:latin typeface="Century Gothic"/>
              </a:rPr>
              <a:t>You will be given two dictionaries for two different days, write a function that will tell you </a:t>
            </a:r>
          </a:p>
          <a:p>
            <a:r>
              <a:rPr lang="en-GB" sz="1200" dirty="0">
                <a:latin typeface="Century Gothic"/>
              </a:rPr>
              <a:t>where to go on each day in order to maximize your </a:t>
            </a:r>
            <a:r>
              <a:rPr lang="en-GB" sz="1200" dirty="0" err="1">
                <a:latin typeface="Century Gothic"/>
              </a:rPr>
              <a:t>earningsaking</a:t>
            </a:r>
            <a:r>
              <a:rPr lang="en-GB" sz="1200" dirty="0">
                <a:latin typeface="Century Gothic"/>
              </a:rPr>
              <a:t> up money to pay for their student debt or risk an aggressive asset takeover from their creditors.</a:t>
            </a:r>
          </a:p>
        </p:txBody>
      </p:sp>
      <p:pic>
        <p:nvPicPr>
          <p:cNvPr id="5" name="Picture 4">
            <a:extLst>
              <a:ext uri="{FF2B5EF4-FFF2-40B4-BE49-F238E27FC236}">
                <a16:creationId xmlns:a16="http://schemas.microsoft.com/office/drawing/2014/main" id="{B5BC449A-BF0D-4B5B-B3CE-BAE500DF1647}"/>
              </a:ext>
            </a:extLst>
          </p:cNvPr>
          <p:cNvPicPr>
            <a:picLocks noChangeAspect="1"/>
          </p:cNvPicPr>
          <p:nvPr/>
        </p:nvPicPr>
        <p:blipFill>
          <a:blip r:embed="rId2"/>
          <a:stretch>
            <a:fillRect/>
          </a:stretch>
        </p:blipFill>
        <p:spPr>
          <a:xfrm>
            <a:off x="-3533" y="758640"/>
            <a:ext cx="1111690" cy="1111690"/>
          </a:xfrm>
          <a:prstGeom prst="rect">
            <a:avLst/>
          </a:prstGeom>
        </p:spPr>
      </p:pic>
      <p:pic>
        <p:nvPicPr>
          <p:cNvPr id="6" name="Picture 5">
            <a:extLst>
              <a:ext uri="{FF2B5EF4-FFF2-40B4-BE49-F238E27FC236}">
                <a16:creationId xmlns:a16="http://schemas.microsoft.com/office/drawing/2014/main" id="{CF007251-7D37-4A0B-9AE9-C38D3724C070}"/>
              </a:ext>
            </a:extLst>
          </p:cNvPr>
          <p:cNvPicPr>
            <a:picLocks noChangeAspect="1"/>
          </p:cNvPicPr>
          <p:nvPr/>
        </p:nvPicPr>
        <p:blipFill>
          <a:blip r:embed="rId3"/>
          <a:stretch>
            <a:fillRect/>
          </a:stretch>
        </p:blipFill>
        <p:spPr>
          <a:xfrm>
            <a:off x="8031772" y="4279107"/>
            <a:ext cx="1111364" cy="864394"/>
          </a:xfrm>
          <a:prstGeom prst="rect">
            <a:avLst/>
          </a:prstGeom>
        </p:spPr>
      </p:pic>
      <p:sp>
        <p:nvSpPr>
          <p:cNvPr id="4" name="Title 3">
            <a:extLst>
              <a:ext uri="{FF2B5EF4-FFF2-40B4-BE49-F238E27FC236}">
                <a16:creationId xmlns:a16="http://schemas.microsoft.com/office/drawing/2014/main" id="{A8D4AF26-9561-9564-6CBF-515D3C6E4F28}"/>
              </a:ext>
            </a:extLst>
          </p:cNvPr>
          <p:cNvSpPr>
            <a:spLocks noGrp="1"/>
          </p:cNvSpPr>
          <p:nvPr>
            <p:ph type="title"/>
          </p:nvPr>
        </p:nvSpPr>
        <p:spPr/>
        <p:txBody>
          <a:bodyPr/>
          <a:lstStyle/>
          <a:p>
            <a:r>
              <a:rPr lang="en-AU" sz="1600" dirty="0">
                <a:solidFill>
                  <a:schemeClr val="bg1"/>
                </a:solidFill>
                <a:latin typeface="Century Gothic"/>
              </a:rPr>
              <a:t>Exercise - </a:t>
            </a:r>
            <a:r>
              <a:rPr lang="en-GB" sz="1600" b="1" dirty="0" err="1">
                <a:solidFill>
                  <a:schemeClr val="bg1"/>
                </a:solidFill>
                <a:latin typeface="Century Gothic"/>
              </a:rPr>
              <a:t>Svunch</a:t>
            </a:r>
            <a:r>
              <a:rPr lang="en-GB" sz="1600" b="1" dirty="0">
                <a:solidFill>
                  <a:schemeClr val="bg1"/>
                </a:solidFill>
                <a:latin typeface="Century Gothic"/>
              </a:rPr>
              <a:t> truck</a:t>
            </a:r>
            <a:br>
              <a:rPr lang="en-AU" sz="100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1372383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D25B5-FA1B-4BC8-8E51-1C07882D8A07}"/>
              </a:ext>
            </a:extLst>
          </p:cNvPr>
          <p:cNvSpPr txBox="1"/>
          <p:nvPr/>
        </p:nvSpPr>
        <p:spPr>
          <a:xfrm>
            <a:off x="1062038" y="758640"/>
            <a:ext cx="7024188" cy="327782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AU" sz="1200" dirty="0">
                <a:latin typeface="Century Gothic"/>
              </a:rPr>
              <a:t>The formula used to estimate revenue is as follows:</a:t>
            </a:r>
          </a:p>
          <a:p>
            <a:pPr algn="ctr"/>
            <a:endParaRPr lang="en-AU" sz="1350" dirty="0">
              <a:latin typeface="Century Gothic"/>
            </a:endParaRPr>
          </a:p>
          <a:p>
            <a:pPr algn="ctr"/>
            <a:r>
              <a:rPr lang="en-AU" sz="1350" dirty="0">
                <a:latin typeface="Century Gothic"/>
              </a:rPr>
              <a:t>revenue = ( min(n° of people*chance of buy, 100) * unit price) - (fuel + tolls)</a:t>
            </a:r>
          </a:p>
          <a:p>
            <a:endParaRPr lang="en-AU" sz="1200" dirty="0">
              <a:latin typeface="Century Gothic"/>
            </a:endParaRPr>
          </a:p>
          <a:p>
            <a:r>
              <a:rPr lang="en-AU" sz="1200" dirty="0">
                <a:latin typeface="Century Gothic"/>
              </a:rPr>
              <a:t>Note: you can copy-paste this list, I made sure all the commas and quotes are correct ☺</a:t>
            </a:r>
          </a:p>
          <a:p>
            <a:endParaRPr lang="en-AU" sz="1200" dirty="0">
              <a:latin typeface="Century Gothic"/>
            </a:endParaRPr>
          </a:p>
          <a:p>
            <a:pPr lvl="1"/>
            <a:r>
              <a:rPr lang="en-AU" sz="1350" dirty="0">
                <a:latin typeface="Century Gothic"/>
              </a:rPr>
              <a:t>day1 = {"</a:t>
            </a:r>
            <a:r>
              <a:rPr lang="en-AU" sz="1350" dirty="0" err="1">
                <a:latin typeface="Century Gothic"/>
              </a:rPr>
              <a:t>S.Siro</a:t>
            </a:r>
            <a:r>
              <a:rPr lang="en-AU" sz="1350" dirty="0">
                <a:latin typeface="Century Gothic"/>
              </a:rPr>
              <a:t>": [2.65, 50, 40000, 0.005, "Milan-Inter", 4.5],</a:t>
            </a:r>
          </a:p>
          <a:p>
            <a:pPr lvl="1"/>
            <a:r>
              <a:rPr lang="en-AU" sz="1350" dirty="0">
                <a:latin typeface="Century Gothic"/>
              </a:rPr>
              <a:t>"Teatro la Scala": [1.00, 100, 2000, 0.0005, "La </a:t>
            </a:r>
            <a:r>
              <a:rPr lang="en-AU" sz="1350" dirty="0" err="1">
                <a:latin typeface="Century Gothic"/>
              </a:rPr>
              <a:t>traviata</a:t>
            </a:r>
            <a:r>
              <a:rPr lang="en-AU" sz="1350" dirty="0">
                <a:latin typeface="Century Gothic"/>
              </a:rPr>
              <a:t>", 15],</a:t>
            </a:r>
          </a:p>
          <a:p>
            <a:pPr lvl="1"/>
            <a:r>
              <a:rPr lang="en-AU" sz="1350" dirty="0">
                <a:latin typeface="Century Gothic"/>
              </a:rPr>
              <a:t>"Duomo": [1.00, 200, 500, 0.056, "</a:t>
            </a:r>
            <a:r>
              <a:rPr lang="en-AU" sz="1350" dirty="0" err="1">
                <a:latin typeface="Century Gothic"/>
              </a:rPr>
              <a:t>Messa</a:t>
            </a:r>
            <a:r>
              <a:rPr lang="en-AU" sz="1350" dirty="0">
                <a:latin typeface="Century Gothic"/>
              </a:rPr>
              <a:t> </a:t>
            </a:r>
            <a:r>
              <a:rPr lang="en-AU" sz="1350" dirty="0" err="1">
                <a:latin typeface="Century Gothic"/>
              </a:rPr>
              <a:t>normale</a:t>
            </a:r>
            <a:r>
              <a:rPr lang="en-AU" sz="1350" dirty="0">
                <a:latin typeface="Century Gothic"/>
              </a:rPr>
              <a:t>", 7],</a:t>
            </a:r>
          </a:p>
          <a:p>
            <a:pPr lvl="1"/>
            <a:r>
              <a:rPr lang="en-AU" sz="1350" dirty="0">
                <a:latin typeface="Century Gothic"/>
              </a:rPr>
              <a:t>"Tre Torri": [12.00, 500, 10000, 0.000056, "Chiara </a:t>
            </a:r>
            <a:r>
              <a:rPr lang="en-AU" sz="1350" dirty="0" err="1">
                <a:latin typeface="Century Gothic"/>
              </a:rPr>
              <a:t>Ferragni</a:t>
            </a:r>
            <a:r>
              <a:rPr lang="en-AU" sz="1350" dirty="0">
                <a:latin typeface="Century Gothic"/>
              </a:rPr>
              <a:t> in </a:t>
            </a:r>
            <a:r>
              <a:rPr lang="en-AU" sz="1350" dirty="0" err="1">
                <a:latin typeface="Century Gothic"/>
              </a:rPr>
              <a:t>visita</a:t>
            </a:r>
            <a:r>
              <a:rPr lang="en-AU" sz="1350" dirty="0">
                <a:latin typeface="Century Gothic"/>
              </a:rPr>
              <a:t>", 70]}</a:t>
            </a:r>
          </a:p>
          <a:p>
            <a:endParaRPr lang="en-AU" sz="1200" dirty="0">
              <a:latin typeface="Century Gothic"/>
            </a:endParaRPr>
          </a:p>
          <a:p>
            <a:pPr lvl="1"/>
            <a:r>
              <a:rPr lang="en-AU" sz="1350" dirty="0">
                <a:latin typeface="Century Gothic"/>
              </a:rPr>
              <a:t>day2 = {"</a:t>
            </a:r>
            <a:r>
              <a:rPr lang="en-AU" sz="1350" dirty="0" err="1">
                <a:latin typeface="Century Gothic"/>
              </a:rPr>
              <a:t>S.Siro</a:t>
            </a:r>
            <a:r>
              <a:rPr lang="en-AU" sz="1350" dirty="0">
                <a:latin typeface="Century Gothic"/>
              </a:rPr>
              <a:t>": [2.65, 50, 2000, 0.05, "Inter-</a:t>
            </a:r>
            <a:r>
              <a:rPr lang="en-AU" sz="1350" dirty="0" err="1">
                <a:latin typeface="Century Gothic"/>
              </a:rPr>
              <a:t>Pizzighettone</a:t>
            </a:r>
            <a:r>
              <a:rPr lang="en-AU" sz="1350" dirty="0">
                <a:latin typeface="Century Gothic"/>
              </a:rPr>
              <a:t>", 5.5],</a:t>
            </a:r>
          </a:p>
          <a:p>
            <a:pPr lvl="1"/>
            <a:r>
              <a:rPr lang="en-AU" sz="1350" dirty="0">
                <a:latin typeface="Century Gothic"/>
              </a:rPr>
              <a:t>"Expo": [1.23, 100, 2000, 0.0005, "Fiera Natale", 25],</a:t>
            </a:r>
          </a:p>
          <a:p>
            <a:pPr lvl="1"/>
            <a:r>
              <a:rPr lang="en-AU" sz="1350" dirty="0">
                <a:latin typeface="Century Gothic"/>
              </a:rPr>
              <a:t>"Duomo": [1.70, 300, 10000, 0.0005, "</a:t>
            </a:r>
            <a:r>
              <a:rPr lang="en-AU" sz="1350" dirty="0" err="1">
                <a:latin typeface="Century Gothic"/>
              </a:rPr>
              <a:t>Messa</a:t>
            </a:r>
            <a:r>
              <a:rPr lang="en-AU" sz="1350" dirty="0">
                <a:latin typeface="Century Gothic"/>
              </a:rPr>
              <a:t> di Natale", 7],</a:t>
            </a:r>
          </a:p>
          <a:p>
            <a:pPr lvl="1"/>
            <a:r>
              <a:rPr lang="en-AU" sz="1350" dirty="0">
                <a:latin typeface="Century Gothic"/>
              </a:rPr>
              <a:t>"</a:t>
            </a:r>
            <a:r>
              <a:rPr lang="en-AU" sz="1350" dirty="0" err="1">
                <a:latin typeface="Century Gothic"/>
              </a:rPr>
              <a:t>Navigli</a:t>
            </a:r>
            <a:r>
              <a:rPr lang="en-AU" sz="1350" dirty="0">
                <a:latin typeface="Century Gothic"/>
              </a:rPr>
              <a:t>": [1.09, 500, 50000, 0.005, "</a:t>
            </a:r>
            <a:r>
              <a:rPr lang="en-AU" sz="1350" dirty="0" err="1">
                <a:latin typeface="Century Gothic"/>
              </a:rPr>
              <a:t>Settimana</a:t>
            </a:r>
            <a:r>
              <a:rPr lang="en-AU" sz="1350" dirty="0">
                <a:latin typeface="Century Gothic"/>
              </a:rPr>
              <a:t> </a:t>
            </a:r>
            <a:r>
              <a:rPr lang="en-AU" sz="1350" dirty="0" err="1">
                <a:latin typeface="Century Gothic"/>
              </a:rPr>
              <a:t>della</a:t>
            </a:r>
            <a:r>
              <a:rPr lang="en-AU" sz="1350" dirty="0">
                <a:latin typeface="Century Gothic"/>
              </a:rPr>
              <a:t> </a:t>
            </a:r>
            <a:r>
              <a:rPr lang="en-AU" sz="1350" dirty="0" err="1">
                <a:latin typeface="Century Gothic"/>
              </a:rPr>
              <a:t>moda</a:t>
            </a:r>
            <a:r>
              <a:rPr lang="en-AU" sz="1350" dirty="0">
                <a:latin typeface="Century Gothic"/>
              </a:rPr>
              <a:t>", 25],</a:t>
            </a:r>
          </a:p>
          <a:p>
            <a:pPr lvl="1"/>
            <a:r>
              <a:rPr lang="en-AU" sz="1350" dirty="0">
                <a:latin typeface="Century Gothic"/>
              </a:rPr>
              <a:t>"Navigli2": [1.09, 0, 13, 1.5, "</a:t>
            </a:r>
            <a:r>
              <a:rPr lang="en-AU" sz="1350" dirty="0" err="1">
                <a:latin typeface="Century Gothic"/>
              </a:rPr>
              <a:t>Nei</a:t>
            </a:r>
            <a:r>
              <a:rPr lang="en-AU" sz="1350" dirty="0">
                <a:latin typeface="Century Gothic"/>
              </a:rPr>
              <a:t> </a:t>
            </a:r>
            <a:r>
              <a:rPr lang="en-AU" sz="1350" dirty="0" err="1">
                <a:latin typeface="Century Gothic"/>
              </a:rPr>
              <a:t>vicoli</a:t>
            </a:r>
            <a:r>
              <a:rPr lang="en-AU" sz="1350" dirty="0">
                <a:latin typeface="Century Gothic"/>
              </a:rPr>
              <a:t> </a:t>
            </a:r>
            <a:r>
              <a:rPr lang="en-AU" sz="1350" dirty="0" err="1">
                <a:latin typeface="Century Gothic"/>
              </a:rPr>
              <a:t>bui</a:t>
            </a:r>
            <a:r>
              <a:rPr lang="en-AU" sz="1350" dirty="0">
                <a:latin typeface="Century Gothic"/>
              </a:rPr>
              <a:t> </a:t>
            </a:r>
            <a:r>
              <a:rPr lang="en-AU" sz="1350" dirty="0" err="1">
                <a:latin typeface="Century Gothic"/>
              </a:rPr>
              <a:t>della</a:t>
            </a:r>
            <a:r>
              <a:rPr lang="en-AU" sz="1350" dirty="0">
                <a:latin typeface="Century Gothic"/>
              </a:rPr>
              <a:t> </a:t>
            </a:r>
            <a:r>
              <a:rPr lang="en-AU" sz="1350" dirty="0" err="1">
                <a:latin typeface="Century Gothic"/>
              </a:rPr>
              <a:t>settimana</a:t>
            </a:r>
            <a:r>
              <a:rPr lang="en-AU" sz="1350" dirty="0">
                <a:latin typeface="Century Gothic"/>
              </a:rPr>
              <a:t> </a:t>
            </a:r>
            <a:r>
              <a:rPr lang="en-AU" sz="1350" dirty="0" err="1">
                <a:latin typeface="Century Gothic"/>
              </a:rPr>
              <a:t>della</a:t>
            </a:r>
            <a:r>
              <a:rPr lang="en-AU" sz="1350" dirty="0">
                <a:latin typeface="Century Gothic"/>
              </a:rPr>
              <a:t> </a:t>
            </a:r>
            <a:r>
              <a:rPr lang="en-AU" sz="1350" dirty="0" err="1">
                <a:latin typeface="Century Gothic"/>
              </a:rPr>
              <a:t>moda</a:t>
            </a:r>
            <a:r>
              <a:rPr lang="en-AU" sz="1350" dirty="0">
                <a:latin typeface="Century Gothic"/>
              </a:rPr>
              <a:t>", 250]}</a:t>
            </a:r>
            <a:endParaRPr lang="en-AU" sz="1200" dirty="0">
              <a:latin typeface="Century Gothic"/>
            </a:endParaRPr>
          </a:p>
        </p:txBody>
      </p:sp>
      <p:pic>
        <p:nvPicPr>
          <p:cNvPr id="5" name="Picture 4">
            <a:extLst>
              <a:ext uri="{FF2B5EF4-FFF2-40B4-BE49-F238E27FC236}">
                <a16:creationId xmlns:a16="http://schemas.microsoft.com/office/drawing/2014/main" id="{EF22A3E6-B32B-4F3D-9D99-5A7A1E630B2F}"/>
              </a:ext>
            </a:extLst>
          </p:cNvPr>
          <p:cNvPicPr>
            <a:picLocks noChangeAspect="1"/>
          </p:cNvPicPr>
          <p:nvPr/>
        </p:nvPicPr>
        <p:blipFill>
          <a:blip r:embed="rId2"/>
          <a:stretch>
            <a:fillRect/>
          </a:stretch>
        </p:blipFill>
        <p:spPr>
          <a:xfrm>
            <a:off x="-3533" y="758640"/>
            <a:ext cx="1111690" cy="1111690"/>
          </a:xfrm>
          <a:prstGeom prst="rect">
            <a:avLst/>
          </a:prstGeom>
        </p:spPr>
      </p:pic>
      <p:pic>
        <p:nvPicPr>
          <p:cNvPr id="6" name="Picture 5">
            <a:extLst>
              <a:ext uri="{FF2B5EF4-FFF2-40B4-BE49-F238E27FC236}">
                <a16:creationId xmlns:a16="http://schemas.microsoft.com/office/drawing/2014/main" id="{74995859-8E97-4AD5-AD4D-E1D88A40BD32}"/>
              </a:ext>
            </a:extLst>
          </p:cNvPr>
          <p:cNvPicPr>
            <a:picLocks noChangeAspect="1"/>
          </p:cNvPicPr>
          <p:nvPr/>
        </p:nvPicPr>
        <p:blipFill>
          <a:blip r:embed="rId3"/>
          <a:stretch>
            <a:fillRect/>
          </a:stretch>
        </p:blipFill>
        <p:spPr>
          <a:xfrm>
            <a:off x="8031772" y="4279107"/>
            <a:ext cx="1111364" cy="864394"/>
          </a:xfrm>
          <a:prstGeom prst="rect">
            <a:avLst/>
          </a:prstGeom>
        </p:spPr>
      </p:pic>
      <p:sp>
        <p:nvSpPr>
          <p:cNvPr id="4" name="Title 3">
            <a:extLst>
              <a:ext uri="{FF2B5EF4-FFF2-40B4-BE49-F238E27FC236}">
                <a16:creationId xmlns:a16="http://schemas.microsoft.com/office/drawing/2014/main" id="{FB36AE04-6970-8E8E-19DE-D341FA8DA803}"/>
              </a:ext>
            </a:extLst>
          </p:cNvPr>
          <p:cNvSpPr>
            <a:spLocks noGrp="1"/>
          </p:cNvSpPr>
          <p:nvPr>
            <p:ph type="title"/>
          </p:nvPr>
        </p:nvSpPr>
        <p:spPr/>
        <p:txBody>
          <a:bodyPr/>
          <a:lstStyle/>
          <a:p>
            <a:r>
              <a:rPr lang="en-AU" sz="1600" dirty="0">
                <a:solidFill>
                  <a:schemeClr val="bg1"/>
                </a:solidFill>
                <a:latin typeface="Century Gothic"/>
              </a:rPr>
              <a:t>Exercise - </a:t>
            </a:r>
            <a:r>
              <a:rPr lang="en-GB" sz="1600" b="1" dirty="0" err="1">
                <a:solidFill>
                  <a:schemeClr val="bg1"/>
                </a:solidFill>
                <a:latin typeface="Century Gothic"/>
              </a:rPr>
              <a:t>Svunch</a:t>
            </a:r>
            <a:r>
              <a:rPr lang="en-GB" sz="1600" b="1" dirty="0">
                <a:solidFill>
                  <a:schemeClr val="bg1"/>
                </a:solidFill>
                <a:latin typeface="Century Gothic"/>
              </a:rPr>
              <a:t> truck</a:t>
            </a:r>
            <a:br>
              <a:rPr lang="en-AU" sz="1000" dirty="0">
                <a:solidFill>
                  <a:schemeClr val="bg1"/>
                </a:solidFill>
              </a:rPr>
            </a:br>
            <a:endParaRPr lang="it-IT" dirty="0"/>
          </a:p>
        </p:txBody>
      </p:sp>
    </p:spTree>
    <p:extLst>
      <p:ext uri="{BB962C8B-B14F-4D97-AF65-F5344CB8AC3E}">
        <p14:creationId xmlns:p14="http://schemas.microsoft.com/office/powerpoint/2010/main" val="2729785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magine 8" descr="fondo f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6067"/>
            <a:ext cx="9144000" cy="4368378"/>
          </a:xfrm>
          <a:prstGeom prst="rect">
            <a:avLst/>
          </a:prstGeom>
          <a:ln w="88900" cap="sq" cmpd="thickThin">
            <a:noFill/>
            <a:prstDash val="solid"/>
            <a:miter lim="800000"/>
          </a:ln>
          <a:effectLst>
            <a:innerShdw blurRad="76200">
              <a:srgbClr val="000000"/>
            </a:innerShdw>
          </a:effectLst>
        </p:spPr>
      </p:pic>
      <p:sp>
        <p:nvSpPr>
          <p:cNvPr id="22" name="Segnaposto numero diapositiva 21">
            <a:extLst>
              <a:ext uri="{FF2B5EF4-FFF2-40B4-BE49-F238E27FC236}">
                <a16:creationId xmlns:a16="http://schemas.microsoft.com/office/drawing/2014/main" id="{649287A3-7867-4B66-A81C-B5C06A555B27}"/>
              </a:ext>
            </a:extLst>
          </p:cNvPr>
          <p:cNvSpPr>
            <a:spLocks noGrp="1"/>
          </p:cNvSpPr>
          <p:nvPr>
            <p:ph type="sldNum" sz="quarter" idx="12"/>
          </p:nvPr>
        </p:nvSpPr>
        <p:spPr/>
        <p:txBody>
          <a:bodyPr/>
          <a:lstStyle/>
          <a:p>
            <a:fld id="{7998DEE5-5424-45CB-8336-3215AFBD0173}" type="slidenum">
              <a:rPr lang="it-IT" smtClean="0"/>
              <a:pPr/>
              <a:t>88</a:t>
            </a:fld>
            <a:endParaRPr lang="it-IT" dirty="0"/>
          </a:p>
        </p:txBody>
      </p:sp>
      <p:sp>
        <p:nvSpPr>
          <p:cNvPr id="6" name="Segnaposto immagine 5"/>
          <p:cNvSpPr>
            <a:spLocks noGrp="1"/>
          </p:cNvSpPr>
          <p:nvPr>
            <p:ph type="pic" sz="quarter" idx="14"/>
          </p:nvPr>
        </p:nvSpPr>
        <p:spPr>
          <a:xfrm>
            <a:off x="0" y="0"/>
            <a:ext cx="9142413" cy="5105401"/>
          </a:xfrm>
        </p:spPr>
      </p:sp>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699"/>
          <a:stretch/>
        </p:blipFill>
        <p:spPr bwMode="auto">
          <a:xfrm>
            <a:off x="6482715" y="434361"/>
            <a:ext cx="2664000" cy="9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Segnaposto immagine 3" descr="down.png"/>
          <p:cNvPicPr>
            <a:picLocks noChangeAspect="1"/>
          </p:cNvPicPr>
          <p:nvPr/>
        </p:nvPicPr>
        <p:blipFill>
          <a:blip r:embed="rId6" cstate="print">
            <a:extLst>
              <a:ext uri="{28A0092B-C50C-407E-A947-70E740481C1C}">
                <a14:useLocalDpi xmlns:a14="http://schemas.microsoft.com/office/drawing/2010/main" val="0"/>
              </a:ext>
            </a:extLst>
          </a:blip>
          <a:srcRect t="1963" b="1963"/>
          <a:stretch>
            <a:fillRect/>
          </a:stretch>
        </p:blipFill>
        <p:spPr>
          <a:xfrm>
            <a:off x="0" y="3974872"/>
            <a:ext cx="2370138" cy="1130529"/>
          </a:xfrm>
          <a:prstGeom prst="rect">
            <a:avLst/>
          </a:prstGeom>
        </p:spPr>
      </p:pic>
    </p:spTree>
    <p:custDataLst>
      <p:tags r:id="rId1"/>
    </p:custDataLst>
    <p:extLst>
      <p:ext uri="{BB962C8B-B14F-4D97-AF65-F5344CB8AC3E}">
        <p14:creationId xmlns:p14="http://schemas.microsoft.com/office/powerpoint/2010/main" val="2480327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FF_finale_aula_webinar_01202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9144000" cy="5143500"/>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 y="0"/>
            <a:ext cx="9258300" cy="5143500"/>
          </a:xfrm>
          <a:prstGeom prst="rect">
            <a:avLst/>
          </a:prstGeom>
        </p:spPr>
      </p:pic>
    </p:spTree>
    <p:custDataLst>
      <p:tags r:id="rId1"/>
    </p:custDataLst>
    <p:extLst>
      <p:ext uri="{BB962C8B-B14F-4D97-AF65-F5344CB8AC3E}">
        <p14:creationId xmlns:p14="http://schemas.microsoft.com/office/powerpoint/2010/main" val="1228833106"/>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5996D9-54A8-4181-B496-A241D04B1E7C}"/>
              </a:ext>
            </a:extLst>
          </p:cNvPr>
          <p:cNvSpPr/>
          <p:nvPr/>
        </p:nvSpPr>
        <p:spPr>
          <a:xfrm>
            <a:off x="1062037" y="806419"/>
            <a:ext cx="5607723" cy="507831"/>
          </a:xfrm>
          <a:prstGeom prst="rect">
            <a:avLst/>
          </a:prstGeom>
        </p:spPr>
        <p:txBody>
          <a:bodyPr wrap="square">
            <a:spAutoFit/>
          </a:bodyPr>
          <a:lstStyle/>
          <a:p>
            <a:pPr algn="just"/>
            <a:r>
              <a:rPr lang="it-IT" sz="1350" b="1" dirty="0"/>
              <a:t>Jupyter Notebook </a:t>
            </a:r>
            <a:r>
              <a:rPr lang="it-IT" sz="1350" dirty="0"/>
              <a:t>è una applicazione web open-source ed è uno dei tanti editor che permette di scrivere codice in Python. </a:t>
            </a:r>
          </a:p>
        </p:txBody>
      </p:sp>
      <p:pic>
        <p:nvPicPr>
          <p:cNvPr id="8" name="Picture 7">
            <a:extLst>
              <a:ext uri="{FF2B5EF4-FFF2-40B4-BE49-F238E27FC236}">
                <a16:creationId xmlns:a16="http://schemas.microsoft.com/office/drawing/2014/main" id="{1050CBA7-23ED-405E-8038-E7077CC95704}"/>
              </a:ext>
            </a:extLst>
          </p:cNvPr>
          <p:cNvPicPr>
            <a:picLocks noChangeAspect="1"/>
          </p:cNvPicPr>
          <p:nvPr/>
        </p:nvPicPr>
        <p:blipFill>
          <a:blip r:embed="rId2"/>
          <a:stretch>
            <a:fillRect/>
          </a:stretch>
        </p:blipFill>
        <p:spPr>
          <a:xfrm>
            <a:off x="6762629" y="558108"/>
            <a:ext cx="1868960" cy="842485"/>
          </a:xfrm>
          <a:prstGeom prst="rect">
            <a:avLst/>
          </a:prstGeom>
        </p:spPr>
      </p:pic>
      <p:sp>
        <p:nvSpPr>
          <p:cNvPr id="9" name="Rectangle 8">
            <a:extLst>
              <a:ext uri="{FF2B5EF4-FFF2-40B4-BE49-F238E27FC236}">
                <a16:creationId xmlns:a16="http://schemas.microsoft.com/office/drawing/2014/main" id="{5734DE51-72AE-4412-A50D-ECA344C9F9D2}"/>
              </a:ext>
            </a:extLst>
          </p:cNvPr>
          <p:cNvSpPr/>
          <p:nvPr/>
        </p:nvSpPr>
        <p:spPr>
          <a:xfrm>
            <a:off x="1062037" y="2601106"/>
            <a:ext cx="7569552" cy="1673535"/>
          </a:xfrm>
          <a:prstGeom prst="rect">
            <a:avLst/>
          </a:prstGeom>
        </p:spPr>
        <p:txBody>
          <a:bodyPr wrap="square">
            <a:spAutoFit/>
          </a:bodyPr>
          <a:lstStyle/>
          <a:p>
            <a:pPr algn="just"/>
            <a:r>
              <a:rPr lang="it-IT" sz="1350" dirty="0"/>
              <a:t>Per aprire Jupyter Notebook si devono eseguire i seguenti step:</a:t>
            </a:r>
          </a:p>
          <a:p>
            <a:pPr marL="257175" indent="-257175" algn="just">
              <a:buFont typeface="+mj-lt"/>
              <a:buAutoNum type="arabicPeriod"/>
            </a:pPr>
            <a:r>
              <a:rPr lang="it-IT" sz="1350" dirty="0"/>
              <a:t>Aprire il cmd di Anaconda 3 da Start</a:t>
            </a:r>
          </a:p>
          <a:p>
            <a:pPr marL="257175" indent="-257175" algn="just">
              <a:buFont typeface="+mj-lt"/>
              <a:buAutoNum type="arabicPeriod"/>
            </a:pPr>
            <a:r>
              <a:rPr lang="it-IT" sz="1350" dirty="0"/>
              <a:t>Usare il comando </a:t>
            </a:r>
            <a:r>
              <a:rPr lang="it-IT" sz="1350" b="1" dirty="0"/>
              <a:t>cd</a:t>
            </a:r>
            <a:r>
              <a:rPr lang="it-IT" sz="1350" dirty="0"/>
              <a:t> per cambiare directory in cui verrà poi salvato il progetto del notebook. Se non specificato, il notebook verrà salvato nella cartella di installazione di Jupyter Notebook.</a:t>
            </a:r>
          </a:p>
          <a:p>
            <a:pPr marL="257175" indent="-257175" algn="just">
              <a:buFont typeface="+mj-lt"/>
              <a:buAutoNum type="arabicPeriod"/>
            </a:pPr>
            <a:r>
              <a:rPr lang="it-IT" sz="1350" dirty="0"/>
              <a:t>Digitare il comando </a:t>
            </a:r>
            <a:r>
              <a:rPr lang="it-IT" sz="1350" b="1" dirty="0"/>
              <a:t>jupyter notebook</a:t>
            </a:r>
            <a:r>
              <a:rPr lang="it-IT" sz="1350" dirty="0"/>
              <a:t> per avviare l’applicazione che si aprirà nel browser.</a:t>
            </a:r>
          </a:p>
          <a:p>
            <a:pPr algn="just"/>
            <a:endParaRPr lang="it-IT" sz="825" dirty="0"/>
          </a:p>
          <a:p>
            <a:pPr algn="just"/>
            <a:r>
              <a:rPr lang="it-IT" sz="1350" dirty="0"/>
              <a:t>Questi step devono essere ripetuti ogni volta all’apertura. Nella finestra del browser che si aprirà saranno elencati i notebook già creati (se esistono) o si potrà crearne uno nuovo.</a:t>
            </a:r>
          </a:p>
        </p:txBody>
      </p:sp>
      <p:sp>
        <p:nvSpPr>
          <p:cNvPr id="10" name="Rectangle 9">
            <a:extLst>
              <a:ext uri="{FF2B5EF4-FFF2-40B4-BE49-F238E27FC236}">
                <a16:creationId xmlns:a16="http://schemas.microsoft.com/office/drawing/2014/main" id="{495152D2-A903-4226-ABED-0FD9B1A5CDF6}"/>
              </a:ext>
            </a:extLst>
          </p:cNvPr>
          <p:cNvSpPr/>
          <p:nvPr/>
        </p:nvSpPr>
        <p:spPr>
          <a:xfrm>
            <a:off x="1062037" y="1322888"/>
            <a:ext cx="7569552" cy="1258037"/>
          </a:xfrm>
          <a:prstGeom prst="rect">
            <a:avLst/>
          </a:prstGeom>
        </p:spPr>
        <p:txBody>
          <a:bodyPr wrap="square">
            <a:spAutoFit/>
          </a:bodyPr>
          <a:lstStyle/>
          <a:p>
            <a:pPr algn="just"/>
            <a:r>
              <a:rPr lang="it-IT" sz="1350" dirty="0"/>
              <a:t>Oltre al codice tradizionale, Jupyter Notebook implementa delle funzionalità user-friendly per la visualizzazione degli output e la possibilità di strutturare l’interno processo in capitoli o blocchi di commento per facilitare la lettura da parte di altre persone.</a:t>
            </a:r>
          </a:p>
          <a:p>
            <a:pPr algn="just"/>
            <a:endParaRPr lang="it-IT" sz="825" dirty="0"/>
          </a:p>
          <a:p>
            <a:pPr algn="just"/>
            <a:r>
              <a:rPr lang="it-IT" sz="1350" dirty="0"/>
              <a:t>I file di Jupyter Notebook possono essere esportati e convertiti in altri formati, tra cui ad esempio .</a:t>
            </a:r>
            <a:r>
              <a:rPr lang="it-IT" sz="1350" b="1" dirty="0"/>
              <a:t>html</a:t>
            </a:r>
            <a:r>
              <a:rPr lang="it-IT" sz="1350" dirty="0"/>
              <a:t> e .</a:t>
            </a:r>
            <a:r>
              <a:rPr lang="it-IT" sz="1350" b="1" dirty="0"/>
              <a:t>pdf</a:t>
            </a:r>
            <a:r>
              <a:rPr lang="it-IT" sz="1350" dirty="0"/>
              <a:t>.</a:t>
            </a:r>
          </a:p>
        </p:txBody>
      </p:sp>
      <p:sp>
        <p:nvSpPr>
          <p:cNvPr id="11" name="Title 10">
            <a:extLst>
              <a:ext uri="{FF2B5EF4-FFF2-40B4-BE49-F238E27FC236}">
                <a16:creationId xmlns:a16="http://schemas.microsoft.com/office/drawing/2014/main" id="{3EF59FAD-8079-247D-718C-D337C23EE135}"/>
              </a:ext>
            </a:extLst>
          </p:cNvPr>
          <p:cNvSpPr>
            <a:spLocks noGrp="1"/>
          </p:cNvSpPr>
          <p:nvPr>
            <p:ph type="title"/>
          </p:nvPr>
        </p:nvSpPr>
        <p:spPr/>
        <p:txBody>
          <a:bodyPr/>
          <a:lstStyle/>
          <a:p>
            <a:r>
              <a:rPr lang="en-AU" sz="1600" dirty="0" err="1">
                <a:solidFill>
                  <a:schemeClr val="bg1"/>
                </a:solidFill>
              </a:rPr>
              <a:t>Jupyter</a:t>
            </a:r>
            <a:r>
              <a:rPr lang="en-AU" sz="1600" dirty="0">
                <a:solidFill>
                  <a:schemeClr val="bg1"/>
                </a:solidFill>
              </a:rPr>
              <a:t> Notebook</a:t>
            </a:r>
            <a:br>
              <a:rPr lang="it-IT"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3589545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1" name="Immagine 20"/>
          <p:cNvPicPr>
            <a:picLocks noChangeAspect="1"/>
          </p:cNvPicPr>
          <p:nvPr/>
        </p:nvPicPr>
        <p:blipFill>
          <a:blip r:embed="rId5"/>
          <a:stretch>
            <a:fillRect/>
          </a:stretch>
        </p:blipFill>
        <p:spPr>
          <a:xfrm>
            <a:off x="58" y="628918"/>
            <a:ext cx="4646449" cy="4514582"/>
          </a:xfrm>
          <a:prstGeom prst="rect">
            <a:avLst/>
          </a:prstGeom>
        </p:spPr>
      </p:pic>
      <p:sp>
        <p:nvSpPr>
          <p:cNvPr id="6" name="Pentagono 5"/>
          <p:cNvSpPr/>
          <p:nvPr/>
        </p:nvSpPr>
        <p:spPr>
          <a:xfrm>
            <a:off x="79008" y="551324"/>
            <a:ext cx="2906281" cy="1141200"/>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800">
              <a:defRPr/>
            </a:pPr>
            <a:r>
              <a:rPr lang="it-IT" sz="1600" dirty="0">
                <a:solidFill>
                  <a:srgbClr val="0F3250"/>
                </a:solidFill>
              </a:rPr>
              <a:t>Accedi al portale </a:t>
            </a:r>
            <a:r>
              <a:rPr lang="it-IT" sz="1600" b="1" dirty="0">
                <a:solidFill>
                  <a:srgbClr val="0F3250"/>
                </a:solidFill>
              </a:rPr>
              <a:t>UNICA</a:t>
            </a:r>
            <a:endParaRPr kumimoji="0" lang="it-IT" sz="1200" b="0" i="0" u="none" strike="noStrike" kern="1200" cap="none" spc="0" normalizeH="0" baseline="0" noProof="0" dirty="0">
              <a:ln>
                <a:noFill/>
              </a:ln>
              <a:solidFill>
                <a:srgbClr val="0F3250"/>
              </a:solidFill>
              <a:effectLst/>
              <a:uLnTx/>
              <a:uFillTx/>
              <a:latin typeface="Calibri"/>
              <a:ea typeface="+mn-ea"/>
              <a:cs typeface="+mn-cs"/>
            </a:endParaRPr>
          </a:p>
        </p:txBody>
      </p:sp>
      <p:sp>
        <p:nvSpPr>
          <p:cNvPr id="7" name="Pentagono 6"/>
          <p:cNvSpPr/>
          <p:nvPr/>
        </p:nvSpPr>
        <p:spPr>
          <a:xfrm>
            <a:off x="79009" y="1697373"/>
            <a:ext cx="3693738" cy="1141200"/>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66"/>
            <a:r>
              <a:rPr lang="it-IT" sz="1600" dirty="0">
                <a:solidFill>
                  <a:srgbClr val="0F3250"/>
                </a:solidFill>
              </a:rPr>
              <a:t>Vai alla sezione "</a:t>
            </a:r>
            <a:r>
              <a:rPr lang="it-IT" sz="1600" b="1" dirty="0">
                <a:solidFill>
                  <a:srgbClr val="0F3250"/>
                </a:solidFill>
              </a:rPr>
              <a:t>La tua formazione - Riepilogo Formativo</a:t>
            </a:r>
            <a:r>
              <a:rPr lang="it-IT" sz="1600" dirty="0">
                <a:solidFill>
                  <a:srgbClr val="0F3250"/>
                </a:solidFill>
              </a:rPr>
              <a:t>" </a:t>
            </a:r>
          </a:p>
        </p:txBody>
      </p:sp>
      <p:sp>
        <p:nvSpPr>
          <p:cNvPr id="8" name="Pentagono 7"/>
          <p:cNvSpPr/>
          <p:nvPr/>
        </p:nvSpPr>
        <p:spPr>
          <a:xfrm>
            <a:off x="79008" y="2724550"/>
            <a:ext cx="3619231" cy="1141200"/>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66"/>
            <a:r>
              <a:rPr lang="it-IT" sz="1600" dirty="0">
                <a:solidFill>
                  <a:srgbClr val="0F3250"/>
                </a:solidFill>
              </a:rPr>
              <a:t>In corrispondenza del corso è presente l’opzione </a:t>
            </a:r>
            <a:r>
              <a:rPr lang="it-IT" sz="1600" b="1" dirty="0">
                <a:solidFill>
                  <a:srgbClr val="0F3250"/>
                </a:solidFill>
              </a:rPr>
              <a:t>Visualizza dettagli formazione</a:t>
            </a:r>
          </a:p>
        </p:txBody>
      </p:sp>
      <p:sp>
        <p:nvSpPr>
          <p:cNvPr id="9" name="Pentagono 8"/>
          <p:cNvSpPr/>
          <p:nvPr/>
        </p:nvSpPr>
        <p:spPr>
          <a:xfrm>
            <a:off x="88153" y="3777698"/>
            <a:ext cx="3264647" cy="1141200"/>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66"/>
            <a:r>
              <a:rPr lang="it-IT" sz="1600" u="sng" dirty="0">
                <a:solidFill>
                  <a:srgbClr val="0F3250"/>
                </a:solidFill>
              </a:rPr>
              <a:t>Apri il menù a tendina</a:t>
            </a:r>
            <a:r>
              <a:rPr lang="it-IT" sz="1600" dirty="0">
                <a:solidFill>
                  <a:srgbClr val="0F3250"/>
                </a:solidFill>
              </a:rPr>
              <a:t> e clicca su </a:t>
            </a:r>
            <a:r>
              <a:rPr lang="it-IT" sz="1600" b="1" dirty="0">
                <a:solidFill>
                  <a:srgbClr val="0F3250"/>
                </a:solidFill>
              </a:rPr>
              <a:t>Analizza</a:t>
            </a:r>
            <a:r>
              <a:rPr lang="it-IT" sz="1600" dirty="0">
                <a:solidFill>
                  <a:srgbClr val="0F3250"/>
                </a:solidFill>
              </a:rPr>
              <a:t> </a:t>
            </a:r>
            <a:r>
              <a:rPr lang="it-IT" sz="1600" u="sng" dirty="0">
                <a:solidFill>
                  <a:srgbClr val="0F3250"/>
                </a:solidFill>
              </a:rPr>
              <a:t>per aprire il </a:t>
            </a:r>
            <a:r>
              <a:rPr lang="it-IT" sz="1600" b="1" i="1" u="sng" dirty="0">
                <a:solidFill>
                  <a:srgbClr val="0F3250"/>
                </a:solidFill>
              </a:rPr>
              <a:t>Feedback Form</a:t>
            </a:r>
          </a:p>
        </p:txBody>
      </p:sp>
      <p:pic>
        <p:nvPicPr>
          <p:cNvPr id="2" name="Immagine 1"/>
          <p:cNvPicPr>
            <a:picLocks noChangeAspect="1"/>
          </p:cNvPicPr>
          <p:nvPr/>
        </p:nvPicPr>
        <p:blipFill rotWithShape="1">
          <a:blip r:embed="rId6"/>
          <a:srcRect b="2080"/>
          <a:stretch/>
        </p:blipFill>
        <p:spPr>
          <a:xfrm>
            <a:off x="5838668" y="712800"/>
            <a:ext cx="3305333" cy="4430699"/>
          </a:xfrm>
          <a:prstGeom prst="rect">
            <a:avLst/>
          </a:prstGeom>
        </p:spPr>
      </p:pic>
      <p:sp>
        <p:nvSpPr>
          <p:cNvPr id="3" name="Rettangolo 2"/>
          <p:cNvSpPr/>
          <p:nvPr/>
        </p:nvSpPr>
        <p:spPr>
          <a:xfrm>
            <a:off x="58" y="13546"/>
            <a:ext cx="9143942" cy="4334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t>Prenditi 2 minuti!</a:t>
            </a:r>
          </a:p>
        </p:txBody>
      </p:sp>
      <p:sp>
        <p:nvSpPr>
          <p:cNvPr id="19" name="Rettangolo 18"/>
          <p:cNvSpPr/>
          <p:nvPr/>
        </p:nvSpPr>
        <p:spPr>
          <a:xfrm>
            <a:off x="6394209" y="1996995"/>
            <a:ext cx="2749791" cy="461665"/>
          </a:xfrm>
          <a:prstGeom prst="rect">
            <a:avLst/>
          </a:prstGeom>
        </p:spPr>
        <p:txBody>
          <a:bodyPr wrap="none">
            <a:spAutoFit/>
          </a:bodyPr>
          <a:lstStyle/>
          <a:p>
            <a:pPr algn="ctr" defTabSz="685766"/>
            <a:r>
              <a:rPr lang="it-IT" sz="2400" b="1">
                <a:solidFill>
                  <a:srgbClr val="0F3250"/>
                </a:solidFill>
                <a:cs typeface="Arial" panose="020B0604020202020204" pitchFamily="34" charset="0"/>
              </a:rPr>
              <a:t>È</a:t>
            </a:r>
            <a:r>
              <a:rPr lang="it-IT" sz="2400" b="1">
                <a:solidFill>
                  <a:srgbClr val="0F3250"/>
                </a:solidFill>
              </a:rPr>
              <a:t> </a:t>
            </a:r>
            <a:r>
              <a:rPr lang="it-IT" sz="2400" b="1" dirty="0">
                <a:solidFill>
                  <a:srgbClr val="0F3250"/>
                </a:solidFill>
              </a:rPr>
              <a:t>semplice e veloce!</a:t>
            </a:r>
          </a:p>
        </p:txBody>
      </p:sp>
      <p:pic>
        <p:nvPicPr>
          <p:cNvPr id="23" name="Immagin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7039" y="3030776"/>
            <a:ext cx="1349477" cy="1540606"/>
          </a:xfrm>
          <a:prstGeom prst="rect">
            <a:avLst/>
          </a:prstGeom>
        </p:spPr>
      </p:pic>
      <p:grpSp>
        <p:nvGrpSpPr>
          <p:cNvPr id="24" name="Gruppo 23"/>
          <p:cNvGrpSpPr/>
          <p:nvPr/>
        </p:nvGrpSpPr>
        <p:grpSpPr>
          <a:xfrm>
            <a:off x="4226595" y="1707948"/>
            <a:ext cx="1685057" cy="1039761"/>
            <a:chOff x="8096790" y="1504837"/>
            <a:chExt cx="1178450" cy="846789"/>
          </a:xfrm>
        </p:grpSpPr>
        <p:pic>
          <p:nvPicPr>
            <p:cNvPr id="25" name="Immagine 24"/>
            <p:cNvPicPr/>
            <p:nvPr/>
          </p:nvPicPr>
          <p:blipFill rotWithShape="1">
            <a:blip r:embed="rId8" cstate="print">
              <a:extLst>
                <a:ext uri="{28A0092B-C50C-407E-A947-70E740481C1C}">
                  <a14:useLocalDpi xmlns:a14="http://schemas.microsoft.com/office/drawing/2010/main"/>
                </a:ext>
              </a:extLst>
            </a:blip>
            <a:srcRect t="6365"/>
            <a:stretch/>
          </p:blipFill>
          <p:spPr bwMode="auto">
            <a:xfrm>
              <a:off x="8096790" y="1504837"/>
              <a:ext cx="1178450" cy="846789"/>
            </a:xfrm>
            <a:prstGeom prst="rect">
              <a:avLst/>
            </a:prstGeom>
            <a:ln>
              <a:noFill/>
            </a:ln>
            <a:extLst>
              <a:ext uri="{53640926-AAD7-44D8-BBD7-CCE9431645EC}">
                <a14:shadowObscured xmlns:a14="http://schemas.microsoft.com/office/drawing/2010/main"/>
              </a:ext>
            </a:extLst>
          </p:spPr>
        </p:pic>
        <p:sp>
          <p:nvSpPr>
            <p:cNvPr id="26" name="Rettangolo 25"/>
            <p:cNvSpPr/>
            <p:nvPr/>
          </p:nvSpPr>
          <p:spPr>
            <a:xfrm>
              <a:off x="8394176" y="2159218"/>
              <a:ext cx="780460" cy="181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sp>
        <p:nvSpPr>
          <p:cNvPr id="20" name="Rettangolo 19"/>
          <p:cNvSpPr/>
          <p:nvPr/>
        </p:nvSpPr>
        <p:spPr>
          <a:xfrm>
            <a:off x="6147496" y="1343182"/>
            <a:ext cx="3155031" cy="446276"/>
          </a:xfrm>
          <a:prstGeom prst="rect">
            <a:avLst/>
          </a:prstGeom>
        </p:spPr>
        <p:txBody>
          <a:bodyPr wrap="none">
            <a:spAutoFit/>
          </a:bodyPr>
          <a:lstStyle/>
          <a:p>
            <a:pPr defTabSz="685766"/>
            <a:r>
              <a:rPr lang="it-IT" sz="2300" b="1" dirty="0">
                <a:solidFill>
                  <a:srgbClr val="0F3250"/>
                </a:solidFill>
              </a:rPr>
              <a:t>Rispondi alle domande! </a:t>
            </a:r>
          </a:p>
        </p:txBody>
      </p:sp>
      <p:pic>
        <p:nvPicPr>
          <p:cNvPr id="22" name="Immagine 21"/>
          <p:cNvPicPr>
            <a:picLocks noChangeAspect="1"/>
          </p:cNvPicPr>
          <p:nvPr/>
        </p:nvPicPr>
        <p:blipFill rotWithShape="1">
          <a:blip r:embed="rId9"/>
          <a:srcRect r="11195" b="-393"/>
          <a:stretch/>
        </p:blipFill>
        <p:spPr>
          <a:xfrm>
            <a:off x="4192304" y="2882013"/>
            <a:ext cx="1737291" cy="860843"/>
          </a:xfrm>
          <a:prstGeom prst="rect">
            <a:avLst/>
          </a:prstGeom>
        </p:spPr>
      </p:pic>
    </p:spTree>
    <p:custDataLst>
      <p:tags r:id="rId1"/>
    </p:custDataLst>
    <p:extLst>
      <p:ext uri="{BB962C8B-B14F-4D97-AF65-F5344CB8AC3E}">
        <p14:creationId xmlns:p14="http://schemas.microsoft.com/office/powerpoint/2010/main" val="265320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1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olo 5"/>
          <p:cNvSpPr>
            <a:spLocks noGrp="1"/>
          </p:cNvSpPr>
          <p:nvPr>
            <p:ph type="title" idx="4294967295"/>
          </p:nvPr>
        </p:nvSpPr>
        <p:spPr>
          <a:xfrm>
            <a:off x="5913120" y="2571750"/>
            <a:ext cx="1813560" cy="857250"/>
          </a:xfrm>
          <a:prstGeom prst="rect">
            <a:avLst/>
          </a:prstGeom>
        </p:spPr>
        <p:txBody>
          <a:bodyPr/>
          <a:lstStyle/>
          <a:p>
            <a:r>
              <a:rPr lang="it-IT" dirty="0"/>
              <a:t>  Grazie!</a:t>
            </a:r>
          </a:p>
        </p:txBody>
      </p:sp>
      <p:sp>
        <p:nvSpPr>
          <p:cNvPr id="16" name="Segnaposto numero diapositiva 15">
            <a:extLst>
              <a:ext uri="{FF2B5EF4-FFF2-40B4-BE49-F238E27FC236}">
                <a16:creationId xmlns:a16="http://schemas.microsoft.com/office/drawing/2014/main" id="{7EBD4E93-0A81-481C-8BF1-B9BC8A10B5DB}"/>
              </a:ext>
            </a:extLst>
          </p:cNvPr>
          <p:cNvSpPr>
            <a:spLocks noGrp="1"/>
          </p:cNvSpPr>
          <p:nvPr>
            <p:ph type="sldNum" sz="quarter" idx="4294967295"/>
          </p:nvPr>
        </p:nvSpPr>
        <p:spPr>
          <a:xfrm>
            <a:off x="8691563" y="227013"/>
            <a:ext cx="452437" cy="273050"/>
          </a:xfrm>
          <a:prstGeom prst="rect">
            <a:avLst/>
          </a:prstGeom>
        </p:spPr>
        <p:txBody>
          <a:bodyPr/>
          <a:lstStyle/>
          <a:p>
            <a:fld id="{7998DEE5-5424-45CB-8336-3215AFBD0173}" type="slidenum">
              <a:rPr lang="it-IT" smtClean="0"/>
              <a:pPr/>
              <a:t>91</a:t>
            </a:fld>
            <a:endParaRPr lang="it-IT" dirty="0"/>
          </a:p>
        </p:txBody>
      </p:sp>
      <p:sp>
        <p:nvSpPr>
          <p:cNvPr id="2" name="Segnaposto testo 1"/>
          <p:cNvSpPr>
            <a:spLocks noGrp="1"/>
          </p:cNvSpPr>
          <p:nvPr>
            <p:ph type="body" sz="quarter" idx="4294967295"/>
          </p:nvPr>
        </p:nvSpPr>
        <p:spPr>
          <a:xfrm>
            <a:off x="7543800" y="2757488"/>
            <a:ext cx="1600200" cy="369887"/>
          </a:xfrm>
          <a:prstGeom prst="rect">
            <a:avLst/>
          </a:prstGeom>
        </p:spPr>
        <p:txBody>
          <a:bodyPr/>
          <a:lstStyle/>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p:txBody>
      </p:sp>
      <p:sp>
        <p:nvSpPr>
          <p:cNvPr id="5" name="CasellaDiTesto 4"/>
          <p:cNvSpPr txBox="1"/>
          <p:nvPr/>
        </p:nvSpPr>
        <p:spPr>
          <a:xfrm>
            <a:off x="528145" y="141890"/>
            <a:ext cx="6337738" cy="461665"/>
          </a:xfrm>
          <a:prstGeom prst="rect">
            <a:avLst/>
          </a:prstGeom>
          <a:noFill/>
        </p:spPr>
        <p:txBody>
          <a:bodyPr wrap="square" rtlCol="0">
            <a:spAutoFit/>
          </a:bodyPr>
          <a:lstStyle/>
          <a:p>
            <a:r>
              <a:rPr lang="it-IT" sz="2400" b="1" dirty="0">
                <a:solidFill>
                  <a:schemeClr val="bg1"/>
                </a:solidFill>
              </a:rPr>
              <a:t>Cosa troverai nel portale UNICA</a:t>
            </a:r>
          </a:p>
        </p:txBody>
      </p:sp>
      <p:sp>
        <p:nvSpPr>
          <p:cNvPr id="7" name="Rettangolo 6"/>
          <p:cNvSpPr/>
          <p:nvPr/>
        </p:nvSpPr>
        <p:spPr>
          <a:xfrm>
            <a:off x="1866650" y="693383"/>
            <a:ext cx="7021518" cy="1200329"/>
          </a:xfrm>
          <a:prstGeom prst="rect">
            <a:avLst/>
          </a:prstGeom>
        </p:spPr>
        <p:txBody>
          <a:bodyPr wrap="square">
            <a:spAutoFit/>
          </a:bodyPr>
          <a:lstStyle/>
          <a:p>
            <a:r>
              <a:rPr lang="it-IT" b="1" dirty="0">
                <a:solidFill>
                  <a:schemeClr val="bg1"/>
                </a:solidFill>
              </a:rPr>
              <a:t>Materiale didattico</a:t>
            </a:r>
          </a:p>
          <a:p>
            <a:r>
              <a:rPr lang="it-IT" dirty="0">
                <a:solidFill>
                  <a:schemeClr val="bg1"/>
                </a:solidFill>
              </a:rPr>
              <a:t>Circa 5 giorni lavorativi dopo il corso, lo trovi nella sezione→ </a:t>
            </a:r>
            <a:r>
              <a:rPr lang="it-IT" b="1" dirty="0">
                <a:solidFill>
                  <a:schemeClr val="bg1"/>
                </a:solidFill>
              </a:rPr>
              <a:t>La tua formazione </a:t>
            </a:r>
            <a:r>
              <a:rPr lang="it-IT" dirty="0">
                <a:solidFill>
                  <a:schemeClr val="bg1"/>
                </a:solidFill>
              </a:rPr>
              <a:t>→ </a:t>
            </a:r>
            <a:r>
              <a:rPr lang="it-IT" b="1" dirty="0">
                <a:solidFill>
                  <a:schemeClr val="bg1"/>
                </a:solidFill>
              </a:rPr>
              <a:t>Riepilogo formativo </a:t>
            </a:r>
            <a:r>
              <a:rPr lang="it-IT" dirty="0">
                <a:solidFill>
                  <a:schemeClr val="bg1"/>
                </a:solidFill>
              </a:rPr>
              <a:t>alla voce «</a:t>
            </a:r>
            <a:r>
              <a:rPr lang="it-IT" b="1" dirty="0">
                <a:solidFill>
                  <a:schemeClr val="bg1"/>
                </a:solidFill>
              </a:rPr>
              <a:t>Risorse</a:t>
            </a:r>
            <a:r>
              <a:rPr lang="it-IT" dirty="0">
                <a:solidFill>
                  <a:schemeClr val="bg1"/>
                </a:solidFill>
              </a:rPr>
              <a:t>».</a:t>
            </a:r>
          </a:p>
          <a:p>
            <a:r>
              <a:rPr lang="it-IT" dirty="0">
                <a:solidFill>
                  <a:schemeClr val="bg1"/>
                </a:solidFill>
              </a:rPr>
              <a:t>Utilizzalo anche a supporto dello svolgimento del Test di verifica finale.</a:t>
            </a:r>
          </a:p>
        </p:txBody>
      </p:sp>
      <p:pic>
        <p:nvPicPr>
          <p:cNvPr id="8" name="Immagine 7"/>
          <p:cNvPicPr>
            <a:picLocks noChangeAspect="1"/>
          </p:cNvPicPr>
          <p:nvPr/>
        </p:nvPicPr>
        <p:blipFill>
          <a:blip r:embed="rId4"/>
          <a:stretch>
            <a:fillRect/>
          </a:stretch>
        </p:blipFill>
        <p:spPr>
          <a:xfrm>
            <a:off x="463051" y="2128900"/>
            <a:ext cx="1218586" cy="1230303"/>
          </a:xfrm>
          <a:prstGeom prst="rect">
            <a:avLst/>
          </a:prstGeom>
        </p:spPr>
      </p:pic>
      <p:sp>
        <p:nvSpPr>
          <p:cNvPr id="9" name="Rettangolo 8"/>
          <p:cNvSpPr/>
          <p:nvPr/>
        </p:nvSpPr>
        <p:spPr>
          <a:xfrm>
            <a:off x="1866650" y="2282386"/>
            <a:ext cx="7297415" cy="923330"/>
          </a:xfrm>
          <a:prstGeom prst="rect">
            <a:avLst/>
          </a:prstGeom>
        </p:spPr>
        <p:txBody>
          <a:bodyPr wrap="square">
            <a:spAutoFit/>
          </a:bodyPr>
          <a:lstStyle/>
          <a:p>
            <a:r>
              <a:rPr lang="it-IT" b="1" dirty="0">
                <a:solidFill>
                  <a:schemeClr val="bg1"/>
                </a:solidFill>
              </a:rPr>
              <a:t>Test di verifica finale (se previsto)</a:t>
            </a:r>
          </a:p>
          <a:p>
            <a:r>
              <a:rPr lang="it-IT" dirty="0">
                <a:solidFill>
                  <a:schemeClr val="bg1"/>
                </a:solidFill>
              </a:rPr>
              <a:t>Circa </a:t>
            </a:r>
            <a:r>
              <a:rPr lang="it-IT" b="1" dirty="0">
                <a:solidFill>
                  <a:schemeClr val="bg1"/>
                </a:solidFill>
              </a:rPr>
              <a:t>5 giorni lavorativi dopo il corso</a:t>
            </a:r>
            <a:r>
              <a:rPr lang="it-IT" dirty="0">
                <a:solidFill>
                  <a:schemeClr val="bg1"/>
                </a:solidFill>
              </a:rPr>
              <a:t>.</a:t>
            </a:r>
          </a:p>
          <a:p>
            <a:r>
              <a:rPr lang="it-IT" dirty="0">
                <a:solidFill>
                  <a:schemeClr val="bg1"/>
                </a:solidFill>
              </a:rPr>
              <a:t>Ti consigliamo di svolgerlo appena disponibile.</a:t>
            </a:r>
          </a:p>
        </p:txBody>
      </p:sp>
      <p:sp>
        <p:nvSpPr>
          <p:cNvPr id="10" name="Rettangolo 9"/>
          <p:cNvSpPr/>
          <p:nvPr/>
        </p:nvSpPr>
        <p:spPr>
          <a:xfrm>
            <a:off x="1829697" y="3584479"/>
            <a:ext cx="7334367" cy="923330"/>
          </a:xfrm>
          <a:prstGeom prst="rect">
            <a:avLst/>
          </a:prstGeom>
        </p:spPr>
        <p:txBody>
          <a:bodyPr wrap="square">
            <a:spAutoFit/>
          </a:bodyPr>
          <a:lstStyle/>
          <a:p>
            <a:r>
              <a:rPr lang="it-IT" b="1" dirty="0">
                <a:solidFill>
                  <a:schemeClr val="bg1"/>
                </a:solidFill>
              </a:rPr>
              <a:t>Attestato</a:t>
            </a:r>
          </a:p>
          <a:p>
            <a:r>
              <a:rPr lang="it-IT" dirty="0">
                <a:solidFill>
                  <a:schemeClr val="bg1"/>
                </a:solidFill>
              </a:rPr>
              <a:t>A partire dal giorno successivo al superamento del test di verifica lo trovi nella sezione→ </a:t>
            </a:r>
            <a:r>
              <a:rPr lang="it-IT" b="1" dirty="0">
                <a:solidFill>
                  <a:schemeClr val="bg1"/>
                </a:solidFill>
              </a:rPr>
              <a:t>La tua formazione </a:t>
            </a:r>
            <a:r>
              <a:rPr lang="it-IT" dirty="0">
                <a:solidFill>
                  <a:schemeClr val="bg1"/>
                </a:solidFill>
              </a:rPr>
              <a:t>→ </a:t>
            </a:r>
            <a:r>
              <a:rPr lang="it-IT" b="1" dirty="0">
                <a:solidFill>
                  <a:schemeClr val="bg1"/>
                </a:solidFill>
              </a:rPr>
              <a:t>Riepilogo formativo </a:t>
            </a:r>
            <a:r>
              <a:rPr lang="it-IT" dirty="0">
                <a:solidFill>
                  <a:schemeClr val="bg1"/>
                </a:solidFill>
              </a:rPr>
              <a:t>→ </a:t>
            </a:r>
            <a:r>
              <a:rPr lang="it-IT" b="1" dirty="0">
                <a:solidFill>
                  <a:schemeClr val="bg1"/>
                </a:solidFill>
              </a:rPr>
              <a:t>I tuoi risultati</a:t>
            </a:r>
            <a:r>
              <a:rPr lang="it-IT" dirty="0">
                <a:solidFill>
                  <a:schemeClr val="bg1"/>
                </a:solidFill>
              </a:rPr>
              <a:t>. </a:t>
            </a:r>
          </a:p>
        </p:txBody>
      </p:sp>
      <p:pic>
        <p:nvPicPr>
          <p:cNvPr id="11" name="Immagine 10"/>
          <p:cNvPicPr>
            <a:picLocks noChangeAspect="1"/>
          </p:cNvPicPr>
          <p:nvPr/>
        </p:nvPicPr>
        <p:blipFill>
          <a:blip r:embed="rId5"/>
          <a:stretch>
            <a:fillRect/>
          </a:stretch>
        </p:blipFill>
        <p:spPr>
          <a:xfrm>
            <a:off x="505269" y="719166"/>
            <a:ext cx="1201016" cy="1237595"/>
          </a:xfrm>
          <a:prstGeom prst="rect">
            <a:avLst/>
          </a:prstGeom>
        </p:spPr>
      </p:pic>
      <p:pic>
        <p:nvPicPr>
          <p:cNvPr id="12" name="Immagine 11"/>
          <p:cNvPicPr>
            <a:picLocks noChangeAspect="1"/>
          </p:cNvPicPr>
          <p:nvPr/>
        </p:nvPicPr>
        <p:blipFill>
          <a:blip r:embed="rId6"/>
          <a:stretch>
            <a:fillRect/>
          </a:stretch>
        </p:blipFill>
        <p:spPr>
          <a:xfrm>
            <a:off x="431849" y="3666760"/>
            <a:ext cx="1249788" cy="1268078"/>
          </a:xfrm>
          <a:prstGeom prst="rect">
            <a:avLst/>
          </a:prstGeom>
        </p:spPr>
      </p:pic>
    </p:spTree>
    <p:custDataLst>
      <p:tags r:id="rId1"/>
    </p:custDataLst>
    <p:extLst>
      <p:ext uri="{BB962C8B-B14F-4D97-AF65-F5344CB8AC3E}">
        <p14:creationId xmlns:p14="http://schemas.microsoft.com/office/powerpoint/2010/main" val="420726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egnaposto numero diapositiva 15">
            <a:extLst>
              <a:ext uri="{FF2B5EF4-FFF2-40B4-BE49-F238E27FC236}">
                <a16:creationId xmlns:a16="http://schemas.microsoft.com/office/drawing/2014/main" id="{7EBD4E93-0A81-481C-8BF1-B9BC8A10B5DB}"/>
              </a:ext>
            </a:extLst>
          </p:cNvPr>
          <p:cNvSpPr>
            <a:spLocks noGrp="1"/>
          </p:cNvSpPr>
          <p:nvPr>
            <p:ph type="sldNum" sz="quarter" idx="4294967295"/>
          </p:nvPr>
        </p:nvSpPr>
        <p:spPr>
          <a:xfrm>
            <a:off x="8691563" y="227013"/>
            <a:ext cx="452437" cy="273050"/>
          </a:xfrm>
          <a:prstGeom prst="rect">
            <a:avLst/>
          </a:prstGeom>
        </p:spPr>
        <p:txBody>
          <a:bodyPr/>
          <a:lstStyle/>
          <a:p>
            <a:fld id="{7998DEE5-5424-45CB-8336-3215AFBD0173}" type="slidenum">
              <a:rPr lang="it-IT" smtClean="0"/>
              <a:pPr/>
              <a:t>92</a:t>
            </a:fld>
            <a:endParaRPr lang="it-IT" dirty="0"/>
          </a:p>
        </p:txBody>
      </p:sp>
      <p:sp>
        <p:nvSpPr>
          <p:cNvPr id="2" name="Segnaposto testo 1"/>
          <p:cNvSpPr>
            <a:spLocks noGrp="1"/>
          </p:cNvSpPr>
          <p:nvPr>
            <p:ph type="body" sz="quarter" idx="4294967295"/>
          </p:nvPr>
        </p:nvSpPr>
        <p:spPr>
          <a:xfrm>
            <a:off x="7543800" y="2757488"/>
            <a:ext cx="1600200" cy="369887"/>
          </a:xfrm>
          <a:prstGeom prst="rect">
            <a:avLst/>
          </a:prstGeom>
        </p:spPr>
        <p:txBody>
          <a:bodyPr/>
          <a:lstStyle/>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p:txBody>
      </p:sp>
      <p:sp>
        <p:nvSpPr>
          <p:cNvPr id="3" name="Titolo 2"/>
          <p:cNvSpPr>
            <a:spLocks noGrp="1"/>
          </p:cNvSpPr>
          <p:nvPr>
            <p:ph type="title"/>
          </p:nvPr>
        </p:nvSpPr>
        <p:spPr/>
        <p:txBody>
          <a:bodyPr/>
          <a:lstStyle/>
          <a:p>
            <a:r>
              <a:rPr lang="it-IT" dirty="0"/>
              <a:t>Grazie!</a:t>
            </a:r>
          </a:p>
        </p:txBody>
      </p:sp>
    </p:spTree>
    <p:custDataLst>
      <p:tags r:id="rId1"/>
    </p:custDataLst>
    <p:extLst>
      <p:ext uri="{BB962C8B-B14F-4D97-AF65-F5344CB8AC3E}">
        <p14:creationId xmlns:p14="http://schemas.microsoft.com/office/powerpoint/2010/main" val="739570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olo 5"/>
          <p:cNvSpPr>
            <a:spLocks noGrp="1"/>
          </p:cNvSpPr>
          <p:nvPr>
            <p:ph type="title" idx="4294967295"/>
          </p:nvPr>
        </p:nvSpPr>
        <p:spPr>
          <a:xfrm>
            <a:off x="5913120" y="2571750"/>
            <a:ext cx="1813560" cy="857250"/>
          </a:xfrm>
          <a:prstGeom prst="rect">
            <a:avLst/>
          </a:prstGeom>
        </p:spPr>
        <p:txBody>
          <a:bodyPr/>
          <a:lstStyle/>
          <a:p>
            <a:r>
              <a:rPr lang="it-IT" dirty="0"/>
              <a:t>  Grazie!</a:t>
            </a:r>
          </a:p>
        </p:txBody>
      </p:sp>
      <p:sp>
        <p:nvSpPr>
          <p:cNvPr id="16" name="Segnaposto numero diapositiva 15">
            <a:extLst>
              <a:ext uri="{FF2B5EF4-FFF2-40B4-BE49-F238E27FC236}">
                <a16:creationId xmlns:a16="http://schemas.microsoft.com/office/drawing/2014/main" id="{7EBD4E93-0A81-481C-8BF1-B9BC8A10B5DB}"/>
              </a:ext>
            </a:extLst>
          </p:cNvPr>
          <p:cNvSpPr>
            <a:spLocks noGrp="1"/>
          </p:cNvSpPr>
          <p:nvPr>
            <p:ph type="sldNum" sz="quarter" idx="4294967295"/>
          </p:nvPr>
        </p:nvSpPr>
        <p:spPr>
          <a:xfrm>
            <a:off x="8691563" y="227013"/>
            <a:ext cx="452437" cy="273050"/>
          </a:xfrm>
          <a:prstGeom prst="rect">
            <a:avLst/>
          </a:prstGeom>
        </p:spPr>
        <p:txBody>
          <a:bodyPr/>
          <a:lstStyle/>
          <a:p>
            <a:fld id="{7998DEE5-5424-45CB-8336-3215AFBD0173}" type="slidenum">
              <a:rPr lang="it-IT" smtClean="0"/>
              <a:pPr/>
              <a:t>93</a:t>
            </a:fld>
            <a:endParaRPr lang="it-IT" dirty="0"/>
          </a:p>
        </p:txBody>
      </p:sp>
      <p:sp>
        <p:nvSpPr>
          <p:cNvPr id="2" name="Segnaposto testo 1"/>
          <p:cNvSpPr>
            <a:spLocks noGrp="1"/>
          </p:cNvSpPr>
          <p:nvPr>
            <p:ph type="body" sz="quarter" idx="4294967295"/>
          </p:nvPr>
        </p:nvSpPr>
        <p:spPr>
          <a:xfrm>
            <a:off x="7543800" y="2757488"/>
            <a:ext cx="1600200" cy="369887"/>
          </a:xfrm>
          <a:prstGeom prst="rect">
            <a:avLst/>
          </a:prstGeom>
        </p:spPr>
        <p:txBody>
          <a:bodyPr/>
          <a:lstStyle/>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a:p>
            <a:pPr algn="just"/>
            <a:endParaRPr lang="it-IT" sz="1000" dirty="0">
              <a:solidFill>
                <a:schemeClr val="bg1"/>
              </a:solidFill>
              <a:latin typeface="Apex New Light" pitchFamily="50" charset="0"/>
              <a:ea typeface="Apex New Light" pitchFamily="50" charset="0"/>
            </a:endParaRPr>
          </a:p>
        </p:txBody>
      </p:sp>
    </p:spTree>
    <p:custDataLst>
      <p:tags r:id="rId1"/>
    </p:custDataLst>
    <p:extLst>
      <p:ext uri="{BB962C8B-B14F-4D97-AF65-F5344CB8AC3E}">
        <p14:creationId xmlns:p14="http://schemas.microsoft.com/office/powerpoint/2010/main" val="29468484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6591B796-93D1-490B-BFB6-3B8B73696242}"/>
              </a:ext>
            </a:extLst>
          </p:cNvPr>
          <p:cNvSpPr>
            <a:spLocks noGrp="1"/>
          </p:cNvSpPr>
          <p:nvPr>
            <p:ph type="title"/>
          </p:nvPr>
        </p:nvSpPr>
        <p:spPr/>
        <p:txBody>
          <a:bodyPr>
            <a:noAutofit/>
          </a:bodyPr>
          <a:lstStyle/>
          <a:p>
            <a:r>
              <a:rPr lang="it-IT" sz="2000" dirty="0"/>
              <a:t>Palette colori</a:t>
            </a:r>
          </a:p>
        </p:txBody>
      </p:sp>
      <p:sp>
        <p:nvSpPr>
          <p:cNvPr id="2" name="Segnaposto numero diapositiva 1">
            <a:extLst>
              <a:ext uri="{FF2B5EF4-FFF2-40B4-BE49-F238E27FC236}">
                <a16:creationId xmlns:a16="http://schemas.microsoft.com/office/drawing/2014/main" id="{E368EA8F-A2B7-4A17-9D35-03E129BDF934}"/>
              </a:ext>
            </a:extLst>
          </p:cNvPr>
          <p:cNvSpPr>
            <a:spLocks noGrp="1"/>
          </p:cNvSpPr>
          <p:nvPr>
            <p:ph type="sldNum" sz="quarter" idx="12"/>
          </p:nvPr>
        </p:nvSpPr>
        <p:spPr/>
        <p:txBody>
          <a:bodyPr/>
          <a:lstStyle/>
          <a:p>
            <a:fld id="{7998DEE5-5424-45CB-8336-3215AFBD0173}" type="slidenum">
              <a:rPr lang="it-IT" smtClean="0"/>
              <a:pPr/>
              <a:t>94</a:t>
            </a:fld>
            <a:endParaRPr lang="it-IT" dirty="0"/>
          </a:p>
        </p:txBody>
      </p:sp>
      <p:sp>
        <p:nvSpPr>
          <p:cNvPr id="4" name="Rettangolo 3"/>
          <p:cNvSpPr/>
          <p:nvPr/>
        </p:nvSpPr>
        <p:spPr>
          <a:xfrm>
            <a:off x="3420713" y="1816395"/>
            <a:ext cx="1008609" cy="369332"/>
          </a:xfrm>
          <a:prstGeom prst="rect">
            <a:avLst/>
          </a:prstGeom>
        </p:spPr>
        <p:txBody>
          <a:bodyPr wrap="none">
            <a:spAutoFit/>
          </a:bodyPr>
          <a:lstStyle/>
          <a:p>
            <a:r>
              <a:rPr lang="it-IT" dirty="0"/>
              <a:t>#6991C3</a:t>
            </a:r>
          </a:p>
        </p:txBody>
      </p:sp>
      <p:sp>
        <p:nvSpPr>
          <p:cNvPr id="5" name="Rettangolo 4"/>
          <p:cNvSpPr/>
          <p:nvPr/>
        </p:nvSpPr>
        <p:spPr>
          <a:xfrm>
            <a:off x="820988" y="901994"/>
            <a:ext cx="990977" cy="369332"/>
          </a:xfrm>
          <a:prstGeom prst="rect">
            <a:avLst/>
          </a:prstGeom>
        </p:spPr>
        <p:txBody>
          <a:bodyPr wrap="none">
            <a:spAutoFit/>
          </a:bodyPr>
          <a:lstStyle/>
          <a:p>
            <a:r>
              <a:rPr lang="it-IT" dirty="0">
                <a:solidFill>
                  <a:schemeClr val="bg1"/>
                </a:solidFill>
              </a:rPr>
              <a:t>#0F3250</a:t>
            </a:r>
          </a:p>
        </p:txBody>
      </p:sp>
      <p:sp>
        <p:nvSpPr>
          <p:cNvPr id="6" name="Rettangolo 5"/>
          <p:cNvSpPr/>
          <p:nvPr/>
        </p:nvSpPr>
        <p:spPr>
          <a:xfrm>
            <a:off x="3427125" y="928500"/>
            <a:ext cx="1002197" cy="369332"/>
          </a:xfrm>
          <a:prstGeom prst="rect">
            <a:avLst/>
          </a:prstGeom>
        </p:spPr>
        <p:txBody>
          <a:bodyPr wrap="none">
            <a:spAutoFit/>
          </a:bodyPr>
          <a:lstStyle/>
          <a:p>
            <a:r>
              <a:rPr lang="it-IT" dirty="0"/>
              <a:t>#325591</a:t>
            </a:r>
          </a:p>
        </p:txBody>
      </p:sp>
      <p:sp>
        <p:nvSpPr>
          <p:cNvPr id="7" name="Rettangolo 6"/>
          <p:cNvSpPr/>
          <p:nvPr/>
        </p:nvSpPr>
        <p:spPr>
          <a:xfrm>
            <a:off x="3427125" y="2704290"/>
            <a:ext cx="1011815" cy="369332"/>
          </a:xfrm>
          <a:prstGeom prst="rect">
            <a:avLst/>
          </a:prstGeom>
        </p:spPr>
        <p:txBody>
          <a:bodyPr wrap="none">
            <a:spAutoFit/>
          </a:bodyPr>
          <a:lstStyle/>
          <a:p>
            <a:r>
              <a:rPr lang="it-IT" dirty="0"/>
              <a:t>#B4C8E1</a:t>
            </a:r>
          </a:p>
        </p:txBody>
      </p:sp>
      <p:sp>
        <p:nvSpPr>
          <p:cNvPr id="3" name="Rettangolo 2"/>
          <p:cNvSpPr/>
          <p:nvPr/>
        </p:nvSpPr>
        <p:spPr>
          <a:xfrm>
            <a:off x="820988" y="1816395"/>
            <a:ext cx="1018227" cy="369332"/>
          </a:xfrm>
          <a:prstGeom prst="rect">
            <a:avLst/>
          </a:prstGeom>
        </p:spPr>
        <p:txBody>
          <a:bodyPr wrap="none">
            <a:spAutoFit/>
          </a:bodyPr>
          <a:lstStyle/>
          <a:p>
            <a:r>
              <a:rPr lang="it-IT" dirty="0"/>
              <a:t>#8087A0</a:t>
            </a:r>
          </a:p>
        </p:txBody>
      </p:sp>
      <p:sp>
        <p:nvSpPr>
          <p:cNvPr id="8" name="Rettangolo 7"/>
          <p:cNvSpPr/>
          <p:nvPr/>
        </p:nvSpPr>
        <p:spPr>
          <a:xfrm>
            <a:off x="867477" y="2730796"/>
            <a:ext cx="1040670" cy="369332"/>
          </a:xfrm>
          <a:prstGeom prst="rect">
            <a:avLst/>
          </a:prstGeom>
        </p:spPr>
        <p:txBody>
          <a:bodyPr wrap="none">
            <a:spAutoFit/>
          </a:bodyPr>
          <a:lstStyle/>
          <a:p>
            <a:r>
              <a:rPr lang="it-IT" dirty="0"/>
              <a:t>#C6C6D2</a:t>
            </a:r>
          </a:p>
        </p:txBody>
      </p:sp>
      <p:sp>
        <p:nvSpPr>
          <p:cNvPr id="9" name="Rettangolo 8"/>
          <p:cNvSpPr/>
          <p:nvPr/>
        </p:nvSpPr>
        <p:spPr>
          <a:xfrm>
            <a:off x="5977522" y="901994"/>
            <a:ext cx="1002197" cy="369332"/>
          </a:xfrm>
          <a:prstGeom prst="rect">
            <a:avLst/>
          </a:prstGeom>
        </p:spPr>
        <p:txBody>
          <a:bodyPr wrap="none">
            <a:spAutoFit/>
          </a:bodyPr>
          <a:lstStyle/>
          <a:p>
            <a:r>
              <a:rPr lang="it-IT"/>
              <a:t>#969696</a:t>
            </a:r>
            <a:endParaRPr lang="it-IT" dirty="0"/>
          </a:p>
        </p:txBody>
      </p:sp>
      <p:sp>
        <p:nvSpPr>
          <p:cNvPr id="11" name="Rettangolo 10"/>
          <p:cNvSpPr/>
          <p:nvPr/>
        </p:nvSpPr>
        <p:spPr>
          <a:xfrm>
            <a:off x="5977522" y="1816961"/>
            <a:ext cx="1021433" cy="369332"/>
          </a:xfrm>
          <a:prstGeom prst="rect">
            <a:avLst/>
          </a:prstGeom>
        </p:spPr>
        <p:txBody>
          <a:bodyPr wrap="none">
            <a:spAutoFit/>
          </a:bodyPr>
          <a:lstStyle/>
          <a:p>
            <a:r>
              <a:rPr lang="it-IT" dirty="0"/>
              <a:t>#C3C3C3</a:t>
            </a:r>
          </a:p>
        </p:txBody>
      </p:sp>
      <p:sp>
        <p:nvSpPr>
          <p:cNvPr id="12" name="Rettangolo 11"/>
          <p:cNvSpPr/>
          <p:nvPr/>
        </p:nvSpPr>
        <p:spPr>
          <a:xfrm>
            <a:off x="5957918" y="2730796"/>
            <a:ext cx="1098378" cy="369332"/>
          </a:xfrm>
          <a:prstGeom prst="rect">
            <a:avLst/>
          </a:prstGeom>
        </p:spPr>
        <p:txBody>
          <a:bodyPr wrap="none">
            <a:spAutoFit/>
          </a:bodyPr>
          <a:lstStyle/>
          <a:p>
            <a:r>
              <a:rPr lang="it-IT" dirty="0"/>
              <a:t>#DCDCDC</a:t>
            </a:r>
          </a:p>
        </p:txBody>
      </p:sp>
    </p:spTree>
    <p:custDataLst>
      <p:tags r:id="rId1"/>
    </p:custDataLst>
    <p:extLst>
      <p:ext uri="{BB962C8B-B14F-4D97-AF65-F5344CB8AC3E}">
        <p14:creationId xmlns:p14="http://schemas.microsoft.com/office/powerpoint/2010/main" val="2617840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9144000" cy="5143500"/>
          </a:xfrm>
          <a:prstGeom prst="rect">
            <a:avLst/>
          </a:prstGeom>
        </p:spPr>
      </p:pic>
      <p:grpSp>
        <p:nvGrpSpPr>
          <p:cNvPr id="3" name="Group 3"/>
          <p:cNvGrpSpPr/>
          <p:nvPr/>
        </p:nvGrpSpPr>
        <p:grpSpPr>
          <a:xfrm>
            <a:off x="566729" y="1880894"/>
            <a:ext cx="2516693" cy="2439289"/>
            <a:chOff x="0" y="0"/>
            <a:chExt cx="4026708" cy="3902862"/>
          </a:xfrm>
        </p:grpSpPr>
        <p:sp>
          <p:nvSpPr>
            <p:cNvPr id="4" name="Freeform 4"/>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5" name="Group 5"/>
          <p:cNvGrpSpPr/>
          <p:nvPr/>
        </p:nvGrpSpPr>
        <p:grpSpPr>
          <a:xfrm>
            <a:off x="3366033" y="1880894"/>
            <a:ext cx="2516693" cy="2439077"/>
            <a:chOff x="0" y="0"/>
            <a:chExt cx="4026708" cy="3902523"/>
          </a:xfrm>
        </p:grpSpPr>
        <p:sp>
          <p:nvSpPr>
            <p:cNvPr id="6" name="Freeform 6"/>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7" name="Group 7"/>
          <p:cNvGrpSpPr/>
          <p:nvPr/>
        </p:nvGrpSpPr>
        <p:grpSpPr>
          <a:xfrm>
            <a:off x="6214278" y="1888018"/>
            <a:ext cx="2516693" cy="2439077"/>
            <a:chOff x="78306" y="11398"/>
            <a:chExt cx="4026708" cy="3902523"/>
          </a:xfrm>
        </p:grpSpPr>
        <p:sp>
          <p:nvSpPr>
            <p:cNvPr id="8" name="Freeform 8"/>
            <p:cNvSpPr/>
            <p:nvPr/>
          </p:nvSpPr>
          <p:spPr>
            <a:xfrm>
              <a:off x="78306" y="11398"/>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9" name="Group 9"/>
          <p:cNvGrpSpPr/>
          <p:nvPr/>
        </p:nvGrpSpPr>
        <p:grpSpPr>
          <a:xfrm>
            <a:off x="134570" y="0"/>
            <a:ext cx="7074394" cy="1204115"/>
            <a:chOff x="0" y="0"/>
            <a:chExt cx="18865050" cy="3210969"/>
          </a:xfrm>
        </p:grpSpPr>
        <p:sp>
          <p:nvSpPr>
            <p:cNvPr id="10" name="TextBox 10"/>
            <p:cNvSpPr txBox="1"/>
            <p:nvPr/>
          </p:nvSpPr>
          <p:spPr>
            <a:xfrm>
              <a:off x="0" y="0"/>
              <a:ext cx="18865050" cy="1103890"/>
            </a:xfrm>
            <a:prstGeom prst="rect">
              <a:avLst/>
            </a:prstGeom>
          </p:spPr>
          <p:txBody>
            <a:bodyPr lIns="0" tIns="0" rIns="0" bIns="0" rtlCol="0" anchor="t">
              <a:spAutoFit/>
            </a:bodyPr>
            <a:lstStyle/>
            <a:p>
              <a:pPr>
                <a:lnSpc>
                  <a:spcPts val="3615"/>
                </a:lnSpc>
              </a:pPr>
              <a:r>
                <a:rPr lang="en-US" sz="2000" b="1" dirty="0" err="1">
                  <a:solidFill>
                    <a:srgbClr val="FFFFFF"/>
                  </a:solidFill>
                </a:rPr>
                <a:t>Consigli</a:t>
              </a:r>
              <a:r>
                <a:rPr lang="en-US" sz="2000" b="1" dirty="0">
                  <a:solidFill>
                    <a:srgbClr val="FFFFFF"/>
                  </a:solidFill>
                </a:rPr>
                <a:t> per la </a:t>
              </a:r>
              <a:r>
                <a:rPr lang="en-US" sz="2000" b="1" dirty="0" err="1">
                  <a:solidFill>
                    <a:srgbClr val="FFFFFF"/>
                  </a:solidFill>
                </a:rPr>
                <a:t>redazione</a:t>
              </a:r>
              <a:r>
                <a:rPr lang="en-US" sz="2000" b="1" dirty="0">
                  <a:solidFill>
                    <a:srgbClr val="FFFFFF"/>
                  </a:solidFill>
                </a:rPr>
                <a:t> </a:t>
              </a:r>
              <a:r>
                <a:rPr lang="en-US" sz="2000" b="1" dirty="0" err="1">
                  <a:solidFill>
                    <a:srgbClr val="FFFFFF"/>
                  </a:solidFill>
                </a:rPr>
                <a:t>delle</a:t>
              </a:r>
              <a:r>
                <a:rPr lang="en-US" sz="2000" b="1" dirty="0">
                  <a:solidFill>
                    <a:srgbClr val="FFFFFF"/>
                  </a:solidFill>
                </a:rPr>
                <a:t> slide</a:t>
              </a:r>
            </a:p>
          </p:txBody>
        </p:sp>
        <p:sp>
          <p:nvSpPr>
            <p:cNvPr id="11" name="TextBox 11"/>
            <p:cNvSpPr txBox="1"/>
            <p:nvPr/>
          </p:nvSpPr>
          <p:spPr>
            <a:xfrm>
              <a:off x="5821813" y="2595418"/>
              <a:ext cx="12032426" cy="615551"/>
            </a:xfrm>
            <a:prstGeom prst="rect">
              <a:avLst/>
            </a:prstGeom>
          </p:spPr>
          <p:txBody>
            <a:bodyPr wrap="square" lIns="0" tIns="0" rIns="0" bIns="0" rtlCol="0" anchor="t">
              <a:spAutoFit/>
            </a:bodyPr>
            <a:lstStyle/>
            <a:p>
              <a:pPr algn="ctr">
                <a:lnSpc>
                  <a:spcPts val="1800"/>
                </a:lnSpc>
              </a:pPr>
              <a:r>
                <a:rPr lang="en-US" sz="1600" b="1" dirty="0" err="1">
                  <a:solidFill>
                    <a:srgbClr val="0F3250"/>
                  </a:solidFill>
                </a:rPr>
                <a:t>Creare</a:t>
              </a:r>
              <a:r>
                <a:rPr lang="en-US" sz="1600" b="1" dirty="0">
                  <a:solidFill>
                    <a:srgbClr val="0F3250"/>
                  </a:solidFill>
                </a:rPr>
                <a:t> </a:t>
              </a:r>
              <a:r>
                <a:rPr lang="en-US" sz="1600" b="1" dirty="0" err="1">
                  <a:solidFill>
                    <a:srgbClr val="0F3250"/>
                  </a:solidFill>
                </a:rPr>
                <a:t>una</a:t>
              </a:r>
              <a:r>
                <a:rPr lang="en-US" sz="1600" b="1" dirty="0">
                  <a:solidFill>
                    <a:srgbClr val="0F3250"/>
                  </a:solidFill>
                </a:rPr>
                <a:t> </a:t>
              </a:r>
              <a:r>
                <a:rPr lang="en-US" sz="1600" b="1" dirty="0" err="1">
                  <a:solidFill>
                    <a:srgbClr val="0F3250"/>
                  </a:solidFill>
                </a:rPr>
                <a:t>presentazione</a:t>
              </a:r>
              <a:r>
                <a:rPr lang="en-US" sz="1600" b="1" dirty="0">
                  <a:solidFill>
                    <a:srgbClr val="0F3250"/>
                  </a:solidFill>
                </a:rPr>
                <a:t> </a:t>
              </a:r>
              <a:r>
                <a:rPr lang="en-US" sz="1600" b="1" dirty="0" err="1">
                  <a:solidFill>
                    <a:srgbClr val="0F3250"/>
                  </a:solidFill>
                </a:rPr>
                <a:t>chiara</a:t>
              </a:r>
              <a:r>
                <a:rPr lang="en-US" sz="1600" b="1" dirty="0">
                  <a:solidFill>
                    <a:srgbClr val="0F3250"/>
                  </a:solidFill>
                </a:rPr>
                <a:t> e </a:t>
              </a:r>
              <a:r>
                <a:rPr lang="en-US" sz="1600" b="1" dirty="0" err="1">
                  <a:solidFill>
                    <a:srgbClr val="0F3250"/>
                  </a:solidFill>
                </a:rPr>
                <a:t>ingaggiante</a:t>
              </a:r>
              <a:r>
                <a:rPr lang="en-US" sz="1600" b="1" dirty="0">
                  <a:solidFill>
                    <a:srgbClr val="0F3250"/>
                  </a:solidFill>
                </a:rPr>
                <a:t> </a:t>
              </a:r>
            </a:p>
          </p:txBody>
        </p:sp>
      </p:grpSp>
      <p:pic>
        <p:nvPicPr>
          <p:cNvPr id="14" name="Picture 14"/>
          <p:cNvPicPr>
            <a:picLocks noChangeAspect="1"/>
          </p:cNvPicPr>
          <p:nvPr/>
        </p:nvPicPr>
        <p:blipFill>
          <a:blip r:embed="rId4"/>
          <a:srcRect/>
          <a:stretch>
            <a:fillRect/>
          </a:stretch>
        </p:blipFill>
        <p:spPr>
          <a:xfrm>
            <a:off x="7371304" y="514350"/>
            <a:ext cx="1228068" cy="1269321"/>
          </a:xfrm>
          <a:prstGeom prst="rect">
            <a:avLst/>
          </a:prstGeom>
        </p:spPr>
      </p:pic>
      <p:pic>
        <p:nvPicPr>
          <p:cNvPr id="25" name="Picture 15"/>
          <p:cNvPicPr>
            <a:picLocks noChangeAspect="1"/>
          </p:cNvPicPr>
          <p:nvPr/>
        </p:nvPicPr>
        <p:blipFill>
          <a:blip r:embed="rId5"/>
          <a:srcRect/>
          <a:stretch>
            <a:fillRect/>
          </a:stretch>
        </p:blipFill>
        <p:spPr>
          <a:xfrm>
            <a:off x="535913" y="1559063"/>
            <a:ext cx="856408" cy="856408"/>
          </a:xfrm>
          <a:prstGeom prst="rect">
            <a:avLst/>
          </a:prstGeom>
        </p:spPr>
      </p:pic>
      <p:pic>
        <p:nvPicPr>
          <p:cNvPr id="26" name="Picture 13"/>
          <p:cNvPicPr>
            <a:picLocks noChangeAspect="1"/>
          </p:cNvPicPr>
          <p:nvPr/>
        </p:nvPicPr>
        <p:blipFill>
          <a:blip r:embed="rId6"/>
          <a:srcRect/>
          <a:stretch>
            <a:fillRect/>
          </a:stretch>
        </p:blipFill>
        <p:spPr>
          <a:xfrm>
            <a:off x="3418682" y="1695177"/>
            <a:ext cx="720294" cy="720294"/>
          </a:xfrm>
          <a:prstGeom prst="rect">
            <a:avLst/>
          </a:prstGeom>
        </p:spPr>
      </p:pic>
      <p:pic>
        <p:nvPicPr>
          <p:cNvPr id="27" name="Picture 14"/>
          <p:cNvPicPr>
            <a:picLocks noChangeAspect="1"/>
          </p:cNvPicPr>
          <p:nvPr/>
        </p:nvPicPr>
        <p:blipFill>
          <a:blip r:embed="rId7"/>
          <a:srcRect/>
          <a:stretch>
            <a:fillRect/>
          </a:stretch>
        </p:blipFill>
        <p:spPr>
          <a:xfrm>
            <a:off x="6214278" y="1688289"/>
            <a:ext cx="856408" cy="856408"/>
          </a:xfrm>
          <a:prstGeom prst="rect">
            <a:avLst/>
          </a:prstGeom>
        </p:spPr>
      </p:pic>
      <p:grpSp>
        <p:nvGrpSpPr>
          <p:cNvPr id="28" name="Group 22"/>
          <p:cNvGrpSpPr/>
          <p:nvPr/>
        </p:nvGrpSpPr>
        <p:grpSpPr>
          <a:xfrm>
            <a:off x="747346" y="2495253"/>
            <a:ext cx="2155457" cy="1174857"/>
            <a:chOff x="0" y="-403221"/>
            <a:chExt cx="5747885" cy="3132947"/>
          </a:xfrm>
        </p:grpSpPr>
        <p:sp>
          <p:nvSpPr>
            <p:cNvPr id="29" name="TextBox 23"/>
            <p:cNvSpPr txBox="1"/>
            <p:nvPr/>
          </p:nvSpPr>
          <p:spPr>
            <a:xfrm>
              <a:off x="0" y="-403221"/>
              <a:ext cx="5747885" cy="544420"/>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TITOLO SLIDE</a:t>
              </a:r>
            </a:p>
          </p:txBody>
        </p:sp>
        <p:sp>
          <p:nvSpPr>
            <p:cNvPr id="30" name="TextBox 24"/>
            <p:cNvSpPr txBox="1"/>
            <p:nvPr/>
          </p:nvSpPr>
          <p:spPr>
            <a:xfrm>
              <a:off x="0" y="985660"/>
              <a:ext cx="5747885" cy="1744066"/>
            </a:xfrm>
            <a:prstGeom prst="rect">
              <a:avLst/>
            </a:prstGeom>
          </p:spPr>
          <p:txBody>
            <a:bodyPr lIns="0" tIns="0" rIns="0" bIns="0" rtlCol="0" anchor="t">
              <a:spAutoFit/>
            </a:bodyPr>
            <a:lstStyle/>
            <a:p>
              <a:pPr marL="0" lvl="1" algn="ctr">
                <a:lnSpc>
                  <a:spcPts val="1680"/>
                </a:lnSpc>
                <a:spcBef>
                  <a:spcPct val="0"/>
                </a:spcBef>
              </a:pPr>
              <a:r>
                <a:rPr lang="en-US" sz="1400" dirty="0">
                  <a:solidFill>
                    <a:srgbClr val="0F3250"/>
                  </a:solidFill>
                </a:rPr>
                <a:t>I </a:t>
              </a:r>
              <a:r>
                <a:rPr lang="en-US" sz="1400" dirty="0" err="1">
                  <a:solidFill>
                    <a:srgbClr val="0F3250"/>
                  </a:solidFill>
                </a:rPr>
                <a:t>titoli</a:t>
              </a:r>
              <a:r>
                <a:rPr lang="en-US" sz="1400" dirty="0">
                  <a:solidFill>
                    <a:srgbClr val="0F3250"/>
                  </a:solidFill>
                </a:rPr>
                <a:t> di </a:t>
              </a:r>
              <a:r>
                <a:rPr lang="en-US" sz="1400" dirty="0" err="1">
                  <a:solidFill>
                    <a:srgbClr val="0F3250"/>
                  </a:solidFill>
                </a:rPr>
                <a:t>ogni</a:t>
              </a:r>
              <a:r>
                <a:rPr lang="en-US" sz="1400" dirty="0">
                  <a:solidFill>
                    <a:srgbClr val="0F3250"/>
                  </a:solidFill>
                </a:rPr>
                <a:t> slide </a:t>
              </a:r>
              <a:r>
                <a:rPr lang="en-US" sz="1400" dirty="0" err="1">
                  <a:solidFill>
                    <a:srgbClr val="0F3250"/>
                  </a:solidFill>
                </a:rPr>
                <a:t>dovrebbero</a:t>
              </a:r>
              <a:r>
                <a:rPr lang="en-US" sz="1400" dirty="0">
                  <a:solidFill>
                    <a:srgbClr val="0F3250"/>
                  </a:solidFill>
                </a:rPr>
                <a:t> </a:t>
              </a:r>
              <a:r>
                <a:rPr lang="en-US" sz="1400" dirty="0" err="1">
                  <a:solidFill>
                    <a:srgbClr val="0F3250"/>
                  </a:solidFill>
                </a:rPr>
                <a:t>essere</a:t>
              </a:r>
              <a:r>
                <a:rPr lang="en-US" sz="1400" dirty="0">
                  <a:solidFill>
                    <a:srgbClr val="0F3250"/>
                  </a:solidFill>
                </a:rPr>
                <a:t> </a:t>
              </a:r>
              <a:r>
                <a:rPr lang="en-US" sz="1400" b="1" dirty="0" err="1">
                  <a:solidFill>
                    <a:srgbClr val="0F3250"/>
                  </a:solidFill>
                </a:rPr>
                <a:t>chiari</a:t>
              </a:r>
              <a:r>
                <a:rPr lang="en-US" sz="1400" dirty="0">
                  <a:solidFill>
                    <a:srgbClr val="0F3250"/>
                  </a:solidFill>
                </a:rPr>
                <a:t>, </a:t>
              </a:r>
              <a:r>
                <a:rPr lang="en-US" sz="1400" b="1" dirty="0" err="1">
                  <a:solidFill>
                    <a:srgbClr val="0F3250"/>
                  </a:solidFill>
                </a:rPr>
                <a:t>semplici</a:t>
              </a:r>
              <a:r>
                <a:rPr lang="en-US" sz="1400" dirty="0">
                  <a:solidFill>
                    <a:srgbClr val="0F3250"/>
                  </a:solidFill>
                </a:rPr>
                <a:t> e </a:t>
              </a:r>
              <a:r>
                <a:rPr lang="en-US" sz="1400" b="1" dirty="0" err="1">
                  <a:solidFill>
                    <a:srgbClr val="0F3250"/>
                  </a:solidFill>
                </a:rPr>
                <a:t>leggibili</a:t>
              </a:r>
              <a:endParaRPr lang="en-US" sz="1400" b="1" dirty="0">
                <a:solidFill>
                  <a:srgbClr val="0F3250"/>
                </a:solidFill>
              </a:endParaRPr>
            </a:p>
          </p:txBody>
        </p:sp>
      </p:grpSp>
      <p:grpSp>
        <p:nvGrpSpPr>
          <p:cNvPr id="31" name="Group 16"/>
          <p:cNvGrpSpPr/>
          <p:nvPr/>
        </p:nvGrpSpPr>
        <p:grpSpPr>
          <a:xfrm>
            <a:off x="3414974" y="2514303"/>
            <a:ext cx="2411396" cy="1663016"/>
            <a:chOff x="0" y="-352425"/>
            <a:chExt cx="6430388" cy="4434708"/>
          </a:xfrm>
        </p:grpSpPr>
        <p:sp>
          <p:nvSpPr>
            <p:cNvPr id="32" name="TextBox 17"/>
            <p:cNvSpPr txBox="1"/>
            <p:nvPr/>
          </p:nvSpPr>
          <p:spPr>
            <a:xfrm>
              <a:off x="0" y="-352425"/>
              <a:ext cx="6430388" cy="544421"/>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NON INSERIRE TROPPO TESTO </a:t>
              </a:r>
            </a:p>
          </p:txBody>
        </p:sp>
        <p:sp>
          <p:nvSpPr>
            <p:cNvPr id="33" name="TextBox 18"/>
            <p:cNvSpPr txBox="1"/>
            <p:nvPr/>
          </p:nvSpPr>
          <p:spPr>
            <a:xfrm>
              <a:off x="188035" y="730940"/>
              <a:ext cx="6054319" cy="3351343"/>
            </a:xfrm>
            <a:prstGeom prst="rect">
              <a:avLst/>
            </a:prstGeom>
          </p:spPr>
          <p:txBody>
            <a:bodyPr wrap="square" lIns="0" tIns="0" rIns="0" bIns="0" rtlCol="0" anchor="t">
              <a:spAutoFit/>
            </a:bodyPr>
            <a:lstStyle/>
            <a:p>
              <a:pPr marL="0" lvl="1" algn="ctr">
                <a:lnSpc>
                  <a:spcPts val="1680"/>
                </a:lnSpc>
                <a:spcBef>
                  <a:spcPct val="0"/>
                </a:spcBef>
              </a:pPr>
              <a:r>
                <a:rPr lang="en-US" sz="1400" b="1" dirty="0" err="1">
                  <a:solidFill>
                    <a:srgbClr val="0F3250"/>
                  </a:solidFill>
                </a:rPr>
                <a:t>Compromette</a:t>
              </a:r>
              <a:r>
                <a:rPr lang="en-US" sz="1400" b="1" dirty="0">
                  <a:solidFill>
                    <a:srgbClr val="0F3250"/>
                  </a:solidFill>
                </a:rPr>
                <a:t> la </a:t>
              </a:r>
              <a:r>
                <a:rPr lang="en-US" sz="1400" b="1" dirty="0" err="1">
                  <a:solidFill>
                    <a:srgbClr val="0F3250"/>
                  </a:solidFill>
                </a:rPr>
                <a:t>lettura</a:t>
              </a:r>
              <a:r>
                <a:rPr lang="en-US" sz="1400" b="1" dirty="0">
                  <a:solidFill>
                    <a:srgbClr val="0F3250"/>
                  </a:solidFill>
                </a:rPr>
                <a:t> </a:t>
              </a:r>
              <a:r>
                <a:rPr lang="en-US" sz="1400" dirty="0">
                  <a:solidFill>
                    <a:srgbClr val="0F3250"/>
                  </a:solidFill>
                </a:rPr>
                <a:t>e </a:t>
              </a:r>
              <a:r>
                <a:rPr lang="en-US" sz="1400" dirty="0" err="1">
                  <a:solidFill>
                    <a:srgbClr val="0F3250"/>
                  </a:solidFill>
                </a:rPr>
                <a:t>rende</a:t>
              </a:r>
              <a:r>
                <a:rPr lang="en-US" sz="1400" dirty="0">
                  <a:solidFill>
                    <a:srgbClr val="0F3250"/>
                  </a:solidFill>
                </a:rPr>
                <a:t> </a:t>
              </a:r>
              <a:r>
                <a:rPr lang="en-US" sz="1400" dirty="0" err="1">
                  <a:solidFill>
                    <a:srgbClr val="0F3250"/>
                  </a:solidFill>
                </a:rPr>
                <a:t>disordinata</a:t>
              </a:r>
              <a:r>
                <a:rPr lang="en-US" sz="1400" dirty="0">
                  <a:solidFill>
                    <a:srgbClr val="0F3250"/>
                  </a:solidFill>
                </a:rPr>
                <a:t> la </a:t>
              </a:r>
              <a:r>
                <a:rPr lang="en-US" sz="1400" dirty="0" err="1">
                  <a:solidFill>
                    <a:srgbClr val="0F3250"/>
                  </a:solidFill>
                </a:rPr>
                <a:t>pagina</a:t>
              </a:r>
              <a:endParaRPr lang="en-US" sz="1400" dirty="0">
                <a:solidFill>
                  <a:srgbClr val="0F3250"/>
                </a:solidFill>
              </a:endParaRPr>
            </a:p>
            <a:p>
              <a:pPr marL="0" lvl="1" algn="ctr">
                <a:lnSpc>
                  <a:spcPts val="1680"/>
                </a:lnSpc>
                <a:spcBef>
                  <a:spcPct val="0"/>
                </a:spcBef>
              </a:pPr>
              <a:endParaRPr lang="en-US" sz="1400" dirty="0">
                <a:solidFill>
                  <a:srgbClr val="0F3250"/>
                </a:solidFill>
              </a:endParaRPr>
            </a:p>
            <a:p>
              <a:pPr marL="0" lvl="1" algn="ctr">
                <a:lnSpc>
                  <a:spcPts val="1680"/>
                </a:lnSpc>
                <a:spcBef>
                  <a:spcPct val="0"/>
                </a:spcBef>
              </a:pPr>
              <a:r>
                <a:rPr lang="en-US" sz="1400" dirty="0" err="1">
                  <a:solidFill>
                    <a:srgbClr val="0F3250"/>
                  </a:solidFill>
                </a:rPr>
                <a:t>Gli</a:t>
              </a:r>
              <a:r>
                <a:rPr lang="en-US" sz="1400" dirty="0">
                  <a:solidFill>
                    <a:srgbClr val="0F3250"/>
                  </a:solidFill>
                </a:rPr>
                <a:t> </a:t>
              </a:r>
              <a:r>
                <a:rPr lang="en-US" sz="1400" b="1" dirty="0" err="1">
                  <a:solidFill>
                    <a:srgbClr val="0F3250"/>
                  </a:solidFill>
                </a:rPr>
                <a:t>spazi</a:t>
              </a:r>
              <a:r>
                <a:rPr lang="en-US" sz="1400" b="1" dirty="0">
                  <a:solidFill>
                    <a:srgbClr val="0F3250"/>
                  </a:solidFill>
                </a:rPr>
                <a:t> </a:t>
              </a:r>
              <a:r>
                <a:rPr lang="en-US" sz="1400" b="1" dirty="0" err="1">
                  <a:solidFill>
                    <a:srgbClr val="0F3250"/>
                  </a:solidFill>
                </a:rPr>
                <a:t>vuoti</a:t>
              </a:r>
              <a:r>
                <a:rPr lang="en-US" sz="1400" b="1" dirty="0">
                  <a:solidFill>
                    <a:srgbClr val="0F3250"/>
                  </a:solidFill>
                </a:rPr>
                <a:t> </a:t>
              </a:r>
              <a:r>
                <a:rPr lang="en-US" sz="1400" b="1" dirty="0" err="1">
                  <a:solidFill>
                    <a:srgbClr val="0F3250"/>
                  </a:solidFill>
                </a:rPr>
                <a:t>aiutano</a:t>
              </a:r>
              <a:r>
                <a:rPr lang="en-US" sz="1400" b="1" dirty="0">
                  <a:solidFill>
                    <a:srgbClr val="0F3250"/>
                  </a:solidFill>
                </a:rPr>
                <a:t> </a:t>
              </a:r>
              <a:r>
                <a:rPr lang="en-US" sz="1400" b="1" dirty="0" err="1">
                  <a:solidFill>
                    <a:srgbClr val="0F3250"/>
                  </a:solidFill>
                </a:rPr>
                <a:t>l’occhio</a:t>
              </a:r>
              <a:r>
                <a:rPr lang="en-US" sz="1400" b="1" dirty="0">
                  <a:solidFill>
                    <a:srgbClr val="0F3250"/>
                  </a:solidFill>
                </a:rPr>
                <a:t> </a:t>
              </a:r>
              <a:r>
                <a:rPr lang="en-US" sz="1400" dirty="0">
                  <a:solidFill>
                    <a:srgbClr val="0F3250"/>
                  </a:solidFill>
                </a:rPr>
                <a:t>a </a:t>
              </a:r>
              <a:r>
                <a:rPr lang="en-US" sz="1400" dirty="0" err="1">
                  <a:solidFill>
                    <a:srgbClr val="0F3250"/>
                  </a:solidFill>
                </a:rPr>
                <a:t>concentrarsi</a:t>
              </a:r>
              <a:r>
                <a:rPr lang="en-US" sz="1400" dirty="0">
                  <a:solidFill>
                    <a:srgbClr val="0F3250"/>
                  </a:solidFill>
                </a:rPr>
                <a:t> </a:t>
              </a:r>
              <a:r>
                <a:rPr lang="en-US" sz="1400" dirty="0" err="1">
                  <a:solidFill>
                    <a:srgbClr val="0F3250"/>
                  </a:solidFill>
                </a:rPr>
                <a:t>sul</a:t>
              </a:r>
              <a:r>
                <a:rPr lang="en-US" sz="1400" dirty="0">
                  <a:solidFill>
                    <a:srgbClr val="0F3250"/>
                  </a:solidFill>
                </a:rPr>
                <a:t> </a:t>
              </a:r>
              <a:r>
                <a:rPr lang="en-US" sz="1400" dirty="0" err="1">
                  <a:solidFill>
                    <a:srgbClr val="0F3250"/>
                  </a:solidFill>
                </a:rPr>
                <a:t>messaggio</a:t>
              </a:r>
              <a:r>
                <a:rPr lang="en-US" sz="1400" dirty="0">
                  <a:solidFill>
                    <a:srgbClr val="0F3250"/>
                  </a:solidFill>
                </a:rPr>
                <a:t> </a:t>
              </a:r>
            </a:p>
            <a:p>
              <a:pPr algn="ctr">
                <a:lnSpc>
                  <a:spcPts val="1330"/>
                </a:lnSpc>
              </a:pPr>
              <a:endParaRPr lang="en-US" sz="1200" dirty="0">
                <a:solidFill>
                  <a:srgbClr val="0F3250"/>
                </a:solidFill>
                <a:latin typeface="Muli Regular"/>
              </a:endParaRPr>
            </a:p>
          </p:txBody>
        </p:sp>
      </p:grpSp>
      <p:grpSp>
        <p:nvGrpSpPr>
          <p:cNvPr id="34" name="Group 19"/>
          <p:cNvGrpSpPr/>
          <p:nvPr/>
        </p:nvGrpSpPr>
        <p:grpSpPr>
          <a:xfrm>
            <a:off x="6394895" y="2520653"/>
            <a:ext cx="2155457" cy="1656666"/>
            <a:chOff x="0" y="-335489"/>
            <a:chExt cx="5747885" cy="4417770"/>
          </a:xfrm>
        </p:grpSpPr>
        <p:sp>
          <p:nvSpPr>
            <p:cNvPr id="35" name="TextBox 20"/>
            <p:cNvSpPr txBox="1"/>
            <p:nvPr/>
          </p:nvSpPr>
          <p:spPr>
            <a:xfrm>
              <a:off x="0" y="-335489"/>
              <a:ext cx="5747885" cy="544421"/>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UN CONCETTO PER SLIDE</a:t>
              </a:r>
            </a:p>
          </p:txBody>
        </p:sp>
        <p:sp>
          <p:nvSpPr>
            <p:cNvPr id="36" name="TextBox 21"/>
            <p:cNvSpPr txBox="1"/>
            <p:nvPr/>
          </p:nvSpPr>
          <p:spPr>
            <a:xfrm>
              <a:off x="0" y="613126"/>
              <a:ext cx="5747885" cy="3469155"/>
            </a:xfrm>
            <a:prstGeom prst="rect">
              <a:avLst/>
            </a:prstGeom>
          </p:spPr>
          <p:txBody>
            <a:bodyPr lIns="0" tIns="0" rIns="0" bIns="0" rtlCol="0" anchor="t">
              <a:spAutoFit/>
            </a:bodyPr>
            <a:lstStyle/>
            <a:p>
              <a:pPr marL="0" lvl="1" algn="ctr">
                <a:lnSpc>
                  <a:spcPts val="1680"/>
                </a:lnSpc>
                <a:spcBef>
                  <a:spcPct val="0"/>
                </a:spcBef>
              </a:pPr>
              <a:r>
                <a:rPr lang="en-US" sz="1400" dirty="0" err="1">
                  <a:solidFill>
                    <a:srgbClr val="0F3250"/>
                  </a:solidFill>
                </a:rPr>
                <a:t>Ciascuna</a:t>
              </a:r>
              <a:r>
                <a:rPr lang="en-US" sz="1400" dirty="0">
                  <a:solidFill>
                    <a:srgbClr val="0F3250"/>
                  </a:solidFill>
                </a:rPr>
                <a:t> slide </a:t>
              </a:r>
              <a:r>
                <a:rPr lang="en-US" sz="1400" dirty="0" err="1">
                  <a:solidFill>
                    <a:srgbClr val="0F3250"/>
                  </a:solidFill>
                </a:rPr>
                <a:t>dovrebbe</a:t>
              </a:r>
              <a:r>
                <a:rPr lang="en-US" sz="1400" dirty="0">
                  <a:solidFill>
                    <a:srgbClr val="0F3250"/>
                  </a:solidFill>
                </a:rPr>
                <a:t> </a:t>
              </a:r>
              <a:r>
                <a:rPr lang="en-US" sz="1400" dirty="0" err="1">
                  <a:solidFill>
                    <a:srgbClr val="0F3250"/>
                  </a:solidFill>
                </a:rPr>
                <a:t>illustrare</a:t>
              </a:r>
              <a:r>
                <a:rPr lang="en-US" sz="1400" dirty="0">
                  <a:solidFill>
                    <a:srgbClr val="0F3250"/>
                  </a:solidFill>
                </a:rPr>
                <a:t> </a:t>
              </a:r>
              <a:r>
                <a:rPr lang="en-US" sz="1400" b="1" dirty="0" err="1">
                  <a:solidFill>
                    <a:srgbClr val="0F3250"/>
                  </a:solidFill>
                </a:rPr>
                <a:t>uno</a:t>
              </a:r>
              <a:r>
                <a:rPr lang="en-US" sz="1400" b="1" dirty="0">
                  <a:solidFill>
                    <a:srgbClr val="0F3250"/>
                  </a:solidFill>
                </a:rPr>
                <a:t> o al </a:t>
              </a:r>
              <a:r>
                <a:rPr lang="en-US" sz="1400" b="1" dirty="0" err="1">
                  <a:solidFill>
                    <a:srgbClr val="0F3250"/>
                  </a:solidFill>
                </a:rPr>
                <a:t>massimo</a:t>
              </a:r>
              <a:r>
                <a:rPr lang="en-US" sz="1400" b="1" dirty="0">
                  <a:solidFill>
                    <a:srgbClr val="0F3250"/>
                  </a:solidFill>
                </a:rPr>
                <a:t> due </a:t>
              </a:r>
              <a:r>
                <a:rPr lang="en-US" sz="1400" b="1" dirty="0" err="1">
                  <a:solidFill>
                    <a:srgbClr val="0F3250"/>
                  </a:solidFill>
                </a:rPr>
                <a:t>concetti</a:t>
              </a:r>
              <a:r>
                <a:rPr lang="en-US" sz="1400" dirty="0">
                  <a:solidFill>
                    <a:srgbClr val="0F3250"/>
                  </a:solidFill>
                </a:rPr>
                <a:t> (se </a:t>
              </a:r>
              <a:r>
                <a:rPr lang="en-US" sz="1400" dirty="0" err="1">
                  <a:solidFill>
                    <a:srgbClr val="0F3250"/>
                  </a:solidFill>
                </a:rPr>
                <a:t>brevi</a:t>
              </a:r>
              <a:r>
                <a:rPr lang="en-US" sz="1400" dirty="0">
                  <a:solidFill>
                    <a:srgbClr val="0F3250"/>
                  </a:solidFill>
                </a:rPr>
                <a:t>) per </a:t>
              </a:r>
              <a:r>
                <a:rPr lang="en-US" sz="1400" dirty="0" err="1">
                  <a:solidFill>
                    <a:srgbClr val="0F3250"/>
                  </a:solidFill>
                </a:rPr>
                <a:t>poter</a:t>
              </a:r>
              <a:r>
                <a:rPr lang="en-US" sz="1400" dirty="0">
                  <a:solidFill>
                    <a:srgbClr val="0F3250"/>
                  </a:solidFill>
                </a:rPr>
                <a:t> </a:t>
              </a:r>
              <a:r>
                <a:rPr lang="en-US" sz="1400" dirty="0" err="1">
                  <a:solidFill>
                    <a:srgbClr val="0F3250"/>
                  </a:solidFill>
                </a:rPr>
                <a:t>calibrare</a:t>
              </a:r>
              <a:r>
                <a:rPr lang="en-US" sz="1400" dirty="0">
                  <a:solidFill>
                    <a:srgbClr val="0F3250"/>
                  </a:solidFill>
                </a:rPr>
                <a:t> </a:t>
              </a:r>
              <a:r>
                <a:rPr lang="en-US" sz="1400" dirty="0" err="1">
                  <a:solidFill>
                    <a:srgbClr val="0F3250"/>
                  </a:solidFill>
                </a:rPr>
                <a:t>l'attenzione</a:t>
              </a:r>
              <a:r>
                <a:rPr lang="en-US" sz="1400" dirty="0">
                  <a:solidFill>
                    <a:srgbClr val="0F3250"/>
                  </a:solidFill>
                </a:rPr>
                <a:t> e </a:t>
              </a:r>
              <a:r>
                <a:rPr lang="en-US" sz="1400" dirty="0" err="1">
                  <a:solidFill>
                    <a:srgbClr val="0F3250"/>
                  </a:solidFill>
                </a:rPr>
                <a:t>rendere</a:t>
              </a:r>
              <a:r>
                <a:rPr lang="en-US" sz="1400" dirty="0">
                  <a:solidFill>
                    <a:srgbClr val="0F3250"/>
                  </a:solidFill>
                </a:rPr>
                <a:t> la </a:t>
              </a:r>
              <a:r>
                <a:rPr lang="en-US" sz="1400" dirty="0" err="1">
                  <a:solidFill>
                    <a:srgbClr val="0F3250"/>
                  </a:solidFill>
                </a:rPr>
                <a:t>spiegazione</a:t>
              </a:r>
              <a:r>
                <a:rPr lang="en-US" sz="1400" dirty="0">
                  <a:solidFill>
                    <a:srgbClr val="0F3250"/>
                  </a:solidFill>
                </a:rPr>
                <a:t> </a:t>
              </a:r>
              <a:r>
                <a:rPr lang="en-US" sz="1400" dirty="0" err="1">
                  <a:solidFill>
                    <a:srgbClr val="0F3250"/>
                  </a:solidFill>
                </a:rPr>
                <a:t>chiara</a:t>
              </a:r>
              <a:r>
                <a:rPr lang="en-US" sz="1400" dirty="0">
                  <a:solidFill>
                    <a:srgbClr val="0F3250"/>
                  </a:solidFill>
                </a:rPr>
                <a:t> e </a:t>
              </a:r>
              <a:r>
                <a:rPr lang="en-US" sz="1400" dirty="0" err="1">
                  <a:solidFill>
                    <a:srgbClr val="0F3250"/>
                  </a:solidFill>
                </a:rPr>
                <a:t>fluida</a:t>
              </a:r>
              <a:r>
                <a:rPr lang="en-US" sz="1400" dirty="0">
                  <a:solidFill>
                    <a:srgbClr val="0F3250"/>
                  </a:solidFill>
                </a:rPr>
                <a:t> </a:t>
              </a:r>
            </a:p>
          </p:txBody>
        </p:sp>
      </p:grpSp>
    </p:spTree>
    <p:custDataLst>
      <p:tags r:id="rId1"/>
    </p:custDataLst>
    <p:extLst>
      <p:ext uri="{BB962C8B-B14F-4D97-AF65-F5344CB8AC3E}">
        <p14:creationId xmlns:p14="http://schemas.microsoft.com/office/powerpoint/2010/main" val="20106521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7406" y="0"/>
            <a:ext cx="9144000" cy="5143500"/>
          </a:xfrm>
          <a:prstGeom prst="rect">
            <a:avLst/>
          </a:prstGeom>
        </p:spPr>
      </p:pic>
      <p:grpSp>
        <p:nvGrpSpPr>
          <p:cNvPr id="3" name="Group 3"/>
          <p:cNvGrpSpPr/>
          <p:nvPr/>
        </p:nvGrpSpPr>
        <p:grpSpPr>
          <a:xfrm>
            <a:off x="566729" y="1880894"/>
            <a:ext cx="2516693" cy="2703895"/>
            <a:chOff x="0" y="0"/>
            <a:chExt cx="4026708" cy="3902862"/>
          </a:xfrm>
        </p:grpSpPr>
        <p:sp>
          <p:nvSpPr>
            <p:cNvPr id="4" name="Freeform 4"/>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5" name="Group 5"/>
          <p:cNvGrpSpPr/>
          <p:nvPr/>
        </p:nvGrpSpPr>
        <p:grpSpPr>
          <a:xfrm>
            <a:off x="3366033" y="1880894"/>
            <a:ext cx="2516693" cy="2439077"/>
            <a:chOff x="0" y="0"/>
            <a:chExt cx="4026708" cy="3902523"/>
          </a:xfrm>
        </p:grpSpPr>
        <p:sp>
          <p:nvSpPr>
            <p:cNvPr id="6" name="Freeform 6"/>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7" name="Group 7"/>
          <p:cNvGrpSpPr/>
          <p:nvPr/>
        </p:nvGrpSpPr>
        <p:grpSpPr>
          <a:xfrm>
            <a:off x="6165337" y="1880894"/>
            <a:ext cx="2516693" cy="2439077"/>
            <a:chOff x="0" y="0"/>
            <a:chExt cx="4026708" cy="3902523"/>
          </a:xfrm>
        </p:grpSpPr>
        <p:sp>
          <p:nvSpPr>
            <p:cNvPr id="8" name="Freeform 8"/>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sp>
        <p:nvSpPr>
          <p:cNvPr id="10" name="TextBox 10"/>
          <p:cNvSpPr txBox="1"/>
          <p:nvPr/>
        </p:nvSpPr>
        <p:spPr>
          <a:xfrm>
            <a:off x="134570" y="0"/>
            <a:ext cx="7074394" cy="413959"/>
          </a:xfrm>
          <a:prstGeom prst="rect">
            <a:avLst/>
          </a:prstGeom>
        </p:spPr>
        <p:txBody>
          <a:bodyPr lIns="0" tIns="0" rIns="0" bIns="0" rtlCol="0" anchor="t">
            <a:spAutoFit/>
          </a:bodyPr>
          <a:lstStyle/>
          <a:p>
            <a:pPr>
              <a:lnSpc>
                <a:spcPts val="3615"/>
              </a:lnSpc>
            </a:pPr>
            <a:r>
              <a:rPr lang="en-US" sz="2000" b="1" dirty="0" err="1">
                <a:solidFill>
                  <a:srgbClr val="FFFFFF"/>
                </a:solidFill>
              </a:rPr>
              <a:t>Consigli</a:t>
            </a:r>
            <a:r>
              <a:rPr lang="en-US" sz="2000" b="1" dirty="0">
                <a:solidFill>
                  <a:srgbClr val="FFFFFF"/>
                </a:solidFill>
              </a:rPr>
              <a:t> per la </a:t>
            </a:r>
            <a:r>
              <a:rPr lang="en-US" sz="2000" b="1" dirty="0" err="1">
                <a:solidFill>
                  <a:srgbClr val="FFFFFF"/>
                </a:solidFill>
              </a:rPr>
              <a:t>redazione</a:t>
            </a:r>
            <a:r>
              <a:rPr lang="en-US" sz="2000" b="1" dirty="0">
                <a:solidFill>
                  <a:srgbClr val="FFFFFF"/>
                </a:solidFill>
              </a:rPr>
              <a:t> </a:t>
            </a:r>
            <a:r>
              <a:rPr lang="en-US" sz="2000" b="1" dirty="0" err="1">
                <a:solidFill>
                  <a:srgbClr val="FFFFFF"/>
                </a:solidFill>
              </a:rPr>
              <a:t>delle</a:t>
            </a:r>
            <a:r>
              <a:rPr lang="en-US" sz="2000" b="1" dirty="0">
                <a:solidFill>
                  <a:srgbClr val="FFFFFF"/>
                </a:solidFill>
              </a:rPr>
              <a:t> slide</a:t>
            </a:r>
          </a:p>
        </p:txBody>
      </p:sp>
      <p:pic>
        <p:nvPicPr>
          <p:cNvPr id="12" name="Picture 12"/>
          <p:cNvPicPr>
            <a:picLocks noChangeAspect="1"/>
          </p:cNvPicPr>
          <p:nvPr/>
        </p:nvPicPr>
        <p:blipFill>
          <a:blip r:embed="rId4"/>
          <a:srcRect/>
          <a:stretch>
            <a:fillRect/>
          </a:stretch>
        </p:blipFill>
        <p:spPr>
          <a:xfrm>
            <a:off x="3511143" y="1620577"/>
            <a:ext cx="692177" cy="692177"/>
          </a:xfrm>
          <a:prstGeom prst="rect">
            <a:avLst/>
          </a:prstGeom>
        </p:spPr>
      </p:pic>
      <p:pic>
        <p:nvPicPr>
          <p:cNvPr id="13" name="Picture 13"/>
          <p:cNvPicPr>
            <a:picLocks noChangeAspect="1"/>
          </p:cNvPicPr>
          <p:nvPr/>
        </p:nvPicPr>
        <p:blipFill>
          <a:blip r:embed="rId5"/>
          <a:srcRect/>
          <a:stretch>
            <a:fillRect/>
          </a:stretch>
        </p:blipFill>
        <p:spPr>
          <a:xfrm>
            <a:off x="6272666" y="1684431"/>
            <a:ext cx="564469" cy="564469"/>
          </a:xfrm>
          <a:prstGeom prst="rect">
            <a:avLst/>
          </a:prstGeom>
        </p:spPr>
      </p:pic>
      <p:pic>
        <p:nvPicPr>
          <p:cNvPr id="14" name="Picture 14"/>
          <p:cNvPicPr>
            <a:picLocks noChangeAspect="1"/>
          </p:cNvPicPr>
          <p:nvPr/>
        </p:nvPicPr>
        <p:blipFill>
          <a:blip r:embed="rId6"/>
          <a:srcRect/>
          <a:stretch>
            <a:fillRect/>
          </a:stretch>
        </p:blipFill>
        <p:spPr>
          <a:xfrm>
            <a:off x="7371304" y="514350"/>
            <a:ext cx="1228068" cy="1269321"/>
          </a:xfrm>
          <a:prstGeom prst="rect">
            <a:avLst/>
          </a:prstGeom>
        </p:spPr>
      </p:pic>
      <p:pic>
        <p:nvPicPr>
          <p:cNvPr id="15" name="Picture 15"/>
          <p:cNvPicPr>
            <a:picLocks noChangeAspect="1"/>
          </p:cNvPicPr>
          <p:nvPr/>
        </p:nvPicPr>
        <p:blipFill>
          <a:blip r:embed="rId7"/>
          <a:srcRect/>
          <a:stretch>
            <a:fillRect/>
          </a:stretch>
        </p:blipFill>
        <p:spPr>
          <a:xfrm>
            <a:off x="619108" y="1578340"/>
            <a:ext cx="776651" cy="776651"/>
          </a:xfrm>
          <a:prstGeom prst="rect">
            <a:avLst/>
          </a:prstGeom>
        </p:spPr>
      </p:pic>
      <p:sp>
        <p:nvSpPr>
          <p:cNvPr id="17" name="TextBox 17"/>
          <p:cNvSpPr txBox="1"/>
          <p:nvPr/>
        </p:nvSpPr>
        <p:spPr>
          <a:xfrm>
            <a:off x="3418682" y="2405608"/>
            <a:ext cx="2411396" cy="204158"/>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ELENCHI PUNTATI </a:t>
            </a:r>
          </a:p>
        </p:txBody>
      </p:sp>
      <p:sp>
        <p:nvSpPr>
          <p:cNvPr id="18" name="TextBox 18"/>
          <p:cNvSpPr txBox="1"/>
          <p:nvPr/>
        </p:nvSpPr>
        <p:spPr>
          <a:xfrm>
            <a:off x="3532886" y="2837540"/>
            <a:ext cx="2113041" cy="1038746"/>
          </a:xfrm>
          <a:prstGeom prst="rect">
            <a:avLst/>
          </a:prstGeom>
        </p:spPr>
        <p:txBody>
          <a:bodyPr wrap="square" lIns="0" tIns="0" rIns="0" bIns="0" rtlCol="0" anchor="t">
            <a:spAutoFit/>
          </a:bodyPr>
          <a:lstStyle/>
          <a:p>
            <a:pPr algn="ctr">
              <a:lnSpc>
                <a:spcPts val="1680"/>
              </a:lnSpc>
            </a:pPr>
            <a:r>
              <a:rPr lang="en-US" sz="1400" dirty="0" err="1">
                <a:solidFill>
                  <a:srgbClr val="0F3250"/>
                </a:solidFill>
              </a:rPr>
              <a:t>Quando</a:t>
            </a:r>
            <a:r>
              <a:rPr lang="en-US" sz="1400" dirty="0">
                <a:solidFill>
                  <a:srgbClr val="0F3250"/>
                </a:solidFill>
              </a:rPr>
              <a:t> </a:t>
            </a:r>
            <a:r>
              <a:rPr lang="en-US" sz="1400" dirty="0" err="1">
                <a:solidFill>
                  <a:srgbClr val="0F3250"/>
                </a:solidFill>
              </a:rPr>
              <a:t>possibile</a:t>
            </a:r>
            <a:r>
              <a:rPr lang="en-US" sz="1400" dirty="0">
                <a:solidFill>
                  <a:srgbClr val="0F3250"/>
                </a:solidFill>
              </a:rPr>
              <a:t> </a:t>
            </a:r>
            <a:r>
              <a:rPr lang="en-US" sz="1400" dirty="0" err="1">
                <a:solidFill>
                  <a:srgbClr val="0F3250"/>
                </a:solidFill>
              </a:rPr>
              <a:t>utilizzare</a:t>
            </a:r>
            <a:r>
              <a:rPr lang="en-US" sz="1400" dirty="0">
                <a:solidFill>
                  <a:srgbClr val="0F3250"/>
                </a:solidFill>
              </a:rPr>
              <a:t> </a:t>
            </a:r>
            <a:r>
              <a:rPr lang="en-US" sz="1400" b="1" dirty="0" err="1">
                <a:solidFill>
                  <a:srgbClr val="0F3250"/>
                </a:solidFill>
              </a:rPr>
              <a:t>elenchi</a:t>
            </a:r>
            <a:r>
              <a:rPr lang="en-US" sz="1400" b="1" dirty="0">
                <a:solidFill>
                  <a:srgbClr val="0F3250"/>
                </a:solidFill>
              </a:rPr>
              <a:t> </a:t>
            </a:r>
            <a:r>
              <a:rPr lang="en-US" sz="1400" b="1" dirty="0" err="1">
                <a:solidFill>
                  <a:srgbClr val="0F3250"/>
                </a:solidFill>
              </a:rPr>
              <a:t>puntati</a:t>
            </a:r>
            <a:r>
              <a:rPr lang="en-US" sz="1400" b="1" dirty="0">
                <a:solidFill>
                  <a:srgbClr val="0F3250"/>
                </a:solidFill>
              </a:rPr>
              <a:t> </a:t>
            </a:r>
            <a:r>
              <a:rPr lang="en-US" sz="1400" dirty="0">
                <a:solidFill>
                  <a:srgbClr val="0F3250"/>
                </a:solidFill>
              </a:rPr>
              <a:t>per </a:t>
            </a:r>
            <a:r>
              <a:rPr lang="en-US" sz="1400" dirty="0" err="1">
                <a:solidFill>
                  <a:srgbClr val="0F3250"/>
                </a:solidFill>
              </a:rPr>
              <a:t>facilitare</a:t>
            </a:r>
            <a:r>
              <a:rPr lang="en-US" sz="1400" dirty="0">
                <a:solidFill>
                  <a:srgbClr val="0F3250"/>
                </a:solidFill>
              </a:rPr>
              <a:t> la </a:t>
            </a:r>
            <a:r>
              <a:rPr lang="en-US" sz="1400" dirty="0" err="1">
                <a:solidFill>
                  <a:srgbClr val="0F3250"/>
                </a:solidFill>
              </a:rPr>
              <a:t>lettura</a:t>
            </a:r>
            <a:r>
              <a:rPr lang="en-US" sz="1400" dirty="0">
                <a:solidFill>
                  <a:srgbClr val="0F3250"/>
                </a:solidFill>
              </a:rPr>
              <a:t> (</a:t>
            </a:r>
            <a:r>
              <a:rPr lang="en-US" sz="1400" dirty="0" err="1">
                <a:solidFill>
                  <a:srgbClr val="0F3250"/>
                </a:solidFill>
              </a:rPr>
              <a:t>senza</a:t>
            </a:r>
            <a:r>
              <a:rPr lang="en-US" sz="1400" dirty="0">
                <a:solidFill>
                  <a:srgbClr val="0F3250"/>
                </a:solidFill>
              </a:rPr>
              <a:t> </a:t>
            </a:r>
            <a:r>
              <a:rPr lang="en-US" sz="1400" dirty="0" err="1">
                <a:solidFill>
                  <a:srgbClr val="0F3250"/>
                </a:solidFill>
              </a:rPr>
              <a:t>esagerare</a:t>
            </a:r>
            <a:r>
              <a:rPr lang="en-US" sz="1400" dirty="0">
                <a:solidFill>
                  <a:srgbClr val="0F3250"/>
                </a:solidFill>
              </a:rPr>
              <a:t>)</a:t>
            </a:r>
          </a:p>
          <a:p>
            <a:pPr algn="ctr">
              <a:lnSpc>
                <a:spcPts val="1680"/>
              </a:lnSpc>
            </a:pPr>
            <a:r>
              <a:rPr lang="en-US" sz="1200" dirty="0">
                <a:solidFill>
                  <a:srgbClr val="0F3250"/>
                </a:solidFill>
                <a:latin typeface="Muli Regular"/>
              </a:rPr>
              <a:t> </a:t>
            </a:r>
          </a:p>
          <a:p>
            <a:pPr algn="ctr">
              <a:lnSpc>
                <a:spcPts val="1330"/>
              </a:lnSpc>
            </a:pPr>
            <a:endParaRPr lang="en-US" sz="1200" dirty="0">
              <a:solidFill>
                <a:srgbClr val="0F3250"/>
              </a:solidFill>
              <a:latin typeface="Muli Regular"/>
            </a:endParaRPr>
          </a:p>
        </p:txBody>
      </p:sp>
      <p:grpSp>
        <p:nvGrpSpPr>
          <p:cNvPr id="19" name="Group 19"/>
          <p:cNvGrpSpPr/>
          <p:nvPr/>
        </p:nvGrpSpPr>
        <p:grpSpPr>
          <a:xfrm>
            <a:off x="6345955" y="2418308"/>
            <a:ext cx="2155457" cy="1399216"/>
            <a:chOff x="0" y="-420156"/>
            <a:chExt cx="5747885" cy="3731237"/>
          </a:xfrm>
        </p:grpSpPr>
        <p:sp>
          <p:nvSpPr>
            <p:cNvPr id="20" name="TextBox 20"/>
            <p:cNvSpPr txBox="1"/>
            <p:nvPr/>
          </p:nvSpPr>
          <p:spPr>
            <a:xfrm>
              <a:off x="0" y="-420156"/>
              <a:ext cx="5747885" cy="544421"/>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FONT</a:t>
              </a:r>
            </a:p>
          </p:txBody>
        </p:sp>
        <p:sp>
          <p:nvSpPr>
            <p:cNvPr id="21" name="TextBox 21"/>
            <p:cNvSpPr txBox="1"/>
            <p:nvPr/>
          </p:nvSpPr>
          <p:spPr>
            <a:xfrm>
              <a:off x="0" y="985659"/>
              <a:ext cx="5747885" cy="2325422"/>
            </a:xfrm>
            <a:prstGeom prst="rect">
              <a:avLst/>
            </a:prstGeom>
          </p:spPr>
          <p:txBody>
            <a:bodyPr lIns="0" tIns="0" rIns="0" bIns="0" rtlCol="0" anchor="t">
              <a:spAutoFit/>
            </a:bodyPr>
            <a:lstStyle/>
            <a:p>
              <a:pPr algn="ctr">
                <a:lnSpc>
                  <a:spcPts val="1680"/>
                </a:lnSpc>
              </a:pPr>
              <a:r>
                <a:rPr lang="en-US" sz="1400" dirty="0" err="1">
                  <a:solidFill>
                    <a:srgbClr val="0F3250"/>
                  </a:solidFill>
                </a:rPr>
                <a:t>Utilizza</a:t>
              </a:r>
              <a:r>
                <a:rPr lang="en-US" sz="1400" dirty="0">
                  <a:solidFill>
                    <a:srgbClr val="0F3250"/>
                  </a:solidFill>
                </a:rPr>
                <a:t> un font di </a:t>
              </a:r>
              <a:r>
                <a:rPr lang="en-US" sz="1400" b="1" dirty="0" err="1">
                  <a:solidFill>
                    <a:srgbClr val="0F3250"/>
                  </a:solidFill>
                </a:rPr>
                <a:t>almeno</a:t>
              </a:r>
              <a:r>
                <a:rPr lang="en-US" sz="1400" b="1" dirty="0">
                  <a:solidFill>
                    <a:srgbClr val="0F3250"/>
                  </a:solidFill>
                </a:rPr>
                <a:t> 14 </a:t>
              </a:r>
              <a:r>
                <a:rPr lang="en-US" sz="1400" b="1" dirty="0" err="1">
                  <a:solidFill>
                    <a:srgbClr val="0F3250"/>
                  </a:solidFill>
                </a:rPr>
                <a:t>punti</a:t>
              </a:r>
              <a:r>
                <a:rPr lang="en-US" sz="1400" b="1" dirty="0">
                  <a:solidFill>
                    <a:srgbClr val="0F3250"/>
                  </a:solidFill>
                </a:rPr>
                <a:t> Calibri</a:t>
              </a:r>
            </a:p>
            <a:p>
              <a:pPr algn="ctr">
                <a:lnSpc>
                  <a:spcPts val="1680"/>
                </a:lnSpc>
              </a:pPr>
              <a:endParaRPr lang="en-US" sz="1200" dirty="0">
                <a:solidFill>
                  <a:srgbClr val="0F3250"/>
                </a:solidFill>
                <a:latin typeface="Muli Regular"/>
              </a:endParaRPr>
            </a:p>
            <a:p>
              <a:pPr marL="0" lvl="1" algn="ctr">
                <a:lnSpc>
                  <a:spcPts val="1680"/>
                </a:lnSpc>
                <a:spcBef>
                  <a:spcPct val="0"/>
                </a:spcBef>
              </a:pPr>
              <a:endParaRPr lang="en-US" sz="1200" dirty="0">
                <a:solidFill>
                  <a:srgbClr val="0F3250"/>
                </a:solidFill>
                <a:latin typeface="Muli Regular"/>
              </a:endParaRPr>
            </a:p>
          </p:txBody>
        </p:sp>
      </p:grpSp>
      <p:grpSp>
        <p:nvGrpSpPr>
          <p:cNvPr id="22" name="Group 22"/>
          <p:cNvGrpSpPr/>
          <p:nvPr/>
        </p:nvGrpSpPr>
        <p:grpSpPr>
          <a:xfrm>
            <a:off x="689555" y="2414354"/>
            <a:ext cx="2155457" cy="1502924"/>
            <a:chOff x="0" y="-115357"/>
            <a:chExt cx="5747885" cy="4007791"/>
          </a:xfrm>
        </p:grpSpPr>
        <p:sp>
          <p:nvSpPr>
            <p:cNvPr id="23" name="TextBox 23"/>
            <p:cNvSpPr txBox="1"/>
            <p:nvPr/>
          </p:nvSpPr>
          <p:spPr>
            <a:xfrm>
              <a:off x="0" y="-115357"/>
              <a:ext cx="5747885" cy="544420"/>
            </a:xfrm>
            <a:prstGeom prst="rect">
              <a:avLst/>
            </a:prstGeom>
          </p:spPr>
          <p:txBody>
            <a:bodyPr lIns="0" tIns="0" rIns="0" bIns="0" rtlCol="0" anchor="t">
              <a:spAutoFit/>
            </a:bodyPr>
            <a:lstStyle/>
            <a:p>
              <a:pPr algn="ctr">
                <a:lnSpc>
                  <a:spcPts val="1680"/>
                </a:lnSpc>
                <a:spcBef>
                  <a:spcPct val="0"/>
                </a:spcBef>
              </a:pPr>
              <a:r>
                <a:rPr lang="en-US" sz="1200" b="1" dirty="0">
                  <a:solidFill>
                    <a:srgbClr val="325591"/>
                  </a:solidFill>
                </a:rPr>
                <a:t>IMMAGINI </a:t>
              </a:r>
            </a:p>
          </p:txBody>
        </p:sp>
        <p:sp>
          <p:nvSpPr>
            <p:cNvPr id="24" name="TextBox 24"/>
            <p:cNvSpPr txBox="1"/>
            <p:nvPr/>
          </p:nvSpPr>
          <p:spPr>
            <a:xfrm>
              <a:off x="0" y="985659"/>
              <a:ext cx="5747885" cy="2906775"/>
            </a:xfrm>
            <a:prstGeom prst="rect">
              <a:avLst/>
            </a:prstGeom>
          </p:spPr>
          <p:txBody>
            <a:bodyPr wrap="square" lIns="0" tIns="0" rIns="0" bIns="0" rtlCol="0" anchor="t">
              <a:spAutoFit/>
            </a:bodyPr>
            <a:lstStyle/>
            <a:p>
              <a:pPr marL="0" lvl="1" algn="ctr">
                <a:lnSpc>
                  <a:spcPts val="1680"/>
                </a:lnSpc>
                <a:spcBef>
                  <a:spcPct val="0"/>
                </a:spcBef>
              </a:pPr>
              <a:r>
                <a:rPr lang="en-US" sz="1400" dirty="0" err="1">
                  <a:solidFill>
                    <a:srgbClr val="0F3250"/>
                  </a:solidFill>
                </a:rPr>
                <a:t>Accompagna</a:t>
              </a:r>
              <a:r>
                <a:rPr lang="en-US" sz="1400" dirty="0">
                  <a:solidFill>
                    <a:srgbClr val="0F3250"/>
                  </a:solidFill>
                </a:rPr>
                <a:t> </a:t>
              </a:r>
              <a:r>
                <a:rPr lang="en-US" sz="1400" dirty="0" err="1">
                  <a:solidFill>
                    <a:srgbClr val="0F3250"/>
                  </a:solidFill>
                </a:rPr>
                <a:t>sempre</a:t>
              </a:r>
              <a:r>
                <a:rPr lang="en-US" sz="1400" dirty="0">
                  <a:solidFill>
                    <a:srgbClr val="0F3250"/>
                  </a:solidFill>
                </a:rPr>
                <a:t> </a:t>
              </a:r>
              <a:r>
                <a:rPr lang="en-US" sz="1400" dirty="0" err="1">
                  <a:solidFill>
                    <a:srgbClr val="0F3250"/>
                  </a:solidFill>
                </a:rPr>
                <a:t>il</a:t>
              </a:r>
              <a:r>
                <a:rPr lang="en-US" sz="1400" dirty="0">
                  <a:solidFill>
                    <a:srgbClr val="0F3250"/>
                  </a:solidFill>
                </a:rPr>
                <a:t> </a:t>
              </a:r>
              <a:r>
                <a:rPr lang="en-US" sz="1400" dirty="0" err="1">
                  <a:solidFill>
                    <a:srgbClr val="0F3250"/>
                  </a:solidFill>
                </a:rPr>
                <a:t>testo</a:t>
              </a:r>
              <a:r>
                <a:rPr lang="en-US" sz="1400" dirty="0">
                  <a:solidFill>
                    <a:srgbClr val="0F3250"/>
                  </a:solidFill>
                </a:rPr>
                <a:t> </a:t>
              </a:r>
              <a:r>
                <a:rPr lang="en-US" sz="1400" dirty="0" err="1">
                  <a:solidFill>
                    <a:srgbClr val="0F3250"/>
                  </a:solidFill>
                </a:rPr>
                <a:t>della</a:t>
              </a:r>
              <a:r>
                <a:rPr lang="en-US" sz="1400" dirty="0">
                  <a:solidFill>
                    <a:srgbClr val="0F3250"/>
                  </a:solidFill>
                </a:rPr>
                <a:t> slide con </a:t>
              </a:r>
              <a:r>
                <a:rPr lang="en-US" sz="1400" b="1" dirty="0" err="1">
                  <a:solidFill>
                    <a:srgbClr val="0F3250"/>
                  </a:solidFill>
                </a:rPr>
                <a:t>una</a:t>
              </a:r>
              <a:r>
                <a:rPr lang="en-US" sz="1400" b="1" dirty="0">
                  <a:solidFill>
                    <a:srgbClr val="0F3250"/>
                  </a:solidFill>
                </a:rPr>
                <a:t> o due </a:t>
              </a:r>
              <a:r>
                <a:rPr lang="en-US" sz="1400" b="1" dirty="0" err="1">
                  <a:solidFill>
                    <a:srgbClr val="0F3250"/>
                  </a:solidFill>
                </a:rPr>
                <a:t>immagini</a:t>
              </a:r>
              <a:r>
                <a:rPr lang="en-US" sz="1400" b="1" dirty="0">
                  <a:solidFill>
                    <a:srgbClr val="0F3250"/>
                  </a:solidFill>
                </a:rPr>
                <a:t> </a:t>
              </a:r>
              <a:r>
                <a:rPr lang="en-US" sz="1400" b="1" dirty="0" err="1">
                  <a:solidFill>
                    <a:srgbClr val="0F3250"/>
                  </a:solidFill>
                </a:rPr>
                <a:t>semplici</a:t>
              </a:r>
              <a:r>
                <a:rPr lang="en-US" sz="1400" b="1" dirty="0">
                  <a:solidFill>
                    <a:srgbClr val="0F3250"/>
                  </a:solidFill>
                </a:rPr>
                <a:t> e </a:t>
              </a:r>
              <a:r>
                <a:rPr lang="en-US" sz="1400" b="1" dirty="0" err="1">
                  <a:solidFill>
                    <a:srgbClr val="0F3250"/>
                  </a:solidFill>
                </a:rPr>
                <a:t>coerenti</a:t>
              </a:r>
              <a:r>
                <a:rPr lang="en-US" sz="1400" b="1" dirty="0">
                  <a:solidFill>
                    <a:srgbClr val="0F3250"/>
                  </a:solidFill>
                </a:rPr>
                <a:t> </a:t>
              </a:r>
              <a:r>
                <a:rPr lang="en-US" sz="1400" dirty="0">
                  <a:solidFill>
                    <a:srgbClr val="0F3250"/>
                  </a:solidFill>
                </a:rPr>
                <a:t>al </a:t>
              </a:r>
              <a:r>
                <a:rPr lang="en-US" sz="1400" dirty="0" err="1">
                  <a:solidFill>
                    <a:srgbClr val="0F3250"/>
                  </a:solidFill>
                </a:rPr>
                <a:t>contenuto</a:t>
              </a:r>
              <a:r>
                <a:rPr lang="en-US" sz="1400" dirty="0">
                  <a:solidFill>
                    <a:srgbClr val="0F3250"/>
                  </a:solidFill>
                </a:rPr>
                <a:t> </a:t>
              </a:r>
            </a:p>
            <a:p>
              <a:pPr marL="0" lvl="1" algn="ctr">
                <a:lnSpc>
                  <a:spcPts val="1680"/>
                </a:lnSpc>
                <a:spcBef>
                  <a:spcPct val="0"/>
                </a:spcBef>
              </a:pPr>
              <a:endParaRPr lang="en-US" sz="1400" dirty="0">
                <a:solidFill>
                  <a:srgbClr val="0F3250"/>
                </a:solidFill>
              </a:endParaRPr>
            </a:p>
          </p:txBody>
        </p:sp>
      </p:grpSp>
      <p:sp>
        <p:nvSpPr>
          <p:cNvPr id="26" name="CasellaDiTesto 25"/>
          <p:cNvSpPr txBox="1"/>
          <p:nvPr/>
        </p:nvSpPr>
        <p:spPr>
          <a:xfrm>
            <a:off x="-32259" y="3832605"/>
            <a:ext cx="3647186" cy="1241365"/>
          </a:xfrm>
          <a:prstGeom prst="rect">
            <a:avLst/>
          </a:prstGeom>
          <a:noFill/>
        </p:spPr>
        <p:txBody>
          <a:bodyPr wrap="square" rtlCol="0">
            <a:spAutoFit/>
          </a:bodyPr>
          <a:lstStyle/>
          <a:p>
            <a:pPr marL="0" lvl="1" algn="ctr">
              <a:lnSpc>
                <a:spcPts val="1680"/>
              </a:lnSpc>
              <a:spcBef>
                <a:spcPct val="0"/>
              </a:spcBef>
            </a:pPr>
            <a:r>
              <a:rPr lang="en-US" sz="800" b="1" dirty="0" err="1">
                <a:solidFill>
                  <a:srgbClr val="0F3250"/>
                </a:solidFill>
              </a:rPr>
              <a:t>Immagini</a:t>
            </a:r>
            <a:r>
              <a:rPr lang="en-US" sz="800" b="1" dirty="0">
                <a:solidFill>
                  <a:srgbClr val="0F3250"/>
                </a:solidFill>
              </a:rPr>
              <a:t> stock </a:t>
            </a:r>
            <a:r>
              <a:rPr lang="en-US" sz="800" b="1" dirty="0" err="1">
                <a:solidFill>
                  <a:srgbClr val="0F3250"/>
                </a:solidFill>
              </a:rPr>
              <a:t>gratuite</a:t>
            </a:r>
            <a:r>
              <a:rPr lang="en-US" sz="800" b="1" dirty="0">
                <a:solidFill>
                  <a:srgbClr val="0F3250"/>
                </a:solidFill>
              </a:rPr>
              <a:t> </a:t>
            </a:r>
            <a:r>
              <a:rPr lang="en-US" sz="800" b="1" dirty="0" err="1">
                <a:solidFill>
                  <a:srgbClr val="0F3250"/>
                </a:solidFill>
              </a:rPr>
              <a:t>scaricabili</a:t>
            </a:r>
            <a:endParaRPr lang="en-US" sz="800" b="1" dirty="0">
              <a:solidFill>
                <a:srgbClr val="0F3250"/>
              </a:solidFill>
            </a:endParaRPr>
          </a:p>
          <a:p>
            <a:pPr marL="0" lvl="1" algn="ctr">
              <a:lnSpc>
                <a:spcPts val="1680"/>
              </a:lnSpc>
              <a:spcBef>
                <a:spcPct val="0"/>
              </a:spcBef>
            </a:pPr>
            <a:r>
              <a:rPr lang="en-US" sz="800" dirty="0">
                <a:solidFill>
                  <a:srgbClr val="0F3250"/>
                </a:solidFill>
                <a:hlinkClick r:id="rId8"/>
              </a:rPr>
              <a:t>https://icons8.it/</a:t>
            </a:r>
            <a:r>
              <a:rPr lang="en-US" sz="800" dirty="0">
                <a:solidFill>
                  <a:srgbClr val="0F3250"/>
                </a:solidFill>
              </a:rPr>
              <a:t> </a:t>
            </a:r>
          </a:p>
          <a:p>
            <a:pPr marL="0" lvl="1" algn="ctr">
              <a:lnSpc>
                <a:spcPts val="1680"/>
              </a:lnSpc>
              <a:spcBef>
                <a:spcPct val="0"/>
              </a:spcBef>
            </a:pPr>
            <a:r>
              <a:rPr lang="en-US" sz="800" dirty="0">
                <a:solidFill>
                  <a:srgbClr val="0F3250"/>
                </a:solidFill>
                <a:hlinkClick r:id="rId9"/>
              </a:rPr>
              <a:t>https://www.pexels.com/it-it</a:t>
            </a:r>
            <a:endParaRPr lang="en-US" sz="800" dirty="0">
              <a:solidFill>
                <a:srgbClr val="0F3250"/>
              </a:solidFill>
            </a:endParaRPr>
          </a:p>
          <a:p>
            <a:pPr marL="0" lvl="1" algn="ctr">
              <a:lnSpc>
                <a:spcPts val="1680"/>
              </a:lnSpc>
              <a:spcBef>
                <a:spcPct val="0"/>
              </a:spcBef>
            </a:pPr>
            <a:endParaRPr lang="en-US" sz="1400" dirty="0">
              <a:solidFill>
                <a:srgbClr val="0F3250"/>
              </a:solidFill>
            </a:endParaRPr>
          </a:p>
          <a:p>
            <a:endParaRPr lang="it-IT" dirty="0"/>
          </a:p>
        </p:txBody>
      </p:sp>
      <p:sp>
        <p:nvSpPr>
          <p:cNvPr id="27" name="TextBox 11"/>
          <p:cNvSpPr txBox="1"/>
          <p:nvPr/>
        </p:nvSpPr>
        <p:spPr>
          <a:xfrm>
            <a:off x="2317750" y="973283"/>
            <a:ext cx="4512160" cy="230832"/>
          </a:xfrm>
          <a:prstGeom prst="rect">
            <a:avLst/>
          </a:prstGeom>
        </p:spPr>
        <p:txBody>
          <a:bodyPr wrap="square" lIns="0" tIns="0" rIns="0" bIns="0" rtlCol="0" anchor="t">
            <a:spAutoFit/>
          </a:bodyPr>
          <a:lstStyle/>
          <a:p>
            <a:pPr algn="ctr">
              <a:lnSpc>
                <a:spcPts val="1800"/>
              </a:lnSpc>
            </a:pPr>
            <a:r>
              <a:rPr lang="en-US" sz="1600" b="1" dirty="0" err="1">
                <a:solidFill>
                  <a:srgbClr val="0F3250"/>
                </a:solidFill>
              </a:rPr>
              <a:t>Creare</a:t>
            </a:r>
            <a:r>
              <a:rPr lang="en-US" sz="1600" b="1" dirty="0">
                <a:solidFill>
                  <a:srgbClr val="0F3250"/>
                </a:solidFill>
              </a:rPr>
              <a:t> </a:t>
            </a:r>
            <a:r>
              <a:rPr lang="en-US" sz="1600" b="1" dirty="0" err="1">
                <a:solidFill>
                  <a:srgbClr val="0F3250"/>
                </a:solidFill>
              </a:rPr>
              <a:t>una</a:t>
            </a:r>
            <a:r>
              <a:rPr lang="en-US" sz="1600" b="1" dirty="0">
                <a:solidFill>
                  <a:srgbClr val="0F3250"/>
                </a:solidFill>
              </a:rPr>
              <a:t> </a:t>
            </a:r>
            <a:r>
              <a:rPr lang="en-US" sz="1600" b="1" dirty="0" err="1">
                <a:solidFill>
                  <a:srgbClr val="0F3250"/>
                </a:solidFill>
              </a:rPr>
              <a:t>presentazione</a:t>
            </a:r>
            <a:r>
              <a:rPr lang="en-US" sz="1600" b="1" dirty="0">
                <a:solidFill>
                  <a:srgbClr val="0F3250"/>
                </a:solidFill>
              </a:rPr>
              <a:t> </a:t>
            </a:r>
            <a:r>
              <a:rPr lang="en-US" sz="1600" b="1" dirty="0" err="1">
                <a:solidFill>
                  <a:srgbClr val="0F3250"/>
                </a:solidFill>
              </a:rPr>
              <a:t>chiara</a:t>
            </a:r>
            <a:r>
              <a:rPr lang="en-US" sz="1600" b="1" dirty="0">
                <a:solidFill>
                  <a:srgbClr val="0F3250"/>
                </a:solidFill>
              </a:rPr>
              <a:t> e </a:t>
            </a:r>
            <a:r>
              <a:rPr lang="en-US" sz="1600" b="1" dirty="0" err="1">
                <a:solidFill>
                  <a:srgbClr val="0F3250"/>
                </a:solidFill>
              </a:rPr>
              <a:t>ingaggiante</a:t>
            </a:r>
            <a:r>
              <a:rPr lang="en-US" sz="1600" b="1" dirty="0">
                <a:solidFill>
                  <a:srgbClr val="0F3250"/>
                </a:solidFill>
              </a:rPr>
              <a:t> </a:t>
            </a:r>
          </a:p>
        </p:txBody>
      </p:sp>
    </p:spTree>
    <p:custDataLst>
      <p:tags r:id="rId1"/>
    </p:custDataLst>
    <p:extLst>
      <p:ext uri="{BB962C8B-B14F-4D97-AF65-F5344CB8AC3E}">
        <p14:creationId xmlns:p14="http://schemas.microsoft.com/office/powerpoint/2010/main" val="25371107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endParaRPr lang="it-IT"/>
          </a:p>
        </p:txBody>
      </p:sp>
      <p:pic>
        <p:nvPicPr>
          <p:cNvPr id="6" name="Immagine 5"/>
          <p:cNvPicPr>
            <a:picLocks noChangeAspect="1"/>
          </p:cNvPicPr>
          <p:nvPr/>
        </p:nvPicPr>
        <p:blipFill rotWithShape="1">
          <a:blip r:embed="rId4"/>
          <a:srcRect l="4673" t="11659" r="4029" b="9706"/>
          <a:stretch/>
        </p:blipFill>
        <p:spPr>
          <a:xfrm>
            <a:off x="374724" y="675860"/>
            <a:ext cx="8161203" cy="3943847"/>
          </a:xfrm>
          <a:prstGeom prst="rect">
            <a:avLst/>
          </a:prstGeom>
        </p:spPr>
      </p:pic>
    </p:spTree>
    <p:custDataLst>
      <p:tags r:id="rId1"/>
    </p:custDataLst>
    <p:extLst>
      <p:ext uri="{BB962C8B-B14F-4D97-AF65-F5344CB8AC3E}">
        <p14:creationId xmlns:p14="http://schemas.microsoft.com/office/powerpoint/2010/main" val="4051314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endParaRPr lang="it-IT"/>
          </a:p>
        </p:txBody>
      </p:sp>
      <p:pic>
        <p:nvPicPr>
          <p:cNvPr id="2" name="Immagine 1"/>
          <p:cNvPicPr>
            <a:picLocks noChangeAspect="1"/>
          </p:cNvPicPr>
          <p:nvPr/>
        </p:nvPicPr>
        <p:blipFill rotWithShape="1">
          <a:blip r:embed="rId4"/>
          <a:srcRect l="15949" t="12804" r="23844" b="18236"/>
          <a:stretch/>
        </p:blipFill>
        <p:spPr>
          <a:xfrm>
            <a:off x="1256308" y="715617"/>
            <a:ext cx="6313335" cy="4057095"/>
          </a:xfrm>
          <a:prstGeom prst="rect">
            <a:avLst/>
          </a:prstGeom>
        </p:spPr>
      </p:pic>
    </p:spTree>
    <p:custDataLst>
      <p:tags r:id="rId1"/>
    </p:custDataLst>
    <p:extLst>
      <p:ext uri="{BB962C8B-B14F-4D97-AF65-F5344CB8AC3E}">
        <p14:creationId xmlns:p14="http://schemas.microsoft.com/office/powerpoint/2010/main" val="1600526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endParaRPr lang="it-IT"/>
          </a:p>
        </p:txBody>
      </p:sp>
      <p:pic>
        <p:nvPicPr>
          <p:cNvPr id="4" name="Immagine 3"/>
          <p:cNvPicPr>
            <a:picLocks noChangeAspect="1"/>
          </p:cNvPicPr>
          <p:nvPr/>
        </p:nvPicPr>
        <p:blipFill rotWithShape="1">
          <a:blip r:embed="rId4"/>
          <a:srcRect l="3709" t="18609" r="5486" b="16301"/>
          <a:stretch/>
        </p:blipFill>
        <p:spPr>
          <a:xfrm>
            <a:off x="692468" y="1001864"/>
            <a:ext cx="7888554" cy="3172571"/>
          </a:xfrm>
          <a:prstGeom prst="rect">
            <a:avLst/>
          </a:prstGeom>
        </p:spPr>
      </p:pic>
    </p:spTree>
    <p:custDataLst>
      <p:tags r:id="rId1"/>
    </p:custDataLst>
    <p:extLst>
      <p:ext uri="{BB962C8B-B14F-4D97-AF65-F5344CB8AC3E}">
        <p14:creationId xmlns:p14="http://schemas.microsoft.com/office/powerpoint/2010/main" val="12024238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EMA DI OFFICE" val="J73gG471"/>
  <p:tag name="ARTICULATE_SLIDE_THUMBNAIL_REFRESH" val="1"/>
  <p:tag name="ARTICULATE_PROJECT_OPEN" val="0"/>
  <p:tag name="ARTICULATE_SLIDE_COUNT" val="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i Office">
  <a:themeElements>
    <a:clrScheme name="Unica">
      <a:dk1>
        <a:srgbClr val="0F3250"/>
      </a:dk1>
      <a:lt1>
        <a:sysClr val="window" lastClr="FFFFFF"/>
      </a:lt1>
      <a:dk2>
        <a:srgbClr val="325591"/>
      </a:dk2>
      <a:lt2>
        <a:srgbClr val="B4C8E1"/>
      </a:lt2>
      <a:accent1>
        <a:srgbClr val="0F3250"/>
      </a:accent1>
      <a:accent2>
        <a:srgbClr val="8087A0"/>
      </a:accent2>
      <a:accent3>
        <a:srgbClr val="C6C6D2"/>
      </a:accent3>
      <a:accent4>
        <a:srgbClr val="325591"/>
      </a:accent4>
      <a:accent5>
        <a:srgbClr val="6991C3"/>
      </a:accent5>
      <a:accent6>
        <a:srgbClr val="B4C8E1"/>
      </a:accent6>
      <a:hlink>
        <a:srgbClr val="0000FF"/>
      </a:hlink>
      <a:folHlink>
        <a:srgbClr val="800080"/>
      </a:folHlink>
    </a:clrScheme>
    <a:fontScheme name="Tema di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6467</TotalTime>
  <Words>18236</Words>
  <Application>Microsoft Office PowerPoint</Application>
  <PresentationFormat>On-screen Show (16:9)</PresentationFormat>
  <Paragraphs>1828</Paragraphs>
  <Slides>103</Slides>
  <Notes>32</Notes>
  <HiddenSlides>30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Apex New Light</vt:lpstr>
      <vt:lpstr>Arial</vt:lpstr>
      <vt:lpstr>Calibri</vt:lpstr>
      <vt:lpstr>Calibri Light</vt:lpstr>
      <vt:lpstr>Century Gothic</vt:lpstr>
      <vt:lpstr>Consolas</vt:lpstr>
      <vt:lpstr>Courier New</vt:lpstr>
      <vt:lpstr>Muli Regular</vt:lpstr>
      <vt:lpstr>Wingdings</vt:lpstr>
      <vt:lpstr>Tema di Office</vt:lpstr>
      <vt:lpstr>CORSO PYTHON</vt:lpstr>
      <vt:lpstr>PYTHON BASE</vt:lpstr>
      <vt:lpstr>PowerPoint Presentation</vt:lpstr>
      <vt:lpstr>Cos’è Python – Overview </vt:lpstr>
      <vt:lpstr>Cos’è Python - The community </vt:lpstr>
      <vt:lpstr>Cos’è Python – Editor </vt:lpstr>
      <vt:lpstr>SAS vs Python </vt:lpstr>
      <vt:lpstr>PowerPoint Presentation</vt:lpstr>
      <vt:lpstr>Jupyter Notebook </vt:lpstr>
      <vt:lpstr>In pratica… </vt:lpstr>
      <vt:lpstr>SAS vs Python – Esecuzione codice </vt:lpstr>
      <vt:lpstr>SAS vs Python – sintassi </vt:lpstr>
      <vt:lpstr>PowerPoint Presentation</vt:lpstr>
      <vt:lpstr>Librerie - Overview </vt:lpstr>
      <vt:lpstr>Librerie - Overview </vt:lpstr>
      <vt:lpstr>Librerie - Import </vt:lpstr>
      <vt:lpstr>Librerie - Import </vt:lpstr>
      <vt:lpstr>Librerie – dir() </vt:lpstr>
      <vt:lpstr>PowerPoint Presentation</vt:lpstr>
      <vt:lpstr>SAS vs Python – MacroVariabili </vt:lpstr>
      <vt:lpstr>PowerPoint Presentation</vt:lpstr>
      <vt:lpstr>Strutture Dati Standard – number e string </vt:lpstr>
      <vt:lpstr>Strutture Dati Standard – bool e nonetype </vt:lpstr>
      <vt:lpstr>Strutture Dati Standard – operazioni base </vt:lpstr>
      <vt:lpstr>Strutture Dati Standard – operazioni base </vt:lpstr>
      <vt:lpstr>Strutture Dati Standard - list </vt:lpstr>
      <vt:lpstr>Strutture Dati Standard - operatori list </vt:lpstr>
      <vt:lpstr>Strutture Dati Standard - operatori list </vt:lpstr>
      <vt:lpstr>Strutture Dati Standard - operatori list </vt:lpstr>
      <vt:lpstr>Strutture Dati Standard - operatori list </vt:lpstr>
      <vt:lpstr>Strutture Dati Standard - tuple </vt:lpstr>
      <vt:lpstr>Strutture Dati Standard - operatori tuple </vt:lpstr>
      <vt:lpstr>Strutture Dati Standard - operatori tuple </vt:lpstr>
      <vt:lpstr>Strutture Dati Standard - dict </vt:lpstr>
      <vt:lpstr>Strutture Dati Standard - operatori dict </vt:lpstr>
      <vt:lpstr>Strutture Dati Standard - operatori dict </vt:lpstr>
      <vt:lpstr>Strutture Dati Standard - set </vt:lpstr>
      <vt:lpstr>Strutture Dati Standard - operatori set </vt:lpstr>
      <vt:lpstr>Strutture Dati Standard - operatori set </vt:lpstr>
      <vt:lpstr>Conversione Formati – number, string, list </vt:lpstr>
      <vt:lpstr>Conversione Formati – dict, set </vt:lpstr>
      <vt:lpstr>Strutture Dati Standard - sintesi </vt:lpstr>
      <vt:lpstr>Strutture Dati Standard – sintesi operatori </vt:lpstr>
      <vt:lpstr>Esercizi </vt:lpstr>
      <vt:lpstr>PowerPoint Presentation</vt:lpstr>
      <vt:lpstr>Operatori generici – len() </vt:lpstr>
      <vt:lpstr>Operatori generici – sum(), min(), max()… </vt:lpstr>
      <vt:lpstr>Operatori generici – comparazioni </vt:lpstr>
      <vt:lpstr>Operatori generici – assegnazione vs copia </vt:lpstr>
      <vt:lpstr>Operatori generici – rimozione con «del» </vt:lpstr>
      <vt:lpstr>Operatori generici – rimozione con «del» </vt:lpstr>
      <vt:lpstr>Operatori generici – dir() </vt:lpstr>
      <vt:lpstr>PowerPoint Presentation</vt:lpstr>
      <vt:lpstr>Formati Data - Datetime </vt:lpstr>
      <vt:lpstr>Formati Data - Datetime </vt:lpstr>
      <vt:lpstr>Formati Data - Datetime </vt:lpstr>
      <vt:lpstr>Formati Data - Datetime </vt:lpstr>
      <vt:lpstr>Formati Data - Datetime </vt:lpstr>
      <vt:lpstr>Conversione Formati - data </vt:lpstr>
      <vt:lpstr>PowerPoint Presentation</vt:lpstr>
      <vt:lpstr>Cicli – if /else &amp; while </vt:lpstr>
      <vt:lpstr>Cicli – if /else &amp; while </vt:lpstr>
      <vt:lpstr>Cicli – if /else &amp; while </vt:lpstr>
      <vt:lpstr>Cicli – for </vt:lpstr>
      <vt:lpstr>Cicli – for (gestione liste) </vt:lpstr>
      <vt:lpstr>Cicli – enumerate </vt:lpstr>
      <vt:lpstr>Cicli – for (gestione liste) </vt:lpstr>
      <vt:lpstr>Cicli – Comandi di controllo </vt:lpstr>
      <vt:lpstr>Cicli – Gestione dell’errore </vt:lpstr>
      <vt:lpstr>Cicli – Gestione dell’errore </vt:lpstr>
      <vt:lpstr>Esercizi </vt:lpstr>
      <vt:lpstr>PowerPoint Presentation</vt:lpstr>
      <vt:lpstr>SAS vs Python – Macro e funzioni </vt:lpstr>
      <vt:lpstr>Funzioni – cosa sono </vt:lpstr>
      <vt:lpstr>Funzioni – return() </vt:lpstr>
      <vt:lpstr>Funzioni - argomenti </vt:lpstr>
      <vt:lpstr>Funzioni - argomenti </vt:lpstr>
      <vt:lpstr>Funzioni - argomenti </vt:lpstr>
      <vt:lpstr>Funzioni - argomenti </vt:lpstr>
      <vt:lpstr>Funzioni - argomenti </vt:lpstr>
      <vt:lpstr>Funzioni - argomenti </vt:lpstr>
      <vt:lpstr>Funzioni – spazi di memoria </vt:lpstr>
      <vt:lpstr>Esercizi </vt:lpstr>
      <vt:lpstr>Esercizi </vt:lpstr>
      <vt:lpstr>PowerPoint Presentation</vt:lpstr>
      <vt:lpstr>Exercise - Svunch truck </vt:lpstr>
      <vt:lpstr>Exercise - Svunch truck </vt:lpstr>
      <vt:lpstr>PowerPoint Presentation</vt:lpstr>
      <vt:lpstr>PowerPoint Presentation</vt:lpstr>
      <vt:lpstr>PowerPoint Presentation</vt:lpstr>
      <vt:lpstr>  Grazie!</vt:lpstr>
      <vt:lpstr>Grazie!</vt:lpstr>
      <vt:lpstr>  Grazie!</vt:lpstr>
      <vt:lpstr>Palette colori</vt:lpstr>
      <vt:lpstr>PowerPoint Presentation</vt:lpstr>
      <vt:lpstr>PowerPoint Presentation</vt:lpstr>
      <vt:lpstr>PowerPoint Presentation</vt:lpstr>
      <vt:lpstr>PowerPoint Presentation</vt:lpstr>
      <vt:lpstr>PowerPoint Presentation</vt:lpstr>
      <vt:lpstr>PowerPoint Presentation</vt:lpstr>
      <vt:lpstr>Titolo slide</vt:lpstr>
      <vt:lpstr>Titolo slide</vt:lpstr>
      <vt:lpstr>Titolo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PC</dc:creator>
  <cp:lastModifiedBy>Matteo Provasi</cp:lastModifiedBy>
  <cp:revision>380</cp:revision>
  <cp:lastPrinted>2019-02-14T11:54:55Z</cp:lastPrinted>
  <dcterms:created xsi:type="dcterms:W3CDTF">2017-11-09T13:35:32Z</dcterms:created>
  <dcterms:modified xsi:type="dcterms:W3CDTF">2023-05-11T10:26:06Z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F27A4C58-0B26-42CB-9BBF-5A7D6D2CA562</vt:lpwstr>
  </property>
  <property fmtid="{D5CDD505-2E9C-101B-9397-08002B2CF9AE}" pid="3" name="ArticulatePath">
    <vt:lpwstr>Unica_16_9_IVASS_20211026</vt:lpwstr>
  </property>
</Properties>
</file>